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62" autoAdjust="0"/>
    <p:restoredTop sz="94660"/>
  </p:normalViewPr>
  <p:slideViewPr>
    <p:cSldViewPr>
      <p:cViewPr varScale="1">
        <p:scale>
          <a:sx n="68" d="100"/>
          <a:sy n="68" d="100"/>
        </p:scale>
        <p:origin x="-13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10" name="Rettangol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it-IT"/>
          </a:p>
        </p:txBody>
      </p:sp>
      <p:sp>
        <p:nvSpPr>
          <p:cNvPr id="9" name="Rettangol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29E8A54-7202-4B96-AFE2-AD49CB457926}" type="datetimeFigureOut">
              <a:rPr lang="it-IT" smtClean="0"/>
              <a:t>24/07/2019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4707CC3-9E3D-4246-9DD9-B2C744330EF6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po.toscana.it/sites/default/files/Documenti/normativa/LeggeRegionale%2074_2017-ISPRO.pd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spro.toscana.it/rete_oncologica_toscana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it-IT" sz="4400" dirty="0" smtClean="0"/>
              <a:t>ORGANISMI </a:t>
            </a:r>
            <a:r>
              <a:rPr lang="it-IT" sz="4400" dirty="0" err="1" smtClean="0"/>
              <a:t>DI</a:t>
            </a:r>
            <a:r>
              <a:rPr lang="it-IT" sz="4400" dirty="0" smtClean="0"/>
              <a:t> CONSULENZA, </a:t>
            </a:r>
            <a:r>
              <a:rPr lang="it-IT" sz="4400" dirty="0" err="1" smtClean="0"/>
              <a:t>DI</a:t>
            </a:r>
            <a:r>
              <a:rPr lang="it-IT" sz="4400" dirty="0" smtClean="0"/>
              <a:t> STUDIO E </a:t>
            </a:r>
            <a:r>
              <a:rPr lang="it-IT" sz="4400" dirty="0" err="1" smtClean="0"/>
              <a:t>DI</a:t>
            </a:r>
            <a:r>
              <a:rPr lang="it-IT" sz="4400" dirty="0" smtClean="0"/>
              <a:t> SUPPORTO TECNICO AMMINISTRATIVO</a:t>
            </a:r>
            <a:endParaRPr lang="it-IT" sz="4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Agenzia </a:t>
            </a:r>
            <a:r>
              <a:rPr lang="it-IT" dirty="0" smtClean="0"/>
              <a:t>regionale di sanità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L'Agenzia regionale di sanità (ARS) è ente di consulenza sia per la Giunta che per il Consiglio regionale, (64) dotato di personalità giuridica pubblica, di autonomia organizzativa, amministrativa e contabile, che svolge attività di </a:t>
            </a:r>
            <a:r>
              <a:rPr lang="it-IT" u="sng" dirty="0" smtClean="0"/>
              <a:t>studio e ricerca in materia di </a:t>
            </a:r>
            <a:r>
              <a:rPr lang="it-IT" u="sng" dirty="0" smtClean="0"/>
              <a:t>epidemiologia </a:t>
            </a:r>
            <a:r>
              <a:rPr lang="it-IT" u="sng" dirty="0" smtClean="0"/>
              <a:t>e verifica di qualità dei servizi sanitari</a:t>
            </a:r>
            <a:endParaRPr lang="it-IT" u="sng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Dotata di autonomia amministrativa, organizzativa e contabile, l'ARS, attraverso la propria attività, fornisce informazioni e strumenti a supporto della programmazione regionale e dei processi decisionali e di rinnovamento organizzativo, sia di livello regionale che locale.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a) effettua studi preparatori per gli atti di </a:t>
            </a:r>
            <a:r>
              <a:rPr lang="it-IT" dirty="0" smtClean="0"/>
              <a:t>programmazione </a:t>
            </a:r>
            <a:r>
              <a:rPr lang="it-IT" dirty="0" smtClean="0"/>
              <a:t>regionale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b) contribuisce alla definizione degli indicatori sullo stato di salute della popolazione e sui risultati delle attività del servizio sanitario regionale;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definisce e sviluppa </a:t>
            </a:r>
            <a:r>
              <a:rPr lang="it-IT" dirty="0" smtClean="0"/>
              <a:t>l'analisi </a:t>
            </a:r>
            <a:r>
              <a:rPr lang="it-IT" dirty="0" smtClean="0"/>
              <a:t>dei bisogni sanitari e per </a:t>
            </a:r>
            <a:r>
              <a:rPr lang="it-IT" dirty="0" smtClean="0"/>
              <a:t>l'analisi</a:t>
            </a:r>
          </a:p>
          <a:p>
            <a:r>
              <a:rPr lang="it-IT" dirty="0" smtClean="0"/>
              <a:t>D) strumenti </a:t>
            </a:r>
            <a:r>
              <a:rPr lang="it-IT" dirty="0" smtClean="0"/>
              <a:t>per la promozione e l'educazione alla salute </a:t>
            </a:r>
            <a:endParaRPr lang="it-IT" dirty="0" smtClean="0"/>
          </a:p>
          <a:p>
            <a:r>
              <a:rPr lang="it-IT" dirty="0" smtClean="0"/>
              <a:t>e</a:t>
            </a:r>
            <a:r>
              <a:rPr lang="it-IT" dirty="0" smtClean="0"/>
              <a:t>) svolge analisi e individua </a:t>
            </a:r>
            <a:r>
              <a:rPr lang="it-IT" dirty="0" smtClean="0"/>
              <a:t>strumenti </a:t>
            </a:r>
            <a:r>
              <a:rPr lang="it-IT" dirty="0" smtClean="0"/>
              <a:t>per verificare la qualità, l'equità di accesso </a:t>
            </a:r>
            <a:r>
              <a:rPr lang="it-IT" dirty="0" smtClean="0"/>
              <a:t>e </a:t>
            </a:r>
            <a:r>
              <a:rPr lang="it-IT" dirty="0" smtClean="0"/>
              <a:t>la </a:t>
            </a:r>
            <a:r>
              <a:rPr lang="it-IT" dirty="0" smtClean="0"/>
              <a:t>rispondenza  </a:t>
            </a:r>
            <a:r>
              <a:rPr lang="it-IT" dirty="0" smtClean="0"/>
              <a:t>dei servizi, 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Sono organi dell'ARS: </a:t>
            </a:r>
            <a:endParaRPr lang="it-IT" dirty="0" smtClean="0"/>
          </a:p>
          <a:p>
            <a:r>
              <a:rPr lang="it-IT" dirty="0" smtClean="0"/>
              <a:t>a</a:t>
            </a:r>
            <a:r>
              <a:rPr lang="it-IT" dirty="0" smtClean="0"/>
              <a:t>) il Comitato di indirizzo e controllo;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il </a:t>
            </a:r>
            <a:r>
              <a:rPr lang="it-IT" dirty="0" smtClean="0"/>
              <a:t>Direttore</a:t>
            </a:r>
            <a:r>
              <a:rPr lang="it-IT" dirty="0" smtClean="0">
                <a:sym typeface="Wingdings" pitchFamily="2" charset="2"/>
              </a:rPr>
              <a:t></a:t>
            </a:r>
            <a:r>
              <a:rPr lang="it-IT" dirty="0" smtClean="0"/>
              <a:t> Il direttore è nominato dal Presidente della Giunta regionale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il Collegio dei revisori dei conti.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commissione regionale di bioetica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La commissione regionale di bioetica è un organismo tecnico- scientifico multidisciplinare, che elabora proposte ed esprime, a richiesta, pareri per la Giunta regionale ed il Consiglio regionale.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a) alla tutela della dignità e della qualità della vita nel rispetto della libertà della persona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b) alla tutela del diritto alla salute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c) al </a:t>
            </a:r>
            <a:r>
              <a:rPr lang="it-IT" dirty="0" smtClean="0"/>
              <a:t>trattamento </a:t>
            </a:r>
            <a:r>
              <a:rPr lang="it-IT" dirty="0" smtClean="0"/>
              <a:t>delle sofferenze anche nella fase terminale della vita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d) ai principi organizzativi del servizio sanitario ed alla distribuzione delle risorse; </a:t>
            </a:r>
            <a:endParaRPr lang="it-IT" dirty="0" smtClean="0"/>
          </a:p>
          <a:p>
            <a:r>
              <a:rPr lang="it-IT" dirty="0" smtClean="0"/>
              <a:t>e</a:t>
            </a:r>
            <a:r>
              <a:rPr lang="it-IT" dirty="0" smtClean="0"/>
              <a:t>) al progresso delle scienze </a:t>
            </a:r>
            <a:r>
              <a:rPr lang="it-IT" dirty="0" err="1" smtClean="0"/>
              <a:t>biomediche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Ente di </a:t>
            </a:r>
            <a:r>
              <a:rPr lang="pt-BR" dirty="0" smtClean="0"/>
              <a:t>support </a:t>
            </a:r>
            <a:r>
              <a:rPr lang="pt-BR" dirty="0" smtClean="0"/>
              <a:t>o </a:t>
            </a:r>
            <a:r>
              <a:rPr lang="pt-BR" dirty="0" smtClean="0"/>
              <a:t>tecnico amministrativo regionale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ESTAR per l'esercizio delle funzioni tecniche, amministrative e di supporto delle aziende </a:t>
            </a:r>
            <a:r>
              <a:rPr lang="it-IT" dirty="0" smtClean="0"/>
              <a:t>sanitarie, </a:t>
            </a:r>
            <a:r>
              <a:rPr lang="it-IT" dirty="0" smtClean="0"/>
              <a:t>degli enti del servizio sanitario regionale e delle società della salute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L’ESTAR è ente del servizio sanitario regionale, dotato di personalità giuridica pubblica e di </a:t>
            </a:r>
            <a:r>
              <a:rPr lang="it-IT" dirty="0" smtClean="0"/>
              <a:t>autonomia </a:t>
            </a:r>
            <a:r>
              <a:rPr lang="it-IT" dirty="0" smtClean="0"/>
              <a:t>amministrativa, organizzativa, contabile, gestionale e </a:t>
            </a:r>
            <a:r>
              <a:rPr lang="it-IT" dirty="0" smtClean="0"/>
              <a:t>tecnica</a:t>
            </a:r>
          </a:p>
          <a:p>
            <a:endParaRPr lang="it-IT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it-IT" dirty="0" smtClean="0"/>
              <a:t>L' ESTAR è </a:t>
            </a:r>
            <a:r>
              <a:rPr lang="it-IT" dirty="0" smtClean="0"/>
              <a:t>competente </a:t>
            </a:r>
            <a:r>
              <a:rPr lang="it-IT" dirty="0" smtClean="0"/>
              <a:t>in materia di</a:t>
            </a:r>
            <a:r>
              <a:rPr lang="it-IT" dirty="0" smtClean="0"/>
              <a:t>:</a:t>
            </a:r>
          </a:p>
          <a:p>
            <a:r>
              <a:rPr lang="it-IT" dirty="0" smtClean="0"/>
              <a:t> </a:t>
            </a:r>
            <a:r>
              <a:rPr lang="it-IT" dirty="0" smtClean="0"/>
              <a:t>a) </a:t>
            </a:r>
            <a:r>
              <a:rPr lang="it-IT" dirty="0" smtClean="0"/>
              <a:t>approvvigionamento </a:t>
            </a:r>
            <a:r>
              <a:rPr lang="it-IT" dirty="0" smtClean="0"/>
              <a:t>di beni e servizi;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magazzini e logistica distributiva;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tecnologie dell’informazione e della comunicazione</a:t>
            </a:r>
            <a:r>
              <a:rPr lang="it-IT" dirty="0" smtClean="0"/>
              <a:t>;</a:t>
            </a:r>
          </a:p>
          <a:p>
            <a:r>
              <a:rPr lang="it-IT" dirty="0" smtClean="0"/>
              <a:t> </a:t>
            </a:r>
            <a:r>
              <a:rPr lang="it-IT" dirty="0" smtClean="0"/>
              <a:t>d) tecnologie sanitarie; </a:t>
            </a:r>
            <a:endParaRPr lang="it-IT" dirty="0" smtClean="0"/>
          </a:p>
          <a:p>
            <a:r>
              <a:rPr lang="it-IT" dirty="0" smtClean="0"/>
              <a:t>e</a:t>
            </a:r>
            <a:r>
              <a:rPr lang="it-IT" dirty="0" smtClean="0"/>
              <a:t>) procedure concorsuali e selettive </a:t>
            </a:r>
            <a:endParaRPr lang="it-IT" dirty="0" smtClean="0"/>
          </a:p>
          <a:p>
            <a:r>
              <a:rPr lang="it-IT" dirty="0" smtClean="0"/>
              <a:t>f</a:t>
            </a:r>
            <a:r>
              <a:rPr lang="it-IT" dirty="0" smtClean="0"/>
              <a:t>) processi per il </a:t>
            </a:r>
            <a:r>
              <a:rPr lang="it-IT" dirty="0" smtClean="0"/>
              <a:t>pagamento </a:t>
            </a:r>
            <a:r>
              <a:rPr lang="it-IT" dirty="0" smtClean="0"/>
              <a:t>delle </a:t>
            </a:r>
            <a:r>
              <a:rPr lang="it-IT" dirty="0" smtClean="0"/>
              <a:t>competenze </a:t>
            </a:r>
            <a:r>
              <a:rPr lang="it-IT" dirty="0" smtClean="0"/>
              <a:t>economiche del personale afferente al servizio sanitario regionale; </a:t>
            </a:r>
            <a:endParaRPr lang="it-IT" dirty="0" smtClean="0"/>
          </a:p>
          <a:p>
            <a:r>
              <a:rPr lang="it-IT" dirty="0" smtClean="0"/>
              <a:t>g</a:t>
            </a:r>
            <a:r>
              <a:rPr lang="it-IT" dirty="0" smtClean="0"/>
              <a:t>) gestione delle procedure di gara per la </a:t>
            </a:r>
            <a:r>
              <a:rPr lang="it-IT" dirty="0" smtClean="0"/>
              <a:t>manutenzione</a:t>
            </a:r>
            <a:r>
              <a:rPr lang="it-IT" dirty="0" smtClean="0"/>
              <a:t>, alienazione, concessione e locazione del patrimonio immobiliare delle aziende sanitarie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L’ESTAR può svolgere procedure di gara per </a:t>
            </a:r>
            <a:r>
              <a:rPr lang="it-IT" dirty="0" smtClean="0"/>
              <a:t>l’affidamento </a:t>
            </a:r>
            <a:r>
              <a:rPr lang="it-IT" dirty="0" smtClean="0"/>
              <a:t>dei servizi socio- sanitari su richiesta delle società della salute e, dove non costituite, su richiesta delle </a:t>
            </a:r>
            <a:r>
              <a:rPr lang="it-IT" dirty="0" smtClean="0"/>
              <a:t>aziende </a:t>
            </a:r>
            <a:r>
              <a:rPr lang="it-IT" dirty="0" smtClean="0"/>
              <a:t>unità sanitarie locali, previa intesa fra quest’ultime e tutti gli enti locali diretta m e n t e interessati.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Programmazione annuale attività contrattuale</a:t>
            </a:r>
          </a:p>
          <a:p>
            <a:r>
              <a:rPr lang="it-IT" dirty="0" smtClean="0"/>
              <a:t>L’ESTAR opera quale centrale di committenza per conto delle aziende unità sanitarie locali e delle aziende ospedaliero- universitarie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Sono organi dell'ESTAR: </a:t>
            </a:r>
            <a:endParaRPr lang="it-IT" dirty="0" smtClean="0"/>
          </a:p>
          <a:p>
            <a:r>
              <a:rPr lang="it-IT" dirty="0" smtClean="0"/>
              <a:t>a</a:t>
            </a:r>
            <a:r>
              <a:rPr lang="it-IT" dirty="0" smtClean="0"/>
              <a:t>) il direttore generale;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il consiglio direttivo;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il collegio sindacale.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Direttore generale </a:t>
            </a:r>
            <a:r>
              <a:rPr lang="it-IT" dirty="0" err="1" smtClean="0"/>
              <a:t>estar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Al direttore generale sono riservati i poteri di gestione e la </a:t>
            </a:r>
            <a:r>
              <a:rPr lang="it-IT" dirty="0" smtClean="0"/>
              <a:t>rappresentanza </a:t>
            </a:r>
            <a:r>
              <a:rPr lang="it-IT" dirty="0" smtClean="0"/>
              <a:t>legale dell' ESTAR, </a:t>
            </a:r>
            <a:r>
              <a:rPr lang="it-IT" dirty="0" smtClean="0"/>
              <a:t> </a:t>
            </a:r>
            <a:r>
              <a:rPr lang="it-IT" dirty="0" smtClean="0"/>
              <a:t>in particolare: a) predispone i </a:t>
            </a:r>
            <a:r>
              <a:rPr lang="it-IT" dirty="0" smtClean="0"/>
              <a:t>programmi </a:t>
            </a:r>
            <a:r>
              <a:rPr lang="it-IT" dirty="0" smtClean="0"/>
              <a:t>di attività e gli atti di bilancio; b) adotta i </a:t>
            </a:r>
            <a:r>
              <a:rPr lang="it-IT" dirty="0" smtClean="0"/>
              <a:t>provvedimenti </a:t>
            </a:r>
            <a:r>
              <a:rPr lang="it-IT" dirty="0" smtClean="0"/>
              <a:t>in materia di personale e di utilizzo delle risorse finanziarie; c) adotta il </a:t>
            </a:r>
            <a:r>
              <a:rPr lang="it-IT" dirty="0" smtClean="0"/>
              <a:t>regolamento </a:t>
            </a:r>
            <a:r>
              <a:rPr lang="it-IT" dirty="0" smtClean="0"/>
              <a:t>generale </a:t>
            </a:r>
            <a:r>
              <a:rPr lang="it-IT" dirty="0" smtClean="0"/>
              <a:t>e </a:t>
            </a:r>
            <a:r>
              <a:rPr lang="it-IT" dirty="0" smtClean="0"/>
              <a:t>gli altri </a:t>
            </a:r>
            <a:r>
              <a:rPr lang="it-IT" dirty="0" smtClean="0"/>
              <a:t>regolamenti</a:t>
            </a:r>
          </a:p>
          <a:p>
            <a:endParaRPr lang="it-IT" dirty="0" smtClean="0"/>
          </a:p>
          <a:p>
            <a:pPr>
              <a:buNone/>
            </a:pPr>
            <a:r>
              <a:rPr lang="it-IT" dirty="0" smtClean="0"/>
              <a:t>L’incarico ha una durata non inferiore a tre e non superiore a cinque anni. 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Il consiglio direttivo è composto dai direttori generali delle aziende sanitarie della Toscana.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Sono compiti del consiglio direttivo: </a:t>
            </a:r>
            <a:endParaRPr lang="it-IT" dirty="0" smtClean="0"/>
          </a:p>
          <a:p>
            <a:r>
              <a:rPr lang="it-IT" dirty="0" smtClean="0"/>
              <a:t>a</a:t>
            </a:r>
            <a:r>
              <a:rPr lang="it-IT" dirty="0" smtClean="0"/>
              <a:t>) approvare i </a:t>
            </a:r>
            <a:r>
              <a:rPr lang="it-IT" dirty="0" smtClean="0"/>
              <a:t>programmi </a:t>
            </a:r>
            <a:r>
              <a:rPr lang="it-IT" dirty="0" smtClean="0"/>
              <a:t>annuale e pluriennale di attività;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approvare la relazione annuale sull'attività svolta; </a:t>
            </a:r>
            <a:endParaRPr lang="it-IT" dirty="0" smtClean="0"/>
          </a:p>
          <a:p>
            <a:r>
              <a:rPr lang="it-IT" dirty="0" smtClean="0"/>
              <a:t>c</a:t>
            </a:r>
            <a:r>
              <a:rPr lang="it-IT" dirty="0" smtClean="0"/>
              <a:t>) esprimere parere sugli atti di bilancio </a:t>
            </a:r>
            <a:r>
              <a:rPr lang="it-IT" dirty="0" smtClean="0"/>
              <a:t>e sui regolamenti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Il collegio sindacale è composto da tre membri iscritti nel registro dei revisori contabili, di cui due designati dal Consiglio regionale </a:t>
            </a:r>
            <a:r>
              <a:rPr lang="it-IT" dirty="0" smtClean="0"/>
              <a:t> </a:t>
            </a:r>
            <a:r>
              <a:rPr lang="it-IT" dirty="0" smtClean="0"/>
              <a:t>ed uno dal consiglio direttivo. </a:t>
            </a:r>
            <a:endParaRPr lang="it-IT" dirty="0" smtClean="0"/>
          </a:p>
          <a:p>
            <a:r>
              <a:rPr lang="it-IT" dirty="0" smtClean="0"/>
              <a:t> </a:t>
            </a:r>
            <a:r>
              <a:rPr lang="it-IT" dirty="0" smtClean="0"/>
              <a:t>Il collegio è nominato dal direttore generale dell' ESTAR, </a:t>
            </a:r>
            <a:r>
              <a:rPr lang="it-IT" dirty="0" smtClean="0"/>
              <a:t> </a:t>
            </a:r>
            <a:r>
              <a:rPr lang="it-IT" dirty="0" smtClean="0"/>
              <a:t>dura in carica tre anni ed i suoi componenti possono essere conferma ti una sola volta.</a:t>
            </a:r>
            <a:endParaRPr lang="it-IT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Nell'esercizio delle proprie funzioni il direttore generale dell'ESTAR si avvale della collaborazione di un direttore amministrativo, che esprime parere obbligatorio sugli atti </a:t>
            </a:r>
            <a:r>
              <a:rPr lang="it-IT" dirty="0" smtClean="0"/>
              <a:t>dell’ente</a:t>
            </a:r>
          </a:p>
          <a:p>
            <a:r>
              <a:rPr lang="it-IT" dirty="0" smtClean="0"/>
              <a:t>Vale la stessa disciplina prevista per le nomine delle </a:t>
            </a:r>
            <a:r>
              <a:rPr lang="it-IT" dirty="0" err="1" smtClean="0"/>
              <a:t>ausl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ispro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Con </a:t>
            </a:r>
            <a:r>
              <a:rPr lang="it-IT" dirty="0" smtClean="0">
                <a:hlinkClick r:id="rId2"/>
              </a:rPr>
              <a:t>Legge Regionale Toscana 14 dicembre 2017, n. 74</a:t>
            </a:r>
            <a:r>
              <a:rPr lang="it-IT" dirty="0" smtClean="0"/>
              <a:t> l’Istituto per lo Studio e la Prevenzione Oncologica (ISPO) assorbendo le funzioni dell’Istituto Toscano Tumori (ITT) ha cambiato, a far data dal 1° gennaio 2018, denominazione in:</a:t>
            </a:r>
            <a:r>
              <a:rPr lang="it-IT" b="1" dirty="0" smtClean="0"/>
              <a:t> Istituto per lo studio, la prevenzione e la rete oncologica (ISPRO)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l'ISPRO </a:t>
            </a:r>
            <a:r>
              <a:rPr lang="it-IT" dirty="0" smtClean="0"/>
              <a:t>è ente del Servizio Sanitario Regionale, dotato di personalità giuridica pubblica e di autonomia organizzativa, amministrativa e contabile</a:t>
            </a:r>
            <a:r>
              <a:rPr lang="it-IT" dirty="0" smtClean="0"/>
              <a:t>.</a:t>
            </a:r>
          </a:p>
          <a:p>
            <a:r>
              <a:rPr lang="it-IT" dirty="0" smtClean="0"/>
              <a:t>la </a:t>
            </a:r>
            <a:r>
              <a:rPr lang="it-IT" dirty="0" smtClean="0"/>
              <a:t>finalità dell’ISPRO  consiste nel promuovere, misurare e studiare azioni di prevenzione primaria, secondaria e terziaria dei tumori e di organizzare e coordinare, in sinergia con le aziende e gli enti del servizio sanitario regionale, i percorsi di diagnosi, cura e riabilitazione, nonché i programmi di ricerca in ambito oncologico.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 ‘</a:t>
            </a:r>
            <a:r>
              <a:rPr lang="it-IT" dirty="0" smtClean="0"/>
              <a:t>’ISPRO inglobando le funzioni dell’ITT ha il coordinamento operativo della rete oncologica toscana, attraverso l’Organismo di Coordinamento della rete oncologica regionale. </a:t>
            </a:r>
            <a:endParaRPr lang="it-IT" dirty="0" smtClean="0"/>
          </a:p>
          <a:p>
            <a:r>
              <a:rPr lang="it-IT" dirty="0" smtClean="0"/>
              <a:t>La</a:t>
            </a:r>
            <a:r>
              <a:rPr lang="it-IT" dirty="0" smtClean="0"/>
              <a:t> </a:t>
            </a:r>
            <a:r>
              <a:rPr lang="it-IT" dirty="0" smtClean="0">
                <a:hlinkClick r:id="rId2"/>
              </a:rPr>
              <a:t>rete oncologica</a:t>
            </a:r>
            <a:r>
              <a:rPr lang="it-IT" b="1" dirty="0" smtClean="0"/>
              <a:t> </a:t>
            </a:r>
            <a:r>
              <a:rPr lang="it-IT" dirty="0" smtClean="0"/>
              <a:t>della regione Toscana coordina tutte le attività di prevenzione, diagnosi, cura e ricerca in campo oncologico svolte nelle aziende sanitarie, negli altri enti del servizio sanitario toscano e nello stesso ISPRO</a:t>
            </a:r>
            <a:endParaRPr lang="it-IT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Fondazione Toscana Gabriele </a:t>
            </a:r>
            <a:r>
              <a:rPr lang="it-IT" dirty="0" err="1" smtClean="0"/>
              <a:t>Monasterio</a:t>
            </a: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Costituita dal Consiglio Nazionale delle Ricerche e dalla Regione Toscana per la gestione e l'ulteriore sviluppo delle attività sanitarie specialistiche e di ricerca di interesse del SSR toscano, già svolte dall'Istituto di Fisiologia Clinica CNR, la Fondazione costituisce un ente pubblico specialistico del Servizio Sanitario Regionale, ai sensi della Legge n. 85/2009.</a:t>
            </a:r>
            <a:endParaRPr lang="it-IT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Due sono le sedi delle attività: lo Stabilimento ospedaliero di Pisa, presso l'Area della Ricerca CNR, e quello di Massa (Ospedale del Cuore "G. </a:t>
            </a:r>
            <a:r>
              <a:rPr lang="it-IT" dirty="0" err="1" smtClean="0"/>
              <a:t>Pasquinucci</a:t>
            </a:r>
            <a:r>
              <a:rPr lang="it-IT" dirty="0" smtClean="0"/>
              <a:t>", già Ospedale Pediatrico Apuano), in località </a:t>
            </a:r>
            <a:r>
              <a:rPr lang="it-IT" dirty="0" err="1" smtClean="0"/>
              <a:t>Montepepe</a:t>
            </a:r>
            <a:endParaRPr lang="it-IT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La Fondazione costituisce un centro di alta specialità per la cura delle patologie cardiopolmonari, comprese le patologie rare di interesse specifico, quali ad esempio le cardiopatie congenite, le </a:t>
            </a:r>
            <a:r>
              <a:rPr lang="it-IT" dirty="0" err="1" smtClean="0"/>
              <a:t>dislipidemie</a:t>
            </a:r>
            <a:r>
              <a:rPr lang="it-IT" dirty="0" smtClean="0"/>
              <a:t> ereditarie, l'</a:t>
            </a:r>
            <a:r>
              <a:rPr lang="it-IT" dirty="0" err="1" smtClean="0"/>
              <a:t>emocromatosi</a:t>
            </a:r>
            <a:r>
              <a:rPr lang="it-IT" dirty="0" smtClean="0"/>
              <a:t>, l'ipertensione polmonare e l'</a:t>
            </a:r>
            <a:r>
              <a:rPr lang="it-IT" dirty="0" err="1" smtClean="0"/>
              <a:t>amiloidosi</a:t>
            </a:r>
            <a:r>
              <a:rPr lang="it-IT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smtClean="0"/>
              <a:t>La Fondazione, inoltre, svolge attività di ricerca in ambito sanitario e delle tecnologie applicate alla sanità, anche in collaborazione con Istituti del Consiglio Nazionale delle Ricerche - primo tra tutti l'Istituto di Fisiologia Clinica - le Università, Scuole Superiori e con l'Industria.</a:t>
            </a:r>
            <a:endParaRPr lang="it-IT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39</TotalTime>
  <Words>1024</Words>
  <Application>Microsoft Office PowerPoint</Application>
  <PresentationFormat>Presentazione su schermo (4:3)</PresentationFormat>
  <Paragraphs>62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4" baseType="lpstr">
      <vt:lpstr>Loggia</vt:lpstr>
      <vt:lpstr>Diapositiva 1</vt:lpstr>
      <vt:lpstr>Agenzia regionale di sanità</vt:lpstr>
      <vt:lpstr>Diapositiva 3</vt:lpstr>
      <vt:lpstr>Diapositiva 4</vt:lpstr>
      <vt:lpstr>Diapositiva 5</vt:lpstr>
      <vt:lpstr>commissione regionale di bioetica</vt:lpstr>
      <vt:lpstr>Ente di support o tecnico amministrativo regionale</vt:lpstr>
      <vt:lpstr>Diapositiva 8</vt:lpstr>
      <vt:lpstr>Diapositiva 9</vt:lpstr>
      <vt:lpstr>Diapositiva 10</vt:lpstr>
      <vt:lpstr>Diapositiva 11</vt:lpstr>
      <vt:lpstr>Diapositiva 12</vt:lpstr>
      <vt:lpstr>Direttore generale estar</vt:lpstr>
      <vt:lpstr>Diapositiva 14</vt:lpstr>
      <vt:lpstr>Diapositiva 15</vt:lpstr>
      <vt:lpstr>Diapositiva 16</vt:lpstr>
      <vt:lpstr>ispro</vt:lpstr>
      <vt:lpstr>Diapositiva 18</vt:lpstr>
      <vt:lpstr>Diapositiva 19</vt:lpstr>
      <vt:lpstr>Fondazione Toscana Gabriele Monasterio </vt:lpstr>
      <vt:lpstr>Diapositiva 21</vt:lpstr>
      <vt:lpstr>Diapositiva 22</vt:lpstr>
      <vt:lpstr>Diapositiva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Windows User</dc:creator>
  <cp:lastModifiedBy>Windows User</cp:lastModifiedBy>
  <cp:revision>1</cp:revision>
  <dcterms:created xsi:type="dcterms:W3CDTF">2019-07-24T10:35:01Z</dcterms:created>
  <dcterms:modified xsi:type="dcterms:W3CDTF">2019-07-24T11:14:17Z</dcterms:modified>
</cp:coreProperties>
</file>