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7"/>
  </p:notesMasterIdLst>
  <p:sldIdLst>
    <p:sldId id="256" r:id="rId2"/>
    <p:sldId id="257" r:id="rId3"/>
    <p:sldId id="258" r:id="rId4"/>
    <p:sldId id="259" r:id="rId5"/>
    <p:sldId id="260" r:id="rId6"/>
    <p:sldId id="261" r:id="rId7"/>
    <p:sldId id="262" r:id="rId8"/>
    <p:sldId id="263" r:id="rId9"/>
    <p:sldId id="264" r:id="rId10"/>
    <p:sldId id="265" r:id="rId11"/>
    <p:sldId id="297"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6" r:id="rId29"/>
    <p:sldId id="282" r:id="rId30"/>
    <p:sldId id="287" r:id="rId31"/>
    <p:sldId id="288" r:id="rId32"/>
    <p:sldId id="283" r:id="rId33"/>
    <p:sldId id="284" r:id="rId34"/>
    <p:sldId id="289" r:id="rId35"/>
    <p:sldId id="290" r:id="rId36"/>
    <p:sldId id="291" r:id="rId37"/>
    <p:sldId id="292" r:id="rId38"/>
    <p:sldId id="294" r:id="rId39"/>
    <p:sldId id="298" r:id="rId40"/>
    <p:sldId id="293" r:id="rId41"/>
    <p:sldId id="295" r:id="rId42"/>
    <p:sldId id="302" r:id="rId43"/>
    <p:sldId id="303" r:id="rId44"/>
    <p:sldId id="301" r:id="rId45"/>
    <p:sldId id="304" r:id="rId46"/>
    <p:sldId id="305" r:id="rId47"/>
    <p:sldId id="307" r:id="rId48"/>
    <p:sldId id="306" r:id="rId49"/>
    <p:sldId id="308" r:id="rId50"/>
    <p:sldId id="309" r:id="rId51"/>
    <p:sldId id="296" r:id="rId52"/>
    <p:sldId id="299" r:id="rId53"/>
    <p:sldId id="300" r:id="rId54"/>
    <p:sldId id="310" r:id="rId55"/>
    <p:sldId id="311" r:id="rId5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3DCB37-364D-4A3E-B353-B68992617267}" type="datetimeFigureOut">
              <a:rPr lang="it-IT" smtClean="0"/>
              <a:pPr/>
              <a:t>24/07/2019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93406A-5A09-4D8F-87E8-0BFCD1B009A8}"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B893406A-5A09-4D8F-87E8-0BFCD1B009A8}" type="slidenum">
              <a:rPr lang="it-IT" smtClean="0"/>
              <a:pPr/>
              <a:t>50</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21D61F20-9EA5-4839-9FAE-5941FFFE35DE}" type="datetimeFigureOut">
              <a:rPr lang="it-IT" smtClean="0"/>
              <a:pPr/>
              <a:t>24/07/2019</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02B2BDA7-09DB-4B0B-A355-75F2BEFFB390}"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21D61F20-9EA5-4839-9FAE-5941FFFE35DE}" type="datetimeFigureOut">
              <a:rPr lang="it-IT" smtClean="0"/>
              <a:pPr/>
              <a:t>24/07/2019</a:t>
            </a:fld>
            <a:endParaRPr lang="it-IT"/>
          </a:p>
        </p:txBody>
      </p:sp>
      <p:sp>
        <p:nvSpPr>
          <p:cNvPr id="9" name="Segnaposto numero diapositiva 8"/>
          <p:cNvSpPr>
            <a:spLocks noGrp="1"/>
          </p:cNvSpPr>
          <p:nvPr>
            <p:ph type="sldNum" sz="quarter" idx="15"/>
          </p:nvPr>
        </p:nvSpPr>
        <p:spPr/>
        <p:txBody>
          <a:bodyPr rtlCol="0"/>
          <a:lstStyle/>
          <a:p>
            <a:fld id="{02B2BDA7-09DB-4B0B-A355-75F2BEFFB390}" type="slidenum">
              <a:rPr lang="it-IT" smtClean="0"/>
              <a:pPr/>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21D61F20-9EA5-4839-9FAE-5941FFFE35DE}" type="datetimeFigureOut">
              <a:rPr lang="it-IT" smtClean="0"/>
              <a:pPr/>
              <a:t>24/07/2019</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02B2BDA7-09DB-4B0B-A355-75F2BEFFB390}"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21D61F20-9EA5-4839-9FAE-5941FFFE35DE}" type="datetimeFigureOut">
              <a:rPr lang="it-IT" smtClean="0"/>
              <a:pPr/>
              <a:t>24/07/2019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2B2BDA7-09DB-4B0B-A355-75F2BEFFB390}"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21D61F20-9EA5-4839-9FAE-5941FFFE35DE}" type="datetimeFigureOut">
              <a:rPr lang="it-IT" smtClean="0"/>
              <a:pPr/>
              <a:t>24/07/2019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02B2BDA7-09DB-4B0B-A355-75F2BEFFB390}" type="slidenum">
              <a:rPr lang="it-IT" smtClean="0"/>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21D61F20-9EA5-4839-9FAE-5941FFFE35DE}" type="datetimeFigureOut">
              <a:rPr lang="it-IT" smtClean="0"/>
              <a:pPr/>
              <a:t>24/07/2019</a:t>
            </a:fld>
            <a:endParaRPr lang="it-IT"/>
          </a:p>
        </p:txBody>
      </p:sp>
      <p:sp>
        <p:nvSpPr>
          <p:cNvPr id="7" name="Segnaposto numero diapositiva 6"/>
          <p:cNvSpPr>
            <a:spLocks noGrp="1"/>
          </p:cNvSpPr>
          <p:nvPr>
            <p:ph type="sldNum" sz="quarter" idx="11"/>
          </p:nvPr>
        </p:nvSpPr>
        <p:spPr/>
        <p:txBody>
          <a:bodyPr rtlCol="0"/>
          <a:lstStyle/>
          <a:p>
            <a:fld id="{02B2BDA7-09DB-4B0B-A355-75F2BEFFB390}" type="slidenum">
              <a:rPr lang="it-IT" smtClean="0"/>
              <a:pPr/>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1D61F20-9EA5-4839-9FAE-5941FFFE35DE}" type="datetimeFigureOut">
              <a:rPr lang="it-IT" smtClean="0"/>
              <a:pPr/>
              <a:t>24/07/2019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02B2BDA7-09DB-4B0B-A355-75F2BEFFB390}"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21D61F20-9EA5-4839-9FAE-5941FFFE35DE}" type="datetimeFigureOut">
              <a:rPr lang="it-IT" smtClean="0"/>
              <a:pPr/>
              <a:t>24/07/2019</a:t>
            </a:fld>
            <a:endParaRPr lang="it-IT"/>
          </a:p>
        </p:txBody>
      </p:sp>
      <p:sp>
        <p:nvSpPr>
          <p:cNvPr id="22" name="Segnaposto numero diapositiva 21"/>
          <p:cNvSpPr>
            <a:spLocks noGrp="1"/>
          </p:cNvSpPr>
          <p:nvPr>
            <p:ph type="sldNum" sz="quarter" idx="15"/>
          </p:nvPr>
        </p:nvSpPr>
        <p:spPr/>
        <p:txBody>
          <a:bodyPr rtlCol="0"/>
          <a:lstStyle/>
          <a:p>
            <a:fld id="{02B2BDA7-09DB-4B0B-A355-75F2BEFFB390}" type="slidenum">
              <a:rPr lang="it-IT" smtClean="0"/>
              <a:pPr/>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21D61F20-9EA5-4839-9FAE-5941FFFE35DE}" type="datetimeFigureOut">
              <a:rPr lang="it-IT" smtClean="0"/>
              <a:pPr/>
              <a:t>24/07/2019</a:t>
            </a:fld>
            <a:endParaRPr lang="it-IT"/>
          </a:p>
        </p:txBody>
      </p:sp>
      <p:sp>
        <p:nvSpPr>
          <p:cNvPr id="18" name="Segnaposto numero diapositiva 17"/>
          <p:cNvSpPr>
            <a:spLocks noGrp="1"/>
          </p:cNvSpPr>
          <p:nvPr>
            <p:ph type="sldNum" sz="quarter" idx="11"/>
          </p:nvPr>
        </p:nvSpPr>
        <p:spPr/>
        <p:txBody>
          <a:bodyPr rtlCol="0"/>
          <a:lstStyle/>
          <a:p>
            <a:fld id="{02B2BDA7-09DB-4B0B-A355-75F2BEFFB390}" type="slidenum">
              <a:rPr lang="it-IT" smtClean="0"/>
              <a:pPr/>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1D61F20-9EA5-4839-9FAE-5941FFFE35DE}" type="datetimeFigureOut">
              <a:rPr lang="it-IT" smtClean="0"/>
              <a:pPr/>
              <a:t>24/07/2019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B2BDA7-09DB-4B0B-A355-75F2BEFFB390}"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1D61F20-9EA5-4839-9FAE-5941FFFE35DE}" type="datetimeFigureOut">
              <a:rPr lang="it-IT" smtClean="0"/>
              <a:pPr/>
              <a:t>24/07/2019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B2BDA7-09DB-4B0B-A355-75F2BEFFB390}"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1D61F20-9EA5-4839-9FAE-5941FFFE35DE}" type="datetimeFigureOut">
              <a:rPr lang="it-IT" smtClean="0"/>
              <a:pPr/>
              <a:t>24/07/2019</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2B2BDA7-09DB-4B0B-A355-75F2BEFFB390}"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AOU</a:t>
            </a:r>
            <a:endParaRPr lang="it-IT" dirty="0"/>
          </a:p>
        </p:txBody>
      </p:sp>
      <p:sp>
        <p:nvSpPr>
          <p:cNvPr id="5" name="Segnaposto contenuto 4"/>
          <p:cNvSpPr>
            <a:spLocks noGrp="1"/>
          </p:cNvSpPr>
          <p:nvPr>
            <p:ph sz="quarter" idx="1"/>
          </p:nvPr>
        </p:nvSpPr>
        <p:spPr/>
        <p:txBody>
          <a:bodyPr/>
          <a:lstStyle/>
          <a:p>
            <a:r>
              <a:rPr lang="it-IT" dirty="0" smtClean="0"/>
              <a:t>La collaborazione fra Servizio sanitario nazionale e </a:t>
            </a:r>
            <a:r>
              <a:rPr lang="it-IT" dirty="0" err="1" smtClean="0"/>
              <a:t>universita‘</a:t>
            </a:r>
            <a:r>
              <a:rPr lang="it-IT" dirty="0" smtClean="0"/>
              <a:t>, attraverso aziende </a:t>
            </a:r>
            <a:r>
              <a:rPr lang="it-IT" dirty="0" err="1" smtClean="0"/>
              <a:t>ospedaliero-universitarie</a:t>
            </a:r>
            <a:r>
              <a:rPr lang="it-IT" dirty="0" smtClean="0"/>
              <a:t>, aventi autonoma </a:t>
            </a:r>
            <a:r>
              <a:rPr lang="it-IT" dirty="0" err="1" smtClean="0"/>
              <a:t>personalita'</a:t>
            </a:r>
            <a:r>
              <a:rPr lang="it-IT" dirty="0" smtClean="0"/>
              <a:t> giuridica</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 Le aziende operano nell'ambito della programmazione sanitaria nazionale e regionale e concorrono entrambe sia al raggiungimento degli obiettivi di quest'ultima, sia alla realizzazione dei compiti istituzionali dell'</a:t>
            </a:r>
            <a:r>
              <a:rPr lang="it-IT" dirty="0" err="1" smtClean="0"/>
              <a:t>universita</a:t>
            </a:r>
            <a:r>
              <a:rPr lang="it-IT" dirty="0" smtClean="0"/>
              <a:t>', in considerazione dell'apporto reciproco tra le funzioni del Servizio sanitario nazionale e quelle svolte dalle </a:t>
            </a:r>
            <a:r>
              <a:rPr lang="it-IT" dirty="0" err="1" smtClean="0"/>
              <a:t>facolta'</a:t>
            </a:r>
            <a:r>
              <a:rPr lang="it-IT" dirty="0" smtClean="0"/>
              <a:t> di medicina e chirurgia</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 L'organizzazione dipartimentale e' il modello ordinario di gestione operativa delle AOU </a:t>
            </a:r>
            <a:r>
              <a:rPr lang="it-IT" dirty="0" smtClean="0">
                <a:effectLst>
                  <a:outerShdw blurRad="38100" dist="38100" dir="2700000" algn="tl">
                    <a:srgbClr val="000000">
                      <a:alpha val="43137"/>
                    </a:srgbClr>
                  </a:outerShdw>
                </a:effectLst>
              </a:rPr>
              <a:t>al fine di assicurare l'esercizio integrato delle </a:t>
            </a:r>
            <a:r>
              <a:rPr lang="it-IT" dirty="0" err="1" smtClean="0">
                <a:effectLst>
                  <a:outerShdw blurRad="38100" dist="38100" dir="2700000" algn="tl">
                    <a:srgbClr val="000000">
                      <a:alpha val="43137"/>
                    </a:srgbClr>
                  </a:outerShdw>
                </a:effectLst>
              </a:rPr>
              <a:t>attivita'</a:t>
            </a:r>
            <a:r>
              <a:rPr lang="it-IT" dirty="0" smtClean="0">
                <a:effectLst>
                  <a:outerShdw blurRad="38100" dist="38100" dir="2700000" algn="tl">
                    <a:srgbClr val="000000">
                      <a:alpha val="43137"/>
                    </a:srgbClr>
                  </a:outerShdw>
                </a:effectLst>
              </a:rPr>
              <a:t> assistenziali, didattiche e di ricerca</a:t>
            </a:r>
            <a:r>
              <a:rPr lang="it-IT" dirty="0" smtClean="0"/>
              <a:t>.</a:t>
            </a:r>
          </a:p>
          <a:p>
            <a:r>
              <a:rPr lang="it-IT" dirty="0" smtClean="0"/>
              <a:t> I dipartimenti sono articolati in strutture complesse e in articolazioni funzionali, definite strutture semplici. </a:t>
            </a:r>
          </a:p>
          <a:p>
            <a:r>
              <a:rPr lang="it-IT" dirty="0" smtClean="0"/>
              <a:t>Le relazioni organizzative e funzionali tra i dipartimenti ed </a:t>
            </a:r>
            <a:r>
              <a:rPr lang="it-IT" dirty="0" err="1" smtClean="0"/>
              <a:t>attivita'</a:t>
            </a:r>
            <a:r>
              <a:rPr lang="it-IT" dirty="0" smtClean="0"/>
              <a:t> integrata ed i dipartimenti universitari sono stabilite nei protocolli d'intesa tra regione e </a:t>
            </a:r>
            <a:r>
              <a:rPr lang="it-IT" dirty="0" err="1" smtClean="0"/>
              <a:t>universita'</a:t>
            </a:r>
            <a:r>
              <a:rPr lang="it-IT" dirty="0" smtClean="0"/>
              <a:t> interessate.</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Nell'atto aziendale sono </a:t>
            </a:r>
            <a:r>
              <a:rPr lang="it-IT" dirty="0" err="1" smtClean="0"/>
              <a:t>altresi'</a:t>
            </a:r>
            <a:r>
              <a:rPr lang="it-IT" dirty="0" smtClean="0"/>
              <a:t> disciplinati, sulla base dei principi e dei criteri stabiliti nei protocolli d'intesa tra regione e </a:t>
            </a:r>
            <a:r>
              <a:rPr lang="it-IT" dirty="0" err="1" smtClean="0"/>
              <a:t>universita'</a:t>
            </a:r>
            <a:r>
              <a:rPr lang="it-IT" dirty="0" smtClean="0"/>
              <a:t>, la costituzione, l'organizzazione e il funzionamento dei dipartimenti ad </a:t>
            </a:r>
            <a:r>
              <a:rPr lang="it-IT" dirty="0" err="1" smtClean="0"/>
              <a:t>attivita'</a:t>
            </a:r>
            <a:r>
              <a:rPr lang="it-IT" dirty="0" smtClean="0"/>
              <a:t> integrata e sono individuate le strutture complesse che li compongono, indicando quelle a direzione universitaria.</a:t>
            </a:r>
          </a:p>
          <a:p>
            <a:r>
              <a:rPr lang="it-IT" dirty="0" smtClean="0"/>
              <a:t>. L'atto aziendale e' adottato dal direttore generale, d'intesa con il rettore dell'</a:t>
            </a:r>
            <a:r>
              <a:rPr lang="it-IT" dirty="0" err="1" smtClean="0"/>
              <a:t>universita</a:t>
            </a:r>
            <a:r>
              <a:rPr lang="it-IT" dirty="0" smtClean="0"/>
              <a:t>'</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Sono organi delle AOU:</a:t>
            </a:r>
            <a:br>
              <a:rPr lang="it-IT" dirty="0" smtClean="0"/>
            </a:br>
            <a:r>
              <a:rPr lang="it-IT" dirty="0" smtClean="0"/>
              <a:t>a) il direttore generale;</a:t>
            </a:r>
            <a:br>
              <a:rPr lang="it-IT" dirty="0" smtClean="0"/>
            </a:br>
            <a:r>
              <a:rPr lang="it-IT" dirty="0" smtClean="0"/>
              <a:t>b) il collegio sindacale;</a:t>
            </a:r>
            <a:br>
              <a:rPr lang="it-IT" dirty="0" smtClean="0"/>
            </a:br>
            <a:r>
              <a:rPr lang="it-IT" dirty="0" smtClean="0"/>
              <a:t>c) l'organo di indirizzo</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 Il direttore generale e' nominato dalla regione, acquisita l'intesa con il rettore dell'</a:t>
            </a:r>
            <a:r>
              <a:rPr lang="it-IT" dirty="0" err="1" smtClean="0"/>
              <a:t>universita</a:t>
            </a:r>
            <a:r>
              <a:rPr lang="it-IT" dirty="0" smtClean="0"/>
              <a:t>‘</a:t>
            </a:r>
          </a:p>
          <a:p>
            <a:r>
              <a:rPr lang="it-IT" dirty="0" smtClean="0"/>
              <a:t>Il Collegio e' composto da cinque membri designati uno dalla regione, uno dal Ministro del tesoro, del bilancio e della programmazione economica, uno dal Ministro della </a:t>
            </a:r>
            <a:r>
              <a:rPr lang="it-IT" dirty="0" err="1" smtClean="0"/>
              <a:t>sanita'</a:t>
            </a:r>
            <a:r>
              <a:rPr lang="it-IT" dirty="0" smtClean="0"/>
              <a:t>, uno dal Ministro dell'</a:t>
            </a:r>
            <a:r>
              <a:rPr lang="it-IT" dirty="0" err="1" smtClean="0"/>
              <a:t>universita</a:t>
            </a:r>
            <a:r>
              <a:rPr lang="it-IT" dirty="0" smtClean="0"/>
              <a:t>' e della ricerca scientifica e tecnologica e uno dall'</a:t>
            </a:r>
            <a:r>
              <a:rPr lang="it-IT" dirty="0" err="1" smtClean="0"/>
              <a:t>universita</a:t>
            </a:r>
            <a:r>
              <a:rPr lang="it-IT" dirty="0" smtClean="0"/>
              <a:t>' interessata.</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L'organo di indirizzo, ha il compito di proporre iniziative e misure per assicurare la coerenza della programmazione generale dell'</a:t>
            </a:r>
            <a:r>
              <a:rPr lang="it-IT" dirty="0" err="1" smtClean="0"/>
              <a:t>attivita</a:t>
            </a:r>
            <a:r>
              <a:rPr lang="it-IT" dirty="0" smtClean="0"/>
              <a:t>' assistenziale dell'azienda con la programmazione didattica e scientifica delle </a:t>
            </a:r>
            <a:r>
              <a:rPr lang="it-IT" dirty="0" err="1" smtClean="0"/>
              <a:t>universita'</a:t>
            </a:r>
            <a:r>
              <a:rPr lang="it-IT" dirty="0" smtClean="0"/>
              <a:t> e di verificare la corretta attuazione della programmazione.</a:t>
            </a:r>
          </a:p>
          <a:p>
            <a:r>
              <a:rPr lang="it-IT" dirty="0" smtClean="0"/>
              <a:t> La composizione dell'organo di indirizzo, nel numero massimo di cinque membri, e' stabilita nei protocolli d'intesa tra regione e </a:t>
            </a:r>
            <a:r>
              <a:rPr lang="it-IT" dirty="0" err="1" smtClean="0"/>
              <a:t>universita'</a:t>
            </a:r>
            <a:r>
              <a:rPr lang="it-IT" dirty="0" smtClean="0"/>
              <a:t>. L'organo di indirizzo e' presieduto da un presidente scelto all'interno del medesimo, nominato dalla regione d'intesa con il rettore.</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 I componenti dell'organo di indirizzo sono scelti tra esperti di riconosciuta competenza in materia di organizzazione e programmazione dei servizi sanitari, durano in carica 4 anni e possono essere confermati. </a:t>
            </a:r>
          </a:p>
          <a:p>
            <a:r>
              <a:rPr lang="it-IT" dirty="0" smtClean="0"/>
              <a:t>E' membro di diritto dell'organo di indirizzo il preside della </a:t>
            </a:r>
            <a:r>
              <a:rPr lang="it-IT" dirty="0" err="1" smtClean="0"/>
              <a:t>facolta'</a:t>
            </a:r>
            <a:r>
              <a:rPr lang="it-IT" dirty="0" smtClean="0"/>
              <a:t> di medicina e chirurgia. Non possono far parte dell'organo di indirizzo ne' i dipendenti dell'Azienda, ne' altri componenti della </a:t>
            </a:r>
            <a:r>
              <a:rPr lang="it-IT" dirty="0" err="1" smtClean="0"/>
              <a:t>facolta'</a:t>
            </a:r>
            <a:r>
              <a:rPr lang="it-IT" dirty="0" smtClean="0"/>
              <a:t> di medicina e chirurgia.</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 Il collegio di direzione di cui all'articolo 17 del decreto legislativo 30 dicembre 1992, n. 502, e successive modificazioni e' composto dal direttore sanitario, dal direttore amministrativo, dai direttori dei dipartimenti ad </a:t>
            </a:r>
            <a:r>
              <a:rPr lang="it-IT" dirty="0" err="1" smtClean="0"/>
              <a:t>attivita'</a:t>
            </a:r>
            <a:r>
              <a:rPr lang="it-IT" dirty="0" smtClean="0"/>
              <a:t> integrata e dai direttori dei dipartimenti </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Le aziende ospedaliero- universitarie assicurano,  a) le prestazioni di ricovero; </a:t>
            </a:r>
          </a:p>
          <a:p>
            <a:r>
              <a:rPr lang="it-IT" dirty="0" smtClean="0"/>
              <a:t>b) le prestazioni specialistiche ambulatoriali; </a:t>
            </a:r>
          </a:p>
          <a:p>
            <a:r>
              <a:rPr lang="it-IT" dirty="0" smtClean="0"/>
              <a:t>c) le attività di emergenza e urgenza ospedaliera, organizzate in forma dipartimentale; </a:t>
            </a:r>
          </a:p>
          <a:p>
            <a:r>
              <a:rPr lang="it-IT" dirty="0" smtClean="0"/>
              <a:t>d) le attività di ricerca clinica e </a:t>
            </a:r>
            <a:r>
              <a:rPr lang="it-IT" dirty="0" err="1" smtClean="0"/>
              <a:t>preclinica</a:t>
            </a:r>
            <a:r>
              <a:rPr lang="it-IT" dirty="0" smtClean="0"/>
              <a:t>; </a:t>
            </a:r>
          </a:p>
          <a:p>
            <a:r>
              <a:rPr lang="it-IT" dirty="0" smtClean="0"/>
              <a:t>e) le attività didattiche legate al sistema regionale della formazione sanitaria </a:t>
            </a:r>
          </a:p>
          <a:p>
            <a:r>
              <a:rPr lang="it-IT" dirty="0" smtClean="0"/>
              <a:t>f) le altre attività tipiche della facoltà di medicina e chirurgia connesse con le attività assistenziali.</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Ogni azienda ospedaliero- universitaria definisce con lo statuto aziendale l'organizzazione dipartimentale </a:t>
            </a:r>
          </a:p>
          <a:p>
            <a:r>
              <a:rPr lang="it-IT" dirty="0" smtClean="0"/>
              <a:t> Per ciascuna struttura semplice o complessa il direttore generale nomina un responsabile, e per ciascun dipartimento nomina un direttore;</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Rete pediatrica</a:t>
            </a:r>
            <a:br>
              <a:rPr lang="it-IT" dirty="0" smtClean="0"/>
            </a:br>
            <a:endParaRPr lang="it-IT" dirty="0"/>
          </a:p>
        </p:txBody>
      </p:sp>
      <p:sp>
        <p:nvSpPr>
          <p:cNvPr id="3" name="Segnaposto contenuto 2"/>
          <p:cNvSpPr>
            <a:spLocks noGrp="1"/>
          </p:cNvSpPr>
          <p:nvPr>
            <p:ph sz="quarter" idx="1"/>
          </p:nvPr>
        </p:nvSpPr>
        <p:spPr/>
        <p:txBody>
          <a:bodyPr/>
          <a:lstStyle/>
          <a:p>
            <a:r>
              <a:rPr lang="it-IT" dirty="0" smtClean="0"/>
              <a:t>L’azienda ospedaliero universitaria </a:t>
            </a:r>
            <a:r>
              <a:rPr lang="it-IT" dirty="0" err="1" smtClean="0"/>
              <a:t>Meyer</a:t>
            </a:r>
            <a:r>
              <a:rPr lang="it-IT" dirty="0" smtClean="0"/>
              <a:t> assicura, nell’ambito regionale, la funzione di riorganizzazione e coordinamento operativo della rete pediatrica regionale. </a:t>
            </a:r>
          </a:p>
          <a:p>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assicura</a:t>
            </a:r>
            <a:endParaRPr lang="it-IT" dirty="0"/>
          </a:p>
        </p:txBody>
      </p:sp>
      <p:sp>
        <p:nvSpPr>
          <p:cNvPr id="3" name="Segnaposto contenuto 2"/>
          <p:cNvSpPr>
            <a:spLocks noGrp="1"/>
          </p:cNvSpPr>
          <p:nvPr>
            <p:ph sz="quarter" idx="1"/>
          </p:nvPr>
        </p:nvSpPr>
        <p:spPr/>
        <p:txBody>
          <a:bodyPr>
            <a:normAutofit fontScale="92500" lnSpcReduction="20000"/>
          </a:bodyPr>
          <a:lstStyle/>
          <a:p>
            <a:r>
              <a:rPr lang="it-IT" dirty="0" smtClean="0"/>
              <a:t>a) dei percorsi assistenziali omogenei, anche con l’integrazione ospedale- territorio e il coinvolgimento dei pediatri di libera scelta, favorendo e sviluppando la presa in carico del paziente minore di età nelle sedi più vicine alla sua abitazione, fatte salve le attività diagnostico- </a:t>
            </a:r>
            <a:r>
              <a:rPr lang="it-IT" dirty="0" err="1" smtClean="0"/>
              <a:t>clinicoterapeutiche</a:t>
            </a:r>
            <a:r>
              <a:rPr lang="it-IT" dirty="0" smtClean="0"/>
              <a:t> a più elevata complessità;</a:t>
            </a:r>
          </a:p>
          <a:p>
            <a:r>
              <a:rPr lang="it-IT" dirty="0" smtClean="0"/>
              <a:t> b) le iniziative necessarie per assicurare la continuità assistenziale e cure tempestive ed appropriate; </a:t>
            </a:r>
          </a:p>
          <a:p>
            <a:r>
              <a:rPr lang="it-IT" dirty="0" smtClean="0"/>
              <a:t>c) di percorsi per una precoce presa in carico integrata della grave cronicità in età pediatrica; </a:t>
            </a:r>
          </a:p>
          <a:p>
            <a:r>
              <a:rPr lang="it-IT" dirty="0" smtClean="0"/>
              <a:t>d) dei ruoli dei diversi soggetti che fanno parte della rete pediatrica; </a:t>
            </a:r>
          </a:p>
          <a:p>
            <a:r>
              <a:rPr lang="it-IT" dirty="0" smtClean="0"/>
              <a:t>e) dello sviluppo delle conoscenze attraverso attività formative rivolte al personale medico e delle professioni sanitarie, in ambito pediatrico</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Organizzazione aziende sanitarie</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Le aziende sanitarie, provvedono in merito alla specifica determinazione dell'organizzazione mediante lo statuto aziendale.</a:t>
            </a:r>
          </a:p>
          <a:p>
            <a:endParaRPr lang="it-IT" dirty="0" smtClean="0"/>
          </a:p>
          <a:p>
            <a:endParaRPr lang="it-IT" dirty="0" smtClean="0"/>
          </a:p>
          <a:p>
            <a:r>
              <a:rPr lang="it-IT" dirty="0" smtClean="0"/>
              <a:t>le attività di produzione ed erogazione delle prestazioni, sono articolate in strutture organizzative, </a:t>
            </a:r>
          </a:p>
          <a:p>
            <a:endParaRPr lang="it-IT" dirty="0" smtClean="0"/>
          </a:p>
          <a:p>
            <a:endParaRPr lang="it-IT" dirty="0" smtClean="0"/>
          </a:p>
          <a:p>
            <a:r>
              <a:rPr lang="it-IT" dirty="0" smtClean="0"/>
              <a:t>ad ogni struttura organizzativa è preposto un responsabile.</a:t>
            </a:r>
            <a:endParaRPr lang="it-IT" dirty="0"/>
          </a:p>
        </p:txBody>
      </p:sp>
      <p:sp>
        <p:nvSpPr>
          <p:cNvPr id="4" name="Freccia in giù 3"/>
          <p:cNvSpPr/>
          <p:nvPr/>
        </p:nvSpPr>
        <p:spPr>
          <a:xfrm>
            <a:off x="3563888" y="2852936"/>
            <a:ext cx="64807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in giù 4"/>
          <p:cNvSpPr/>
          <p:nvPr/>
        </p:nvSpPr>
        <p:spPr>
          <a:xfrm>
            <a:off x="3779912" y="4581128"/>
            <a:ext cx="360040"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In sede di assegnazione del personale, la direzione aziendale adotta le misure necessarie ad evitare che dipendenti legati da </a:t>
            </a:r>
            <a:r>
              <a:rPr lang="it-IT" dirty="0" smtClean="0">
                <a:effectLst>
                  <a:outerShdw blurRad="38100" dist="38100" dir="2700000" algn="tl">
                    <a:srgbClr val="000000">
                      <a:alpha val="43137"/>
                    </a:srgbClr>
                  </a:outerShdw>
                </a:effectLst>
              </a:rPr>
              <a:t>vincoli di parentela o di affinità sino al terzo grado</a:t>
            </a:r>
            <a:r>
              <a:rPr lang="it-IT" dirty="0" smtClean="0"/>
              <a:t>, </a:t>
            </a:r>
            <a:r>
              <a:rPr lang="it-IT" dirty="0" smtClean="0">
                <a:effectLst>
                  <a:outerShdw blurRad="38100" dist="38100" dir="2700000" algn="tl">
                    <a:srgbClr val="000000">
                      <a:alpha val="43137"/>
                    </a:srgbClr>
                  </a:outerShdw>
                </a:effectLst>
              </a:rPr>
              <a:t>di coniugio o convivenza</a:t>
            </a:r>
            <a:r>
              <a:rPr lang="it-IT" dirty="0" smtClean="0"/>
              <a:t>, prestino servizio in rapporto di subordinazione gerarchica nell’ambito della </a:t>
            </a:r>
            <a:r>
              <a:rPr lang="it-IT" dirty="0" smtClean="0">
                <a:effectLst>
                  <a:outerShdw blurRad="38100" dist="38100" dir="2700000" algn="tl">
                    <a:srgbClr val="000000">
                      <a:alpha val="43137"/>
                    </a:srgbClr>
                  </a:outerShdw>
                </a:effectLst>
              </a:rPr>
              <a:t>medesima struttura organizzativa</a:t>
            </a:r>
            <a:r>
              <a:rPr lang="it-IT" dirty="0" smtClean="0"/>
              <a:t>,, </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Le aziende per il raggiungimento delle finalità organizzano le proprie attività secondo le seguenti funzioni: </a:t>
            </a:r>
          </a:p>
          <a:p>
            <a:r>
              <a:rPr lang="it-IT" dirty="0" smtClean="0"/>
              <a:t>a) pianificazione strategica;</a:t>
            </a:r>
          </a:p>
          <a:p>
            <a:r>
              <a:rPr lang="it-IT" dirty="0" smtClean="0"/>
              <a:t>b) controllo direzionale;</a:t>
            </a:r>
          </a:p>
          <a:p>
            <a:r>
              <a:rPr lang="it-IT" dirty="0" smtClean="0"/>
              <a:t>c) programmazione operativa</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pianificazione strategica</a:t>
            </a:r>
            <a:endParaRPr lang="it-IT" dirty="0"/>
          </a:p>
        </p:txBody>
      </p:sp>
      <p:sp>
        <p:nvSpPr>
          <p:cNvPr id="3" name="Segnaposto contenuto 2"/>
          <p:cNvSpPr>
            <a:spLocks noGrp="1"/>
          </p:cNvSpPr>
          <p:nvPr>
            <p:ph sz="quarter" idx="1"/>
          </p:nvPr>
        </p:nvSpPr>
        <p:spPr/>
        <p:txBody>
          <a:bodyPr/>
          <a:lstStyle/>
          <a:p>
            <a:r>
              <a:rPr lang="it-IT" dirty="0" smtClean="0"/>
              <a:t>La pianificazione strategica è la funzione con la quale la direzione aziendale, in coerenza con quanto previsto dal piano di area vasta e dal PSSIR avvalendosi dei responsabili delle strutture organizzative competenti,, attraverso l'analisi dei bisogni, definisce gli obiettivi generali dell'azienda sanitaria, le strategie per il loro raggiungimento, l'allocazione delle risorse, lo sviluppo dei servizi ospedalieri in rete e l'assetto organizzativo dell'azienda sanitaria; </a:t>
            </a:r>
          </a:p>
          <a:p>
            <a:r>
              <a:rPr lang="it-IT" dirty="0" smtClean="0"/>
              <a:t>sono atti di pianificazione strategica </a:t>
            </a:r>
            <a:r>
              <a:rPr lang="it-IT" dirty="0" smtClean="0">
                <a:effectLst>
                  <a:outerShdw blurRad="38100" dist="38100" dir="2700000" algn="tl">
                    <a:srgbClr val="000000">
                      <a:alpha val="43137"/>
                    </a:srgbClr>
                  </a:outerShdw>
                </a:effectLst>
              </a:rPr>
              <a:t>i piani attuativi, gli atti di bilancio, lo statuto aziendale</a:t>
            </a:r>
            <a:r>
              <a:rPr lang="it-IT" dirty="0" smtClean="0"/>
              <a:t>.</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funzione di controllo direzionale</a:t>
            </a:r>
            <a:endParaRPr lang="it-IT" dirty="0"/>
          </a:p>
        </p:txBody>
      </p:sp>
      <p:sp>
        <p:nvSpPr>
          <p:cNvPr id="3" name="Segnaposto contenuto 2"/>
          <p:cNvSpPr>
            <a:spLocks noGrp="1"/>
          </p:cNvSpPr>
          <p:nvPr>
            <p:ph sz="quarter" idx="1"/>
          </p:nvPr>
        </p:nvSpPr>
        <p:spPr/>
        <p:txBody>
          <a:bodyPr/>
          <a:lstStyle/>
          <a:p>
            <a:r>
              <a:rPr lang="it-IT" dirty="0" smtClean="0"/>
              <a:t>La funzione di controllo direzionale è svolta a </a:t>
            </a:r>
            <a:r>
              <a:rPr lang="it-IT" b="1" dirty="0" smtClean="0"/>
              <a:t>livello di direzione aziendale dal direttore generale</a:t>
            </a:r>
            <a:r>
              <a:rPr lang="it-IT" dirty="0" smtClean="0"/>
              <a:t>, che si avvale delle strutture organizzative di staff, attraverso la definizione di apposite procedure di controllo del raggiungimento degli obiettivi in termini di servizi erogati e del corretto utilizzo delle risorse umane e materiali , anche prevedendo sistematici processi di confronto con le altre aziende sanitarie</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sz="3600" u="sng" dirty="0" smtClean="0"/>
              <a:t>La funzione di negoziazione e controllo dei budget delle </a:t>
            </a:r>
            <a:r>
              <a:rPr lang="it-IT" sz="3600" u="sng" dirty="0" err="1" smtClean="0"/>
              <a:t>struttur</a:t>
            </a:r>
            <a:r>
              <a:rPr lang="it-IT" sz="3600" u="sng" dirty="0" smtClean="0"/>
              <a:t> e organizzative nelle aziende ospedaliero- universitarie è svolta dalla direzione aziendale</a:t>
            </a:r>
            <a:r>
              <a:rPr lang="it-IT" dirty="0" smtClean="0"/>
              <a:t>.</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Programmazione operativa</a:t>
            </a:r>
            <a:endParaRPr lang="it-IT" dirty="0"/>
          </a:p>
        </p:txBody>
      </p:sp>
      <p:sp>
        <p:nvSpPr>
          <p:cNvPr id="3" name="Segnaposto contenuto 2"/>
          <p:cNvSpPr>
            <a:spLocks noGrp="1"/>
          </p:cNvSpPr>
          <p:nvPr>
            <p:ph sz="quarter" idx="1"/>
          </p:nvPr>
        </p:nvSpPr>
        <p:spPr/>
        <p:txBody>
          <a:bodyPr/>
          <a:lstStyle/>
          <a:p>
            <a:r>
              <a:rPr lang="it-IT" dirty="0" smtClean="0"/>
              <a:t>La programmazione operativa è la funzione che ordina l'attività ed è svolta al livello in cui vengono erogate le prestazioni da parte delle strutture organizzative funzionali.</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Direzione aziendale</a:t>
            </a:r>
            <a:endParaRPr lang="it-IT" dirty="0"/>
          </a:p>
        </p:txBody>
      </p:sp>
      <p:sp>
        <p:nvSpPr>
          <p:cNvPr id="3" name="Segnaposto contenuto 2"/>
          <p:cNvSpPr>
            <a:spLocks noGrp="1"/>
          </p:cNvSpPr>
          <p:nvPr>
            <p:ph sz="quarter" idx="1"/>
          </p:nvPr>
        </p:nvSpPr>
        <p:spPr/>
        <p:txBody>
          <a:bodyPr/>
          <a:lstStyle/>
          <a:p>
            <a:r>
              <a:rPr lang="it-IT" dirty="0" smtClean="0"/>
              <a:t>La direzione aziendale è costituita dal direttore generale nonché dal direttore amministrativo e dal direttore sanitario </a:t>
            </a:r>
          </a:p>
          <a:p>
            <a:r>
              <a:rPr lang="it-IT" dirty="0" smtClean="0"/>
              <a:t>Nelle aziende unità sanitarie locali fanno parte della direzione aziendale anche i responsabili di zona, il direttore dei servizi sociali e il responsabile della rete ospedaliera</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effectLst>
                  <a:outerShdw blurRad="38100" dist="38100" dir="2700000" algn="tl">
                    <a:srgbClr val="000000">
                      <a:alpha val="43137"/>
                    </a:srgbClr>
                  </a:outerShdw>
                </a:effectLst>
              </a:rPr>
              <a:t>Le funzioni operative </a:t>
            </a:r>
            <a:r>
              <a:rPr lang="it-IT" dirty="0" smtClean="0"/>
              <a:t>sono attribuite alla competenza delle </a:t>
            </a:r>
            <a:r>
              <a:rPr lang="it-IT" dirty="0" smtClean="0">
                <a:effectLst>
                  <a:outerShdw blurRad="38100" dist="38100" dir="2700000" algn="tl">
                    <a:srgbClr val="000000">
                      <a:alpha val="43137"/>
                    </a:srgbClr>
                  </a:outerShdw>
                </a:effectLst>
              </a:rPr>
              <a:t>strutture organizzative </a:t>
            </a:r>
            <a:r>
              <a:rPr lang="it-IT" dirty="0" smtClean="0"/>
              <a:t>professionali per quanto riguarda gli specifici processi professionali e per le relative attività di supporto e sono esercitate all'interno di strutture organizzative funzionali; a questo fine il personale delle strutture organizzativi professionali dipende, sotto il profilo tecnico professionale, dal responsabile della unità operativa di appartenenza, sotto il profilo organizzativo dal responsabile della struttura organizzativa funzionale in cui è collocato.</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L’incarico di direzione di struttura complessa è conferito ai dirigenti del ruolo sanitario in possesso dei requisiti di cui al d.p.r. 484/1997 dal direttore generale dell’azienda sanitaria o di altro ente del servizio sanitario regionale, previo avviso da pubblicare sul Bollettino ufficiale della Regione Toscana, sulla Gazzetta ufficiale della Repubblica Italiana e sul sito internet dell’azienda o ente</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L'incarico di direzione sanitaria aziendale è riservato ai medici di qualifica dirigenziale che abbiano svolto per almeno cinque anni attività di direzione tecnico-sanitaria in enti o strutture sanitarie, pubbliche o private, di media o grande dimensione e che abbiano conseguito l'attestato di formazione manageriale previsto per l'area di sanità pubblica. Costituisce titolo preferenziale il possesso della specializzazione in una delle discipline dell'area di sanità pubblica.</a:t>
            </a: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'attività quinquennale di direzione tecnico-sanitaria per il conferimento dell'incarico di direzione sanitaria aziendale deve essere stata svolta nei sette anni precedenti il conferimento dell'incarico.</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7500" lnSpcReduction="20000"/>
          </a:bodyPr>
          <a:lstStyle/>
          <a:p>
            <a:r>
              <a:rPr lang="it-IT" dirty="0" smtClean="0"/>
              <a:t>per enti o strutture sanitarie di media o grande dimensione, si intendono: </a:t>
            </a:r>
          </a:p>
          <a:p>
            <a:r>
              <a:rPr lang="it-IT" dirty="0" smtClean="0"/>
              <a:t>a) le unità sanitarie locali, le aziende ospedaliere, i Policlinici universitari, gli istituti di ricovero e cura a carattere scientifico; gli enti ed istituti di cui all'articolo 4, commi 12 e 13, del decreto legislativo 30 dicembre 1992, n. 502, e successive modificazioni; i dipartimenti, le divisioni, i servizi e gli uffici, che svolgono attività d'interesse sanitario, del Ministero della sanità, delle regioni, delle province autonome di Trento e di Bolzano, dell'Agenzia per i servizi sanitari regionali; le strutture sanitarie complesse dell'Istituto nazionale per l'assicurazione contro gli infortuni sul lavoro, Istituto nazionale previdenza sociale e degli enti pubblici che svolgono attività sanitaria;</a:t>
            </a:r>
          </a:p>
          <a:p>
            <a:r>
              <a:rPr lang="it-IT" dirty="0" smtClean="0"/>
              <a:t> b) le case di cura private con un numero di posti letto non inferiore a duecentocinquanta; le strutture ed i servizi sanitari di istituzioni ed aziende private che impiegano in attività sanitarie un numero di dipendenti appartenenti alle categorie professionali del ruolo sanitario non inferiore a trecento.</a:t>
            </a:r>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L’incarico di direzione di struttura complessa è conferito ai dirigenti del ruolo sanitario in possesso dei requisiti di cui al d.p.r. 484/1997 dal direttore generale dell’azienda sanitaria o di altro ente del servizio sanitario regionale, previo avviso da pubblicare sul Bollettino ufficiale della Regione Toscana, sulla Gazzetta ufficiale della Repubblica Italiana e sul sito internet dell’azienda o ente.</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algn="ctr">
              <a:buNone/>
            </a:pPr>
            <a:r>
              <a:rPr lang="it-IT" sz="4400" dirty="0" smtClean="0"/>
              <a:t>le attività delle aziende sanitarie sono organizzate e dirette attraverso strutture funzionali.</a:t>
            </a:r>
            <a:endParaRPr lang="it-IT" sz="4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struttura organizzativa funzionale,</a:t>
            </a:r>
            <a:endParaRPr lang="it-IT" dirty="0"/>
          </a:p>
        </p:txBody>
      </p:sp>
      <p:sp>
        <p:nvSpPr>
          <p:cNvPr id="3" name="Segnaposto contenuto 2"/>
          <p:cNvSpPr>
            <a:spLocks noGrp="1"/>
          </p:cNvSpPr>
          <p:nvPr>
            <p:ph sz="quarter" idx="1"/>
          </p:nvPr>
        </p:nvSpPr>
        <p:spPr/>
        <p:txBody>
          <a:bodyPr>
            <a:normAutofit/>
          </a:bodyPr>
          <a:lstStyle/>
          <a:p>
            <a:r>
              <a:rPr lang="it-IT" dirty="0" smtClean="0"/>
              <a:t>l'unità organizzativa </a:t>
            </a:r>
            <a:r>
              <a:rPr lang="it-IT" dirty="0" err="1" smtClean="0"/>
              <a:t>multiprofessionale</a:t>
            </a:r>
            <a:r>
              <a:rPr lang="it-IT" dirty="0" smtClean="0"/>
              <a:t> che aggrega funzioni operative appartenenti a settori omogenei di attività; </a:t>
            </a:r>
          </a:p>
          <a:p>
            <a:r>
              <a:rPr lang="it-IT" dirty="0" smtClean="0"/>
              <a:t>; l'insieme di professionalità omogenee, attinenti ad una specifica funzione operativa;</a:t>
            </a:r>
          </a:p>
          <a:p>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direzione delle aziende sanitarie</a:t>
            </a:r>
            <a:endParaRPr lang="it-IT" dirty="0"/>
          </a:p>
        </p:txBody>
      </p:sp>
      <p:sp>
        <p:nvSpPr>
          <p:cNvPr id="3" name="Segnaposto contenuto 2"/>
          <p:cNvSpPr>
            <a:spLocks noGrp="1"/>
          </p:cNvSpPr>
          <p:nvPr>
            <p:ph sz="quarter" idx="1"/>
          </p:nvPr>
        </p:nvSpPr>
        <p:spPr/>
        <p:txBody>
          <a:bodyPr/>
          <a:lstStyle/>
          <a:p>
            <a:r>
              <a:rPr lang="it-IT" dirty="0" smtClean="0"/>
              <a:t>a) Aree funzionali amministrative relative alle specifiche funzioni aziendali; </a:t>
            </a:r>
          </a:p>
          <a:p>
            <a:r>
              <a:rPr lang="it-IT" dirty="0" smtClean="0"/>
              <a:t>b) Aree funzionali tecniche relative alle specifiche funzioni aziendali; </a:t>
            </a:r>
          </a:p>
          <a:p>
            <a:r>
              <a:rPr lang="it-IT" dirty="0" smtClean="0"/>
              <a:t>c) Staff di direzione, articolato in staff di direzione aziendale e staff di direzione sanitaria.</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e strutture organizzative funzionali di produzione ed erogazione delle prestazioni assistenziali</a:t>
            </a:r>
            <a:endParaRPr lang="it-IT" dirty="0"/>
          </a:p>
        </p:txBody>
      </p:sp>
      <p:sp>
        <p:nvSpPr>
          <p:cNvPr id="3" name="Segnaposto contenuto 2"/>
          <p:cNvSpPr>
            <a:spLocks noGrp="1"/>
          </p:cNvSpPr>
          <p:nvPr>
            <p:ph sz="quarter" idx="1"/>
          </p:nvPr>
        </p:nvSpPr>
        <p:spPr/>
        <p:txBody>
          <a:bodyPr/>
          <a:lstStyle/>
          <a:p>
            <a:r>
              <a:rPr lang="it-IT" dirty="0" smtClean="0"/>
              <a:t>1) le unità funzionali per i servizi territoriali di zona- distretto e della prevenzione costituite a livello di zona distretto  ; </a:t>
            </a:r>
          </a:p>
          <a:p>
            <a:r>
              <a:rPr lang="it-IT" dirty="0" smtClean="0"/>
              <a:t>2) i dipartimenti</a:t>
            </a:r>
          </a:p>
          <a:p>
            <a:r>
              <a:rPr lang="it-IT" dirty="0" smtClean="0"/>
              <a:t>per le aziende ospedaliero- universitarie: i dipartimenti del presidio ospedaliero.</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struttura a organizzativa professionale</a:t>
            </a:r>
            <a:endParaRPr lang="it-IT" dirty="0"/>
          </a:p>
        </p:txBody>
      </p:sp>
      <p:sp>
        <p:nvSpPr>
          <p:cNvPr id="3" name="Segnaposto contenuto 2"/>
          <p:cNvSpPr>
            <a:spLocks noGrp="1"/>
          </p:cNvSpPr>
          <p:nvPr>
            <p:ph sz="quarter" idx="1"/>
          </p:nvPr>
        </p:nvSpPr>
        <p:spPr/>
        <p:txBody>
          <a:bodyPr>
            <a:normAutofit fontScale="77500" lnSpcReduction="20000"/>
          </a:bodyPr>
          <a:lstStyle/>
          <a:p>
            <a:r>
              <a:rPr lang="it-IT" dirty="0" smtClean="0"/>
              <a:t>l'insieme di professionalità omogenee, attinenti ad una specifica funzione operativa;</a:t>
            </a:r>
          </a:p>
          <a:p>
            <a:endParaRPr lang="it-IT" dirty="0" smtClean="0"/>
          </a:p>
          <a:p>
            <a:r>
              <a:rPr lang="it-IT" dirty="0" smtClean="0"/>
              <a:t> essa si qualifica come: 1) unità operativa, che è dotata di piena autonomia tecnico- professionale ed è </a:t>
            </a:r>
            <a:r>
              <a:rPr lang="it-IT" dirty="0" err="1" smtClean="0"/>
              <a:t>direttament</a:t>
            </a:r>
            <a:r>
              <a:rPr lang="it-IT" dirty="0" smtClean="0"/>
              <a:t> e titolare di una funzione operativa; le attività organizzative dell’unità operativa sono svolte in coerenza ed in modo integrato con la programmazione e le direttive gestionali del dipartimento multidisciplinare di appartenenza; </a:t>
            </a:r>
          </a:p>
          <a:p>
            <a:r>
              <a:rPr lang="it-IT" dirty="0" smtClean="0"/>
              <a:t>1 bis) unità operativa semplice dipartimentale, la cui autonomia tecnico- professionale si esprime nell'ambito delle direttive impartite dal responsabile del dipartimento di riferimento; l’unità operativa semplice dipartimentale è costituita per lo svolgimento di attività sanitarie; </a:t>
            </a:r>
          </a:p>
          <a:p>
            <a:r>
              <a:rPr lang="it-IT" dirty="0" smtClean="0"/>
              <a:t>2) sezione ed ufficio, la cui autonomia tecnico professionale si esprime nell'ambito delle direttive impartite dal responsabile dell'unità operativa di riferimento; la sezione è costituita per lo svolgimento di attività sanitarie ospedaliere, gli uffici per le attività tecnico- amministrative;</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Le funzioni operative sono attribuite alla compete </a:t>
            </a:r>
            <a:r>
              <a:rPr lang="it-IT" dirty="0" err="1" smtClean="0"/>
              <a:t>nza</a:t>
            </a:r>
            <a:r>
              <a:rPr lang="it-IT" dirty="0" smtClean="0"/>
              <a:t> delle </a:t>
            </a:r>
            <a:r>
              <a:rPr lang="it-IT" dirty="0" err="1" smtClean="0"/>
              <a:t>struttur</a:t>
            </a:r>
            <a:r>
              <a:rPr lang="it-IT" dirty="0" smtClean="0"/>
              <a:t> e organizzative professionali per quanto </a:t>
            </a:r>
            <a:r>
              <a:rPr lang="it-IT" dirty="0" err="1" smtClean="0"/>
              <a:t>riguard</a:t>
            </a:r>
            <a:r>
              <a:rPr lang="it-IT" dirty="0" smtClean="0"/>
              <a:t> a gli specifici processi professionali e per le relative attività di supporto e sono esercitate all'interno di </a:t>
            </a:r>
            <a:r>
              <a:rPr lang="it-IT" dirty="0" err="1" smtClean="0"/>
              <a:t>struttur</a:t>
            </a:r>
            <a:r>
              <a:rPr lang="it-IT" dirty="0" smtClean="0"/>
              <a:t> e organizzative funzionali; a questo fine il personale delle </a:t>
            </a:r>
            <a:r>
              <a:rPr lang="it-IT" dirty="0" err="1" smtClean="0"/>
              <a:t>struttur</a:t>
            </a:r>
            <a:r>
              <a:rPr lang="it-IT" dirty="0" smtClean="0"/>
              <a:t> e organizzativi professionali dipende, sotto il profilo tecnico professionale, dal </a:t>
            </a:r>
            <a:r>
              <a:rPr lang="it-IT" dirty="0" err="1" smtClean="0"/>
              <a:t>responsa</a:t>
            </a:r>
            <a:r>
              <a:rPr lang="it-IT" dirty="0" smtClean="0"/>
              <a:t> bile della unità operativa di </a:t>
            </a:r>
            <a:r>
              <a:rPr lang="it-IT" dirty="0" err="1" smtClean="0"/>
              <a:t>apparte</a:t>
            </a:r>
            <a:r>
              <a:rPr lang="it-IT" dirty="0" smtClean="0"/>
              <a:t> n e </a:t>
            </a:r>
            <a:r>
              <a:rPr lang="it-IT" dirty="0" err="1" smtClean="0"/>
              <a:t>nz</a:t>
            </a:r>
            <a:r>
              <a:rPr lang="it-IT" dirty="0" smtClean="0"/>
              <a:t> a, sotto il profilo organizzativo dal responsabile della </a:t>
            </a:r>
            <a:r>
              <a:rPr lang="it-IT" dirty="0" err="1" smtClean="0"/>
              <a:t>struttu</a:t>
            </a:r>
            <a:r>
              <a:rPr lang="it-IT" dirty="0" smtClean="0"/>
              <a:t> </a:t>
            </a:r>
            <a:r>
              <a:rPr lang="it-IT" dirty="0" err="1" smtClean="0"/>
              <a:t>ra</a:t>
            </a:r>
            <a:r>
              <a:rPr lang="it-IT" dirty="0" smtClean="0"/>
              <a:t> organizzativa funzionale in cui è collocato.</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Zona distretto</a:t>
            </a:r>
            <a:endParaRPr lang="it-IT" dirty="0"/>
          </a:p>
        </p:txBody>
      </p:sp>
      <p:sp>
        <p:nvSpPr>
          <p:cNvPr id="3" name="Segnaposto contenuto 2"/>
          <p:cNvSpPr>
            <a:spLocks noGrp="1"/>
          </p:cNvSpPr>
          <p:nvPr>
            <p:ph sz="quarter" idx="1"/>
          </p:nvPr>
        </p:nvSpPr>
        <p:spPr/>
        <p:txBody>
          <a:bodyPr/>
          <a:lstStyle/>
          <a:p>
            <a:r>
              <a:rPr lang="it-IT" dirty="0" smtClean="0"/>
              <a:t>La zona- distretto è l’ambito territoriale ottimale di valutazione dei bisogni sanitari e sociali delle comunità, nonché di organizzazione ed erogazione dei servizi inerenti alle reti territoriali sanitarie, socio- sanitarie e sociali integrate. </a:t>
            </a:r>
          </a:p>
          <a:p>
            <a:r>
              <a:rPr lang="it-IT" dirty="0" smtClean="0"/>
              <a:t>Nell’ambito territoriale della zona- distretto l’integrazione socio- sanitaria è realizzata attraverso le società della salute</a:t>
            </a:r>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Le zone- distretto sono individuate con deliberazione del Consiglio regionale, su proposta della Giunta regionale, previo parere della conferenza regionale dei sindaci, nel rispetto delle zone disagiate, delle zone montane, di confine e insulari, della loro identità territoriale, delle esperienze socio- sanitarie maturate e consolidate, anche in ragione del rapporto fra dimensioni elevate del territorio e scarsa densità abitativa. </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 zona distretto, tenendo conto dei bisogni di salute della popolazione afferente, nel rispetto delle zone disagiate e di confine, delle risorse messe a disposizione dall'azienda e dai comuni, organizza e gestisce la continuità e le risposte territoriali della integrazione sociosanitaria, compresi i servizi per la salute mentale e le </a:t>
            </a:r>
            <a:r>
              <a:rPr lang="it-IT" dirty="0" err="1" smtClean="0"/>
              <a:t>dipenden</a:t>
            </a:r>
            <a:r>
              <a:rPr lang="it-IT" dirty="0" smtClean="0"/>
              <a:t> z e </a:t>
            </a:r>
            <a:r>
              <a:rPr lang="it-IT" dirty="0" err="1" smtClean="0"/>
              <a:t>e</a:t>
            </a:r>
            <a:r>
              <a:rPr lang="it-IT" dirty="0" smtClean="0"/>
              <a:t> della non </a:t>
            </a:r>
            <a:r>
              <a:rPr lang="it-IT" dirty="0" err="1" smtClean="0"/>
              <a:t>autosuffi</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A ciascuna zona- distretto è preposto un direttore di zona, nominato dal direttore generale dell'azienda unità sanitaria locale </a:t>
            </a:r>
          </a:p>
          <a:p>
            <a:r>
              <a:rPr lang="it-IT" dirty="0" smtClean="0"/>
              <a:t>Nel territorio della zona- distretto il direttore di zona è coadiuvato da un comitato di coordinamento</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dipartimento della prevenzione si articola nelle seguenti unità funzionali:</a:t>
            </a:r>
          </a:p>
          <a:p>
            <a:r>
              <a:rPr lang="it-IT" dirty="0" smtClean="0"/>
              <a:t> a) igiene pubblica e della nutrizione;</a:t>
            </a:r>
          </a:p>
          <a:p>
            <a:r>
              <a:rPr lang="it-IT" dirty="0" smtClean="0"/>
              <a:t> b) sanità pubblica veterinaria e sicurezza alimentare; </a:t>
            </a:r>
          </a:p>
          <a:p>
            <a:r>
              <a:rPr lang="it-IT" dirty="0" smtClean="0"/>
              <a:t>c) prevenzione, igiene e sicurezza nei luoghi di lavoro; </a:t>
            </a:r>
          </a:p>
          <a:p>
            <a:r>
              <a:rPr lang="it-IT" dirty="0" smtClean="0"/>
              <a:t>d) medicina dello sport;</a:t>
            </a:r>
          </a:p>
          <a:p>
            <a:r>
              <a:rPr lang="it-IT" dirty="0" smtClean="0"/>
              <a:t> e) ulteriori unità funzionali in particolari settori di alta specializzazione e che necessitano di un forte raccordo territoriale, individuate dalla Giunta regionale con proprio atto</a:t>
            </a:r>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dipartimenti</a:t>
            </a:r>
            <a:endParaRPr lang="it-IT" dirty="0"/>
          </a:p>
        </p:txBody>
      </p:sp>
      <p:sp>
        <p:nvSpPr>
          <p:cNvPr id="3" name="Segnaposto contenuto 2"/>
          <p:cNvSpPr>
            <a:spLocks noGrp="1"/>
          </p:cNvSpPr>
          <p:nvPr>
            <p:ph sz="quarter" idx="1"/>
          </p:nvPr>
        </p:nvSpPr>
        <p:spPr/>
        <p:txBody>
          <a:bodyPr/>
          <a:lstStyle/>
          <a:p>
            <a:r>
              <a:rPr lang="it-IT" dirty="0" smtClean="0"/>
              <a:t>I dipartimenti sono lo strumento organizzativo ordinario di gestione delle aziende unità sanitarie locali. </a:t>
            </a:r>
          </a:p>
          <a:p>
            <a:r>
              <a:rPr lang="it-IT" dirty="0" smtClean="0"/>
              <a:t>I dipartimenti  delle </a:t>
            </a:r>
            <a:r>
              <a:rPr lang="it-IT" dirty="0" err="1" smtClean="0"/>
              <a:t>ausl</a:t>
            </a:r>
            <a:r>
              <a:rPr lang="it-IT" dirty="0" smtClean="0"/>
              <a:t> sono : </a:t>
            </a:r>
          </a:p>
          <a:p>
            <a:r>
              <a:rPr lang="it-IT" dirty="0" smtClean="0"/>
              <a:t>a) dipartimenti di tipo ospedaliero;</a:t>
            </a:r>
          </a:p>
          <a:p>
            <a:r>
              <a:rPr lang="it-IT" dirty="0" smtClean="0"/>
              <a:t> b) dipartimenti territoriali; </a:t>
            </a:r>
          </a:p>
          <a:p>
            <a:r>
              <a:rPr lang="it-IT" dirty="0" smtClean="0"/>
              <a:t>c) dipartimento della medicina generale;</a:t>
            </a:r>
          </a:p>
          <a:p>
            <a:r>
              <a:rPr lang="it-IT" dirty="0" smtClean="0"/>
              <a:t> d) dipartimenti delle professioni articolati in: 1) </a:t>
            </a:r>
            <a:r>
              <a:rPr lang="it-IT" dirty="0" err="1" smtClean="0"/>
              <a:t>dipartimen</a:t>
            </a:r>
            <a:r>
              <a:rPr lang="it-IT" dirty="0" smtClean="0"/>
              <a:t> </a:t>
            </a:r>
            <a:r>
              <a:rPr lang="it-IT" dirty="0" err="1" smtClean="0"/>
              <a:t>to</a:t>
            </a:r>
            <a:r>
              <a:rPr lang="it-IT" dirty="0" smtClean="0"/>
              <a:t> delle professioni infermieristiche e ostetriche; 2) </a:t>
            </a:r>
            <a:r>
              <a:rPr lang="it-IT" dirty="0" err="1" smtClean="0"/>
              <a:t>dipartimen</a:t>
            </a:r>
            <a:r>
              <a:rPr lang="it-IT" dirty="0" smtClean="0"/>
              <a:t> </a:t>
            </a:r>
            <a:r>
              <a:rPr lang="it-IT" dirty="0" err="1" smtClean="0"/>
              <a:t>to</a:t>
            </a:r>
            <a:r>
              <a:rPr lang="it-IT" dirty="0" smtClean="0"/>
              <a:t> delle professioni tecnico sanitarie e della riabilitazione e della prevenzione. 3) </a:t>
            </a:r>
            <a:r>
              <a:rPr lang="it-IT" dirty="0" err="1" smtClean="0"/>
              <a:t>dipartimen</a:t>
            </a:r>
            <a:r>
              <a:rPr lang="it-IT" dirty="0" smtClean="0"/>
              <a:t> </a:t>
            </a:r>
            <a:r>
              <a:rPr lang="it-IT" dirty="0" err="1" smtClean="0"/>
              <a:t>to</a:t>
            </a:r>
            <a:r>
              <a:rPr lang="it-IT" dirty="0" smtClean="0"/>
              <a:t> del servizio sociale</a:t>
            </a: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Dipartimento prevenzione</a:t>
            </a:r>
            <a:endParaRPr lang="it-IT" dirty="0"/>
          </a:p>
        </p:txBody>
      </p:sp>
      <p:sp>
        <p:nvSpPr>
          <p:cNvPr id="3" name="Segnaposto contenuto 2"/>
          <p:cNvSpPr>
            <a:spLocks noGrp="1"/>
          </p:cNvSpPr>
          <p:nvPr>
            <p:ph sz="quarter" idx="1"/>
          </p:nvPr>
        </p:nvSpPr>
        <p:spPr/>
        <p:txBody>
          <a:bodyPr/>
          <a:lstStyle/>
          <a:p>
            <a:r>
              <a:rPr lang="it-IT" dirty="0" smtClean="0"/>
              <a:t>In ciascuna azienda unità sanitaria locale il dipartimento della prevenzione è la struttura preposta alla tutela della salute collettiva; il dipartimento, mediante azioni volte ad individuare e prevenire i rischi presenti negli ambienti di vita e di lavoro, anche attraverso attività di sorveglianza epidemiologica, persegue obiettivi di promozione della salute, prevenzione delle malattie e miglioramento della qualità degli stili di vita</a:t>
            </a:r>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direttore del dipartimento della prevenzione è nominato dal direttore generale su proposta del direttore sanitario. </a:t>
            </a:r>
          </a:p>
          <a:p>
            <a:endParaRPr lang="it-IT" dirty="0" smtClean="0"/>
          </a:p>
          <a:p>
            <a:endParaRPr lang="it-IT" dirty="0" smtClean="0"/>
          </a:p>
          <a:p>
            <a:r>
              <a:rPr lang="it-IT" dirty="0" smtClean="0"/>
              <a:t>Il direttore del dipartimento negozia con la direzione aziendale il budget complessivo del dipartimento della prevenzione e coadiuva la direzione aziendale nella programmazione delle attività per quanto di propria competenza</a:t>
            </a:r>
            <a:endParaRPr lang="it-IT" dirty="0"/>
          </a:p>
        </p:txBody>
      </p:sp>
      <p:sp>
        <p:nvSpPr>
          <p:cNvPr id="4" name="Freccia in giù 3"/>
          <p:cNvSpPr/>
          <p:nvPr/>
        </p:nvSpPr>
        <p:spPr>
          <a:xfrm>
            <a:off x="3635896" y="2780928"/>
            <a:ext cx="1080120" cy="792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Societa’</a:t>
            </a:r>
            <a:r>
              <a:rPr lang="it-IT" dirty="0" smtClean="0"/>
              <a:t> della salute</a:t>
            </a:r>
            <a:endParaRPr lang="it-IT" dirty="0"/>
          </a:p>
        </p:txBody>
      </p:sp>
      <p:sp>
        <p:nvSpPr>
          <p:cNvPr id="3" name="Segnaposto contenuto 2"/>
          <p:cNvSpPr>
            <a:spLocks noGrp="1"/>
          </p:cNvSpPr>
          <p:nvPr>
            <p:ph sz="quarter" idx="1"/>
          </p:nvPr>
        </p:nvSpPr>
        <p:spPr/>
        <p:txBody>
          <a:bodyPr/>
          <a:lstStyle/>
          <a:p>
            <a:r>
              <a:rPr lang="it-IT" dirty="0" smtClean="0"/>
              <a:t>La società della salute è ente di diritto pubblico, costituita in forma di consorzio e dotata di personalità giuridica e di autonomia amministrativa, organizzativa, contabile, gestionale e tecnica, attraverso la quale la Regione attua le proprie strategie di intervento per l’esercizio delle attività territoriali sanitarie, socio- sanitarie e sociali integrate. </a:t>
            </a:r>
          </a:p>
          <a:p>
            <a:r>
              <a:rPr lang="it-IT" dirty="0" smtClean="0"/>
              <a:t>La società della salute svolge la propria attività mediante assegnazione diretta delle risorse.</a:t>
            </a:r>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endParaRPr lang="it-IT"/>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Societa</a:t>
            </a:r>
            <a:r>
              <a:rPr lang="it-IT" dirty="0" smtClean="0"/>
              <a:t> ‘ salute funzioni</a:t>
            </a:r>
            <a:endParaRPr lang="it-IT" dirty="0"/>
          </a:p>
        </p:txBody>
      </p:sp>
      <p:sp>
        <p:nvSpPr>
          <p:cNvPr id="3" name="Segnaposto contenuto 2"/>
          <p:cNvSpPr>
            <a:spLocks noGrp="1"/>
          </p:cNvSpPr>
          <p:nvPr>
            <p:ph sz="quarter" idx="1"/>
          </p:nvPr>
        </p:nvSpPr>
        <p:spPr/>
        <p:txBody>
          <a:bodyPr>
            <a:normAutofit/>
          </a:bodyPr>
          <a:lstStyle/>
          <a:p>
            <a:r>
              <a:rPr lang="it-IT" dirty="0" smtClean="0"/>
              <a:t>a) consentire la piena integrazione delle attività sanitarie e socio- sanitarie con le attività assistenziali</a:t>
            </a:r>
          </a:p>
          <a:p>
            <a:r>
              <a:rPr lang="it-IT" dirty="0" smtClean="0"/>
              <a:t>; b) assicurare il governo dei servizi territoriali e le soluzioni organizzative adeguate </a:t>
            </a:r>
          </a:p>
          <a:p>
            <a:r>
              <a:rPr lang="it-IT" dirty="0" smtClean="0"/>
              <a:t>c) rendere la programmazione delle attività territoriali coerente con i bisogni di salute della popolazione; </a:t>
            </a:r>
          </a:p>
          <a:p>
            <a:r>
              <a:rPr lang="it-IT" dirty="0" smtClean="0"/>
              <a:t>d) promuovere l’innovazione organizzativa, tecnica e gestionale nel settore dei servizi territoriali di zona- distretto; </a:t>
            </a:r>
          </a:p>
          <a:p>
            <a:r>
              <a:rPr lang="it-IT" dirty="0" smtClean="0"/>
              <a:t>e) sviluppare l’attività e il controllo</a:t>
            </a:r>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a) indirizzo e programmazione strategica delle attività ricomprese  nel livello essenziale di assistenza territoriale previsto dal piano sanitario e sociale integrato nonché di quelle del sistema integrato di interventi e servizi sociali di competenza degli enti locali;</a:t>
            </a:r>
          </a:p>
          <a:p>
            <a:r>
              <a:rPr lang="it-IT" dirty="0" smtClean="0"/>
              <a:t> b) programmazione operativa e attuativa annuale </a:t>
            </a:r>
          </a:p>
          <a:p>
            <a:r>
              <a:rPr lang="it-IT" dirty="0" smtClean="0"/>
              <a:t>c) organizzazione e gestione delle attività socio- sanitarie ad alta integrazione sanitaria e delle altre prestazioni sanitarie a rilevanza sociale</a:t>
            </a:r>
          </a:p>
          <a:p>
            <a:r>
              <a:rPr lang="it-IT" dirty="0" smtClean="0"/>
              <a:t>D)controllo, monitoraggio e valutazione</a:t>
            </a:r>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 costituzione del consorzio </a:t>
            </a:r>
            <a:r>
              <a:rPr lang="it-IT" dirty="0" err="1" smtClean="0"/>
              <a:t>deno</a:t>
            </a:r>
            <a:r>
              <a:rPr lang="it-IT" dirty="0" smtClean="0"/>
              <a:t> minato “società della salute” avviene: </a:t>
            </a:r>
          </a:p>
          <a:p>
            <a:r>
              <a:rPr lang="it-IT" dirty="0" smtClean="0"/>
              <a:t>a) per quanto riguarda gli enti locali per adesione volontaria; </a:t>
            </a:r>
          </a:p>
          <a:p>
            <a:r>
              <a:rPr lang="it-IT" dirty="0" smtClean="0"/>
              <a:t>b) per quanto riguarda l’azienda unità sanitaria locale, tramite il direttore generale, nel rispetto delle direttive regionali.</a:t>
            </a:r>
            <a:endParaRPr lang="it-IT"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b="1" dirty="0" smtClean="0"/>
              <a:t>Sul territorio della Toscana, ci sono attualmente 15 Società della Salute e 11 zone distretto senza </a:t>
            </a:r>
            <a:r>
              <a:rPr lang="it-IT" b="1" dirty="0" err="1" smtClean="0"/>
              <a:t>SdS</a:t>
            </a:r>
            <a:r>
              <a:rPr lang="it-IT" b="1" dirty="0" smtClean="0"/>
              <a:t> che devono sottoscrive la Convenzione socio-sanitaria di cui all'articolo 70 bis della </a:t>
            </a:r>
            <a:r>
              <a:rPr lang="it-IT" b="1" dirty="0" err="1" smtClean="0"/>
              <a:t>L.R.</a:t>
            </a:r>
            <a:r>
              <a:rPr lang="it-IT" b="1" dirty="0" smtClean="0"/>
              <a:t> 40/2005.</a:t>
            </a:r>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None/>
            </a:pPr>
            <a:r>
              <a:rPr lang="it-IT" dirty="0" smtClean="0"/>
              <a:t>Sono organi della società della salute: </a:t>
            </a:r>
          </a:p>
          <a:p>
            <a:r>
              <a:rPr lang="it-IT" dirty="0" smtClean="0"/>
              <a:t>a) l’assemblea dei soci;</a:t>
            </a:r>
          </a:p>
          <a:p>
            <a:r>
              <a:rPr lang="it-IT" dirty="0" smtClean="0"/>
              <a:t> b) la giunta esecutiva; </a:t>
            </a:r>
          </a:p>
          <a:p>
            <a:r>
              <a:rPr lang="it-IT" dirty="0" smtClean="0"/>
              <a:t>c) il presidente; </a:t>
            </a:r>
          </a:p>
          <a:p>
            <a:r>
              <a:rPr lang="it-IT" dirty="0" smtClean="0"/>
              <a:t>d) il direttore; </a:t>
            </a:r>
          </a:p>
          <a:p>
            <a:r>
              <a:rPr lang="it-IT" dirty="0" smtClean="0"/>
              <a:t>e) il collegio sindacale. </a:t>
            </a:r>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 L'</a:t>
            </a:r>
            <a:r>
              <a:rPr lang="it-IT" b="1" dirty="0" smtClean="0"/>
              <a:t>Assemblea dei soci,</a:t>
            </a:r>
            <a:r>
              <a:rPr lang="it-IT" dirty="0" smtClean="0"/>
              <a:t> composta dal direttore generale dell'azienda Usl e dal sindaco o da un componente della giunta di ciascun comune aderenti</a:t>
            </a:r>
          </a:p>
          <a:p>
            <a:r>
              <a:rPr lang="it-IT" dirty="0" smtClean="0"/>
              <a:t> Il </a:t>
            </a:r>
            <a:r>
              <a:rPr lang="it-IT" b="1" dirty="0" smtClean="0"/>
              <a:t>Presidente</a:t>
            </a:r>
            <a:r>
              <a:rPr lang="it-IT" dirty="0" smtClean="0"/>
              <a:t>, che ha la rappresentanza generale</a:t>
            </a:r>
          </a:p>
          <a:p>
            <a:r>
              <a:rPr lang="it-IT" dirty="0" smtClean="0"/>
              <a:t> La </a:t>
            </a:r>
            <a:r>
              <a:rPr lang="it-IT" b="1" dirty="0" smtClean="0"/>
              <a:t>Giunta esecutiva</a:t>
            </a:r>
            <a:r>
              <a:rPr lang="it-IT" dirty="0" smtClean="0"/>
              <a:t> formata di norma da tre componenti</a:t>
            </a:r>
          </a:p>
          <a:p>
            <a:r>
              <a:rPr lang="it-IT" dirty="0" smtClean="0"/>
              <a:t> Il </a:t>
            </a:r>
            <a:r>
              <a:rPr lang="it-IT" b="1" dirty="0" smtClean="0"/>
              <a:t>Collegio sindacale</a:t>
            </a:r>
            <a:endParaRPr lang="it-IT" dirty="0" smtClean="0"/>
          </a:p>
          <a:p>
            <a:r>
              <a:rPr lang="it-IT" dirty="0" smtClean="0"/>
              <a:t> Il </a:t>
            </a:r>
            <a:r>
              <a:rPr lang="it-IT" b="1" dirty="0" smtClean="0"/>
              <a:t>Direttore</a:t>
            </a:r>
            <a:r>
              <a:rPr lang="it-IT" dirty="0" smtClean="0"/>
              <a:t>, che svolge anche il ruolo di responsabile di zona-distretto</a:t>
            </a:r>
          </a:p>
          <a:p>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Ciascuna Società della Salute prevede alcuni </a:t>
            </a:r>
            <a:r>
              <a:rPr lang="it-IT" b="1" dirty="0" smtClean="0"/>
              <a:t>istituti di partecipazione:</a:t>
            </a:r>
            <a:r>
              <a:rPr lang="it-IT" dirty="0" smtClean="0"/>
              <a:t/>
            </a:r>
            <a:br>
              <a:rPr lang="it-IT" dirty="0" smtClean="0"/>
            </a:br>
            <a:r>
              <a:rPr lang="it-IT" dirty="0" smtClean="0"/>
              <a:t>• il </a:t>
            </a:r>
            <a:r>
              <a:rPr lang="it-IT" b="1" dirty="0" smtClean="0"/>
              <a:t>Comitato di partecipazione</a:t>
            </a:r>
            <a:r>
              <a:rPr lang="it-IT" dirty="0" smtClean="0"/>
              <a:t> coinvolge membri rappresentativi della comunità locale, rappresentanze dell'utenza dei servizi, dell'associazionismo di tutela, purché non siano erogatori di prestazioni.</a:t>
            </a:r>
            <a:br>
              <a:rPr lang="it-IT" dirty="0" smtClean="0"/>
            </a:br>
            <a:r>
              <a:rPr lang="it-IT" dirty="0" smtClean="0"/>
              <a:t>• la </a:t>
            </a:r>
            <a:r>
              <a:rPr lang="it-IT" b="1" dirty="0" smtClean="0"/>
              <a:t>Consulta del terzo settore</a:t>
            </a:r>
            <a:r>
              <a:rPr lang="it-IT" dirty="0" smtClean="0"/>
              <a:t> raccoglie le organizzazioni del volontariato e del terzo settore erogatori di prestazioni.</a:t>
            </a:r>
            <a:br>
              <a:rPr lang="it-IT" dirty="0" smtClean="0"/>
            </a:br>
            <a:r>
              <a:rPr lang="it-IT" dirty="0" smtClean="0"/>
              <a:t>• le </a:t>
            </a:r>
            <a:r>
              <a:rPr lang="it-IT" b="1" dirty="0" smtClean="0"/>
              <a:t>Agorà della salute</a:t>
            </a:r>
            <a:r>
              <a:rPr lang="it-IT" dirty="0" smtClean="0"/>
              <a:t>, due incontri all'anno, aperte alla popolazione per assicurare uno scambio diretto di esigenze, opinioni e critiche.</a:t>
            </a:r>
            <a:br>
              <a:rPr lang="it-IT" dirty="0" smtClean="0"/>
            </a:br>
            <a:r>
              <a:rPr lang="it-IT" dirty="0" smtClean="0"/>
              <a:t> </a:t>
            </a: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Luoghi senza ss</a:t>
            </a:r>
            <a:endParaRPr lang="it-IT" dirty="0"/>
          </a:p>
        </p:txBody>
      </p:sp>
      <p:sp>
        <p:nvSpPr>
          <p:cNvPr id="3" name="Segnaposto contenuto 2"/>
          <p:cNvSpPr>
            <a:spLocks noGrp="1"/>
          </p:cNvSpPr>
          <p:nvPr>
            <p:ph sz="quarter" idx="1"/>
          </p:nvPr>
        </p:nvSpPr>
        <p:spPr/>
        <p:txBody>
          <a:bodyPr>
            <a:normAutofit/>
          </a:bodyPr>
          <a:lstStyle/>
          <a:p>
            <a:r>
              <a:rPr lang="it-IT" dirty="0" smtClean="0"/>
              <a:t>Negli ambiti territoriali in cui non sono costituite le società della salute l’esercizio dell’integrazione sociosanitaria è attuata attraverso apposita convenzione.</a:t>
            </a:r>
          </a:p>
          <a:p>
            <a:endParaRPr lang="it-IT" dirty="0" smtClean="0"/>
          </a:p>
          <a:p>
            <a:r>
              <a:rPr lang="it-IT" dirty="0" smtClean="0"/>
              <a:t>La convenzione è stipulata da tutti i comuni, ovvero dalle unioni dei comuni della zona distretto e dall’azienda unità sanitaria locale del territorio, </a:t>
            </a:r>
          </a:p>
          <a:p>
            <a:r>
              <a:rPr lang="it-IT" dirty="0" smtClean="0"/>
              <a:t>La responsabilità della gestione è attribuita all’azienda unità sanitaria locale,</a:t>
            </a:r>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 comuni approvano la convenzione con deliberazione della conferenza zonale integrata</a:t>
            </a:r>
          </a:p>
          <a:p>
            <a:endParaRPr lang="it-IT" dirty="0" smtClean="0"/>
          </a:p>
          <a:p>
            <a:r>
              <a:rPr lang="it-IT" dirty="0" smtClean="0"/>
              <a:t>L’organo comune per l’esercizio associato delle funzioni mediante la convenzione è la conferenza zonale dei sindaci, integrata con il direttore generale dell'azienda unità sanitaria locale o suo delegato</a:t>
            </a:r>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Le funzioni e i servizi attinenti gli interventi in materia socio sanitaria sono finanziati dagli enti associati secondo i criteri stabiliti dalla convenzione</a:t>
            </a:r>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fascicolo sanitario elettronico (FSE) è l’insieme dei dati e documenti digitali di tipo sanitario e socio- sanitario generati da eventi clinici presenti e trascorsi riguardanti l’assistito</a:t>
            </a:r>
            <a:endParaRPr lang="it-I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FSE è alimentato esclusivamente sulla base del consenso libero e informato da parte dell’assistito il quale può decidere se e quali dati relativi alla propria salute non devono essere inseriti nel fascicolo </a:t>
            </a:r>
            <a:r>
              <a:rPr lang="it-IT" dirty="0" err="1" smtClean="0"/>
              <a:t>medesi</a:t>
            </a:r>
            <a:r>
              <a:rPr lang="it-IT" dirty="0" smtClean="0"/>
              <a:t> mo.</a:t>
            </a:r>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477</TotalTime>
  <Words>2692</Words>
  <Application>Microsoft Office PowerPoint</Application>
  <PresentationFormat>Presentazione su schermo (4:3)</PresentationFormat>
  <Paragraphs>150</Paragraphs>
  <Slides>55</Slides>
  <Notes>1</Notes>
  <HiddenSlides>0</HiddenSlides>
  <MMClips>0</MMClips>
  <ScaleCrop>false</ScaleCrop>
  <HeadingPairs>
    <vt:vector size="4" baseType="variant">
      <vt:variant>
        <vt:lpstr>Tema</vt:lpstr>
      </vt:variant>
      <vt:variant>
        <vt:i4>1</vt:i4>
      </vt:variant>
      <vt:variant>
        <vt:lpstr>Titoli diapositive</vt:lpstr>
      </vt:variant>
      <vt:variant>
        <vt:i4>55</vt:i4>
      </vt:variant>
    </vt:vector>
  </HeadingPairs>
  <TitlesOfParts>
    <vt:vector size="56" baseType="lpstr">
      <vt:lpstr>Loggia</vt:lpstr>
      <vt:lpstr>AOU</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Rete pediatrica </vt:lpstr>
      <vt:lpstr>assicura</vt:lpstr>
      <vt:lpstr>Organizzazione aziende sanitarie</vt:lpstr>
      <vt:lpstr>Diapositiva 15</vt:lpstr>
      <vt:lpstr>Diapositiva 16</vt:lpstr>
      <vt:lpstr>La pianificazione strategica</vt:lpstr>
      <vt:lpstr>funzione di controllo direzionale</vt:lpstr>
      <vt:lpstr>Diapositiva 19</vt:lpstr>
      <vt:lpstr>Programmazione operativa</vt:lpstr>
      <vt:lpstr>Direzione aziendale</vt:lpstr>
      <vt:lpstr>Diapositiva 22</vt:lpstr>
      <vt:lpstr>Diapositiva 23</vt:lpstr>
      <vt:lpstr>Diapositiva 24</vt:lpstr>
      <vt:lpstr>Diapositiva 25</vt:lpstr>
      <vt:lpstr>Diapositiva 26</vt:lpstr>
      <vt:lpstr>Diapositiva 27</vt:lpstr>
      <vt:lpstr>Diapositiva 28</vt:lpstr>
      <vt:lpstr>struttura organizzativa funzionale,</vt:lpstr>
      <vt:lpstr>direzione delle aziende sanitarie</vt:lpstr>
      <vt:lpstr>e strutture organizzative funzionali di produzione ed erogazione delle prestazioni assistenziali</vt:lpstr>
      <vt:lpstr>struttura a organizzativa professionale</vt:lpstr>
      <vt:lpstr>Diapositiva 33</vt:lpstr>
      <vt:lpstr>Zona distretto</vt:lpstr>
      <vt:lpstr>Diapositiva 35</vt:lpstr>
      <vt:lpstr>Diapositiva 36</vt:lpstr>
      <vt:lpstr>Diapositiva 37</vt:lpstr>
      <vt:lpstr>Diapositiva 38</vt:lpstr>
      <vt:lpstr>dipartimenti</vt:lpstr>
      <vt:lpstr>Dipartimento prevenzione</vt:lpstr>
      <vt:lpstr>Diapositiva 41</vt:lpstr>
      <vt:lpstr>Societa’ della salute</vt:lpstr>
      <vt:lpstr>Diapositiva 43</vt:lpstr>
      <vt:lpstr>Societa ‘ salute funzioni</vt:lpstr>
      <vt:lpstr>Diapositiva 45</vt:lpstr>
      <vt:lpstr>Diapositiva 46</vt:lpstr>
      <vt:lpstr>Diapositiva 47</vt:lpstr>
      <vt:lpstr>Diapositiva 48</vt:lpstr>
      <vt:lpstr>Diapositiva 49</vt:lpstr>
      <vt:lpstr>Diapositiva 50</vt:lpstr>
      <vt:lpstr>Luoghi senza ss</vt:lpstr>
      <vt:lpstr>Diapositiva 52</vt:lpstr>
      <vt:lpstr>Diapositiva 53</vt:lpstr>
      <vt:lpstr>Diapositiva 54</vt:lpstr>
      <vt:lpstr>Diapositiva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AOU</dc:title>
  <dc:creator>Windows User</dc:creator>
  <cp:lastModifiedBy>Windows User</cp:lastModifiedBy>
  <cp:revision>3</cp:revision>
  <dcterms:created xsi:type="dcterms:W3CDTF">2019-07-24T05:19:54Z</dcterms:created>
  <dcterms:modified xsi:type="dcterms:W3CDTF">2019-07-24T17:51:47Z</dcterms:modified>
</cp:coreProperties>
</file>