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6"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82" d="100"/>
          <a:sy n="82" d="100"/>
        </p:scale>
        <p:origin x="-1014" y="4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9F841A74-484E-4122-8E37-2310300C0A7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841A74-484E-4122-8E37-2310300C0A7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9F841A74-484E-4122-8E37-2310300C0A7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CCB36A5-ACC9-4B57-BD5F-B26FE0D1D375}" type="datetimeFigureOut">
              <a:rPr lang="it-IT" smtClean="0"/>
              <a:pPr/>
              <a:t>27/10/2017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841A74-484E-4122-8E37-2310300C0A7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CCB36A5-ACC9-4B57-BD5F-B26FE0D1D375}" type="datetimeFigureOut">
              <a:rPr lang="it-IT" smtClean="0"/>
              <a:pPr/>
              <a:t>27/10/2017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F841A74-484E-4122-8E37-2310300C0A7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Provvedimento amministrativo</a:t>
            </a:r>
            <a:endParaRPr lang="it-IT" dirty="0"/>
          </a:p>
        </p:txBody>
      </p:sp>
      <p:sp>
        <p:nvSpPr>
          <p:cNvPr id="5" name="Segnaposto contenuto 4"/>
          <p:cNvSpPr>
            <a:spLocks noGrp="1"/>
          </p:cNvSpPr>
          <p:nvPr>
            <p:ph idx="1"/>
          </p:nvPr>
        </p:nvSpPr>
        <p:spPr/>
        <p:txBody>
          <a:bodyPr/>
          <a:lstStyle/>
          <a:p>
            <a:r>
              <a:rPr lang="it-IT" dirty="0" smtClean="0"/>
              <a:t>Per provvedimento amministrativo si intende quell’atto consistente in una manifestazione di volontà adottata dall’amministrazione per la cura di un concreto interesse pubblico e diretta a </a:t>
            </a:r>
            <a:r>
              <a:rPr lang="it-IT" b="1" dirty="0" smtClean="0"/>
              <a:t>produrre in maniera unilaterale effetti giuridici nei rapporti esterni </a:t>
            </a:r>
            <a:r>
              <a:rPr lang="it-IT" dirty="0" smtClean="0"/>
              <a:t>con i destinatari</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delle caratteristiche del provvedimento è la sua capacità di imporre unilateralmente modificazioni nella sfera giuridica dei destinatari. Questa caratteristica può definirsi </a:t>
            </a:r>
            <a:r>
              <a:rPr lang="it-IT" b="1" dirty="0" smtClean="0"/>
              <a:t>l’autoritarietà</a:t>
            </a:r>
            <a:r>
              <a:rPr lang="it-IT" dirty="0" smtClean="0"/>
              <a:t> </a:t>
            </a:r>
            <a:r>
              <a:rPr lang="it-IT" b="1" dirty="0" smtClean="0"/>
              <a:t>o imperatività </a:t>
            </a:r>
            <a:r>
              <a:rPr lang="it-IT" dirty="0" smtClean="0"/>
              <a:t>e cioè la capacità di costituire, modificare o estinguere i poteri e le facoltà del destinatario indipendentemente dal suo consenso, in caso di provvedimento positivo</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caratteristiche</a:t>
            </a:r>
            <a:endParaRPr lang="it-IT" dirty="0"/>
          </a:p>
        </p:txBody>
      </p:sp>
      <p:sp>
        <p:nvSpPr>
          <p:cNvPr id="3" name="Segnaposto contenuto 2"/>
          <p:cNvSpPr>
            <a:spLocks noGrp="1"/>
          </p:cNvSpPr>
          <p:nvPr>
            <p:ph idx="1"/>
          </p:nvPr>
        </p:nvSpPr>
        <p:spPr/>
        <p:txBody>
          <a:bodyPr/>
          <a:lstStyle/>
          <a:p>
            <a:r>
              <a:rPr lang="it-IT" dirty="0" err="1" smtClean="0"/>
              <a:t>Autoritativo</a:t>
            </a:r>
            <a:endParaRPr lang="it-IT" dirty="0" smtClean="0"/>
          </a:p>
          <a:p>
            <a:r>
              <a:rPr lang="it-IT" dirty="0" smtClean="0"/>
              <a:t>Esecutorio</a:t>
            </a:r>
          </a:p>
          <a:p>
            <a:r>
              <a:rPr lang="it-IT" dirty="0" smtClean="0"/>
              <a:t>Tipico</a:t>
            </a:r>
          </a:p>
          <a:p>
            <a:r>
              <a:rPr lang="it-IT" dirty="0" smtClean="0"/>
              <a:t>nominativo</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pubbliche amministrazioni possono poi, nei casi previsti dalla legge, imporre coattivamente l’adempimento degli obblighi nei loro confronti. Questo aspetto nel rapporto tra P.A. e privati si definisce </a:t>
            </a:r>
            <a:r>
              <a:rPr lang="it-IT" b="1" dirty="0" smtClean="0"/>
              <a:t>esecutorietà</a:t>
            </a:r>
            <a:r>
              <a:rPr lang="it-IT" dirty="0" smtClean="0"/>
              <a:t>.</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Altre caratteristiche del provvedimento sono </a:t>
            </a:r>
            <a:r>
              <a:rPr lang="it-IT" b="1" dirty="0" smtClean="0"/>
              <a:t>la tipicità </a:t>
            </a:r>
            <a:r>
              <a:rPr lang="it-IT" dirty="0" smtClean="0"/>
              <a:t>(i provvedimenti amministrativi sono solo quelli previsti dall’ordinamento) e la </a:t>
            </a:r>
            <a:r>
              <a:rPr lang="it-IT" b="1" dirty="0" smtClean="0"/>
              <a:t>nominatività </a:t>
            </a:r>
            <a:r>
              <a:rPr lang="it-IT" dirty="0" smtClean="0"/>
              <a:t>(ad ogni pubblico interesse da realizzare corrisponde un tipo di atto definito dalla legge).</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È atto amministrativo l’atto unilaterale posto in essere da un’autorità amministrativa nell’esercizio di una funzione amministrativa. Da tale definizione risulta che:</a:t>
            </a:r>
          </a:p>
          <a:p>
            <a:r>
              <a:rPr lang="it-IT" b="1" dirty="0" smtClean="0"/>
              <a:t>sono unilaterali</a:t>
            </a:r>
            <a:r>
              <a:rPr lang="it-IT" dirty="0" smtClean="0"/>
              <a:t>, hanno efficacia indipendentemente dalla volontà del soggetto a cui è destinato;</a:t>
            </a:r>
          </a:p>
          <a:p>
            <a:r>
              <a:rPr lang="it-IT" b="1" dirty="0" smtClean="0"/>
              <a:t>esterni</a:t>
            </a:r>
            <a:r>
              <a:rPr lang="it-IT" dirty="0" smtClean="0"/>
              <a:t>, appartengono alla categoria solo quegli atti dei pubblici poteri destinati ad operare nei confronti dei terzi mentre ne restano fuori gli atti meramente interi (circolare);</a:t>
            </a:r>
          </a:p>
          <a:p>
            <a:r>
              <a:rPr lang="it-IT" b="1" dirty="0" smtClean="0"/>
              <a:t>soggettivamente e oggettivamente amministrativi</a:t>
            </a:r>
            <a:r>
              <a:rPr lang="it-IT" dirty="0" smtClean="0"/>
              <a:t>, emanati da un’autorità che abbia la qualifica di soggetto della p.a. nell’esercizio di un potere amministrativo</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Gli atti amministrativi si possono distinguere in esterni ed interni.</a:t>
            </a:r>
          </a:p>
          <a:p>
            <a:r>
              <a:rPr lang="it-IT" dirty="0" smtClean="0"/>
              <a:t> Quelli</a:t>
            </a:r>
            <a:r>
              <a:rPr lang="it-IT" b="1" dirty="0" smtClean="0"/>
              <a:t> esterni </a:t>
            </a:r>
            <a:r>
              <a:rPr lang="it-IT" dirty="0" smtClean="0"/>
              <a:t>spiegano i loro effetti nei confronti di un soggetto diverso da quello dal quale promanano, e creano rapporti intersoggettivi. </a:t>
            </a:r>
          </a:p>
          <a:p>
            <a:r>
              <a:rPr lang="it-IT" dirty="0" smtClean="0"/>
              <a:t>Quelli</a:t>
            </a:r>
            <a:r>
              <a:rPr lang="it-IT" b="1" dirty="0" smtClean="0"/>
              <a:t> interni </a:t>
            </a:r>
            <a:r>
              <a:rPr lang="it-IT" dirty="0" smtClean="0"/>
              <a:t>spiegano invece i loro effetti nei confronti d’altri organi della medesima persona giuridica, nell’interno della quale gli effetti stessi si esauriscono. </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atti semplici </a:t>
            </a:r>
            <a:r>
              <a:rPr lang="it-IT" dirty="0" smtClean="0"/>
              <a:t>che promanano da un solo soggetto o da un solo organo della P.A. Sono atti semplici anche gli atti collegiali, cioè quelli che promanano da organi collegiali, perché, pur essendo tali organi composti da una pluralità di persone fisiche, la dichiarazione manifestata nell’atto è formalmente una, ed è riferita al collegio nella sua unità strutturale; </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atti complessi </a:t>
            </a:r>
            <a:r>
              <a:rPr lang="it-IT" dirty="0" smtClean="0"/>
              <a:t>che risultano dal concorso della volontà di più organi o di più soggetti della P.A. Nell’atto complesso le volontà dei diversi organi o soggetti cooperano ad un solo fine, e si fondono in una manifestazione unica.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Quelli speciali </a:t>
            </a:r>
            <a:r>
              <a:rPr lang="it-IT" dirty="0" smtClean="0"/>
              <a:t>hanno per oggetto una singola cosa, una singola attività, un singolo rapporto, direttamente individuato: tali la concessione di un bene demaniale o la nomina di un pubblico dipendente. </a:t>
            </a:r>
          </a:p>
          <a:p>
            <a:r>
              <a:rPr lang="it-IT" b="1" dirty="0" smtClean="0"/>
              <a:t>Quelli generali</a:t>
            </a:r>
            <a:r>
              <a:rPr lang="it-IT" dirty="0" smtClean="0"/>
              <a:t>, dal punto di vista formale, sono i regolamenti. Essi sono manifestazioni di potestà amministrativa ma contemplano una generalità di casi, preventivamente ed astrattamente considerati, e dal punto di vista materiale sono norme giuridiche. </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Tipi di provvedimenti</a:t>
            </a:r>
            <a:endParaRPr lang="it-IT" dirty="0"/>
          </a:p>
        </p:txBody>
      </p:sp>
      <p:sp>
        <p:nvSpPr>
          <p:cNvPr id="3" name="Segnaposto contenuto 2"/>
          <p:cNvSpPr>
            <a:spLocks noGrp="1"/>
          </p:cNvSpPr>
          <p:nvPr>
            <p:ph idx="1"/>
          </p:nvPr>
        </p:nvSpPr>
        <p:spPr/>
        <p:txBody>
          <a:bodyPr/>
          <a:lstStyle/>
          <a:p>
            <a:r>
              <a:rPr lang="it-IT" b="1" dirty="0" smtClean="0"/>
              <a:t>ammissione</a:t>
            </a:r>
            <a:r>
              <a:rPr lang="it-IT" dirty="0" smtClean="0"/>
              <a:t>: (attività discrezionale incide sullo status) attribuzione ad un soggetto di una qualità, ammettendolo a far parte di una particolare categoria di persone allo scopo di farlo partecipare ad alcuni diritti o vantaggi (ammissione ad una gara di appalto decreto di conferimento della cittadinanza, di legittimazione di un figlio naturale, ammissione ad un concorso). </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lvl="0"/>
            <a:r>
              <a:rPr lang="it-IT" b="1" dirty="0" smtClean="0"/>
              <a:t>autorizzazione</a:t>
            </a:r>
            <a:r>
              <a:rPr lang="it-IT" dirty="0" smtClean="0"/>
              <a:t>: provvedimento discrezionale con cui la </a:t>
            </a:r>
            <a:r>
              <a:rPr lang="it-IT" dirty="0" err="1" smtClean="0"/>
              <a:t>p.A.</a:t>
            </a:r>
            <a:r>
              <a:rPr lang="it-IT" dirty="0" smtClean="0"/>
              <a:t> rimuove un limite che la legge pone all’esercizio di un diritto legittimo, diritto che se usato in modo indiscriminato può risultare pregiudizievole per la collettività.</a:t>
            </a:r>
          </a:p>
          <a:p>
            <a:pPr lvl="0"/>
            <a:r>
              <a:rPr lang="it-IT" b="1" dirty="0" smtClean="0"/>
              <a:t>Concessione</a:t>
            </a:r>
            <a:r>
              <a:rPr lang="it-IT" dirty="0" smtClean="0"/>
              <a:t>: provvedimento discrezionale, attribuzione al suo destinatario di nuovi diritti o nuove facoltà, che prima non aveva. Questa concessione può essere </a:t>
            </a:r>
            <a:r>
              <a:rPr lang="it-IT" b="1" dirty="0" smtClean="0"/>
              <a:t>traslativa</a:t>
            </a:r>
            <a:r>
              <a:rPr lang="it-IT" dirty="0" smtClean="0"/>
              <a:t> (concessione trasferita dal concedente al concessionario “concessione di pubblici servizi”) o </a:t>
            </a:r>
            <a:r>
              <a:rPr lang="it-IT" b="1" dirty="0" smtClean="0"/>
              <a:t>costitutiva</a:t>
            </a:r>
            <a:r>
              <a:rPr lang="it-IT" dirty="0" smtClean="0"/>
              <a:t> (concessione della cittadinanza con decreto del presidente della repubblica, o per cambiare nome o cognome.</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b="1" dirty="0" smtClean="0"/>
              <a:t>Assegnazioni</a:t>
            </a:r>
            <a:r>
              <a:rPr lang="it-IT" dirty="0" smtClean="0"/>
              <a:t>: gli stessi effetti della concessione ma vincolato all’accertamento di requisiti dalla legge (assegnazioni di case popolari);</a:t>
            </a:r>
          </a:p>
          <a:p>
            <a:pPr lvl="0"/>
            <a:r>
              <a:rPr lang="it-IT" b="1" dirty="0" smtClean="0"/>
              <a:t>Dispense</a:t>
            </a:r>
            <a:r>
              <a:rPr lang="it-IT" dirty="0" smtClean="0"/>
              <a:t>: discrezionale, con cui si consente ad un soggetto di esercitare una attività, o esonera il soggetto all’adempimento di un obbligo di legge (dispensa dagli impedimenti matrimoniali)</a:t>
            </a:r>
          </a:p>
          <a:p>
            <a:r>
              <a:rPr lang="it-IT" b="1" dirty="0" smtClean="0"/>
              <a:t>Esenzioni</a:t>
            </a:r>
            <a:r>
              <a:rPr lang="it-IT" dirty="0" smtClean="0"/>
              <a:t>: come la dispensa ma vincolato dall’accertamento dell’esistenza dei requisiti richiesti dalla legge</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a:t>
            </a:r>
            <a:r>
              <a:rPr lang="it-IT" b="1" dirty="0" smtClean="0"/>
              <a:t>atti ablativi </a:t>
            </a:r>
            <a:r>
              <a:rPr lang="it-IT" dirty="0" smtClean="0"/>
              <a:t>sono provvedimenti mediante i quali la P.A. priva il titolare di un determinato diritto reale, o estinguendolo o trasferendolo coattivamente ad altro soggetto, oppure limitandolo. Sono atti ablativi: l’espropriazione di determinati beni a favore della P.A., l’occupazione temporanea, l’occupazione d’urgenza, gli atti costitutivi di servitù a favore della P.A.</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principi generali che regolano gli atti ablativi sono:</a:t>
            </a:r>
          </a:p>
          <a:p>
            <a:r>
              <a:rPr lang="it-IT" dirty="0" smtClean="0"/>
              <a:t>1.      il principio di riserva di legge;</a:t>
            </a:r>
          </a:p>
          <a:p>
            <a:r>
              <a:rPr lang="it-IT" dirty="0" smtClean="0"/>
              <a:t>2.      l’obbligo di indennizzo;</a:t>
            </a:r>
          </a:p>
          <a:p>
            <a:r>
              <a:rPr lang="it-IT" dirty="0" smtClean="0"/>
              <a:t>3.      i motivi di interesse generale, cioè pubblico</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requisizione</a:t>
            </a:r>
            <a:r>
              <a:rPr lang="it-IT" dirty="0" smtClean="0"/>
              <a:t>, comporta o il trasferimento della proprietà del bene (requisizione di natanti e veicoli in tempo di guerra per necessità militari) quanto il trasferimento del solo diritto (requisizione in uso degli alloggi sfitti per ospitarvi senza tetto). La requisizione in proprietà, è un istituto molto affine all’espropriazione. È un provvedimento ablativo eccezionale che, di regola, ha luogo solo in tempo di guerra per esigenze di carattere militare</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espropriazione per pubblica utilità</a:t>
            </a:r>
            <a:r>
              <a:rPr lang="it-IT" dirty="0" smtClean="0"/>
              <a:t>, trasferimento coattivo del diritto di proprietà su un bene immobile da un soggetto (espropriato) ad un altro soggetto (espropriante) per motivo pubblico interesse previsto dalla legge (costruzione di una strada).  Istituto di diritto pubblico in base al quale un soggetto, previo pagamento di una congrua indennità, può essere privato in tutto o in parte di beni di sua proprietà.</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mtClean="0"/>
              <a:t>Non possono essere espropriati gli edifici aperti al culto, se non per gravi ragioni e previo accordo con le autorità ecclesiastiche; i beni demaniali (beni immobili o universalità di beni mobili sempre appartenenti ad enti pubblici territoriali) e i beni patrimoniali indisponibili (beni pubblici sia mobili che immobili appartenenti a qualsiasi ente pubblico e non solo ad enti territoriali);     le sedi di rappresentanze diplomatiche di Stati esteri.</a:t>
            </a:r>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 </a:t>
            </a:r>
            <a:r>
              <a:rPr lang="it-IT" dirty="0" err="1" smtClean="0"/>
              <a:t>endoprocedimentali</a:t>
            </a:r>
            <a:endParaRPr lang="it-IT" dirty="0"/>
          </a:p>
        </p:txBody>
      </p:sp>
      <p:sp>
        <p:nvSpPr>
          <p:cNvPr id="3" name="Segnaposto contenuto 2"/>
          <p:cNvSpPr>
            <a:spLocks noGrp="1"/>
          </p:cNvSpPr>
          <p:nvPr>
            <p:ph idx="1"/>
          </p:nvPr>
        </p:nvSpPr>
        <p:spPr/>
        <p:txBody>
          <a:bodyPr/>
          <a:lstStyle/>
          <a:p>
            <a:r>
              <a:rPr lang="it-IT" dirty="0" smtClean="0"/>
              <a:t>Prima di arrivare ad un provvedimento amministrativo finale, quando la valutazione è molto complessa, esempio nel caso di un permesso a costruire di un nuovo centro  commerciale,</a:t>
            </a:r>
          </a:p>
          <a:p>
            <a:pPr>
              <a:buNone/>
            </a:pPr>
            <a:r>
              <a:rPr lang="it-IT" dirty="0" smtClean="0"/>
              <a:t> </a:t>
            </a:r>
            <a:br>
              <a:rPr lang="it-IT" dirty="0" smtClean="0"/>
            </a:br>
            <a:r>
              <a:rPr lang="it-IT" dirty="0" smtClean="0"/>
              <a:t>è opportuno acquisire dei pareri o atti da altre pubbliche </a:t>
            </a:r>
            <a:r>
              <a:rPr lang="it-IT" dirty="0" err="1" smtClean="0"/>
              <a:t>amminstrazioni</a:t>
            </a:r>
            <a:r>
              <a:rPr lang="it-IT" dirty="0" smtClean="0"/>
              <a:t>, atti che non hanno vita propria ma che sono strumentali al provvedimento finale e quindi ENDOPROCEDIMENTALE</a:t>
            </a:r>
            <a:endParaRPr lang="it-IT" dirty="0"/>
          </a:p>
        </p:txBody>
      </p:sp>
      <p:sp>
        <p:nvSpPr>
          <p:cNvPr id="4" name="Freccia in giù 3"/>
          <p:cNvSpPr/>
          <p:nvPr/>
        </p:nvSpPr>
        <p:spPr>
          <a:xfrm>
            <a:off x="3707904" y="3573016"/>
            <a:ext cx="72008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possono esser impugnati indistintamente dal provvedimento finale</a:t>
            </a:r>
          </a:p>
          <a:p>
            <a:pPr>
              <a:buNone/>
            </a:pPr>
            <a:endParaRPr lang="it-IT" dirty="0" smtClean="0"/>
          </a:p>
          <a:p>
            <a:pPr>
              <a:buNone/>
            </a:pPr>
            <a:endParaRPr lang="it-IT" dirty="0" smtClean="0"/>
          </a:p>
          <a:p>
            <a:pPr>
              <a:buNone/>
            </a:pPr>
            <a:r>
              <a:rPr lang="it-IT" dirty="0" smtClean="0"/>
              <a:t>Eccetto il caso in cui creino una stasi procedimentale</a:t>
            </a:r>
          </a:p>
          <a:p>
            <a:pPr>
              <a:buNone/>
            </a:pPr>
            <a:endParaRPr lang="it-IT" dirty="0"/>
          </a:p>
        </p:txBody>
      </p:sp>
      <p:sp>
        <p:nvSpPr>
          <p:cNvPr id="4" name="Freccia in giù 3"/>
          <p:cNvSpPr/>
          <p:nvPr/>
        </p:nvSpPr>
        <p:spPr>
          <a:xfrm>
            <a:off x="4283968" y="2996952"/>
            <a:ext cx="79208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esempi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Pareri</a:t>
            </a:r>
          </a:p>
          <a:p>
            <a:r>
              <a:rPr lang="it-IT" dirty="0" smtClean="0"/>
              <a:t>Valutazioni tecniche</a:t>
            </a:r>
          </a:p>
          <a:p>
            <a:r>
              <a:rPr lang="it-IT" dirty="0" smtClean="0"/>
              <a:t>Nulla osta (dichiarazione scritta, rilasciata dalla competente autorità amministrativa, che attesta l'inesistenza di impedimenti allo svolgimento di un'attività.)</a:t>
            </a:r>
          </a:p>
          <a:p>
            <a:r>
              <a:rPr lang="it-IT" dirty="0" smtClean="0"/>
              <a:t>Concerti (atto amministrativo emanato da un organo della Pubblica Amministrazione unitamente con altro organo della stessa Amministrazione. Il concerto è un istituto giuridico nel quale gli atti degli organi amministrativi, pur se coordinati fra di loro, rimangono distinti.)</a:t>
            </a:r>
          </a:p>
          <a:p>
            <a:r>
              <a:rPr lang="it-IT" dirty="0" smtClean="0"/>
              <a:t>Intese ( </a:t>
            </a:r>
            <a:r>
              <a:rPr lang="it-IT" smtClean="0"/>
              <a:t>atto emanato </a:t>
            </a:r>
            <a:r>
              <a:rPr lang="it-IT" dirty="0" smtClean="0"/>
              <a:t>da organi diversi di altre amministrazioni che consiste in un accordo come il concerto)</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TotalTime>
  <Words>1147</Words>
  <Application>Microsoft Office PowerPoint</Application>
  <PresentationFormat>Presentazione su schermo (4:3)</PresentationFormat>
  <Paragraphs>49</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Equinozio</vt:lpstr>
      <vt:lpstr>Provvedimento amministrativo</vt:lpstr>
      <vt:lpstr>Diapositiva 2</vt:lpstr>
      <vt:lpstr>caratteristiche</vt:lpstr>
      <vt:lpstr>Diapositiva 4</vt:lpstr>
      <vt:lpstr>Diapositiva 5</vt:lpstr>
      <vt:lpstr>Diapositiva 6</vt:lpstr>
      <vt:lpstr>Diapositiva 7</vt:lpstr>
      <vt:lpstr>Diapositiva 8</vt:lpstr>
      <vt:lpstr>Diapositiva 9</vt:lpstr>
      <vt:lpstr>Diapositiva 10</vt:lpstr>
      <vt:lpstr>Tipi di provvedimenti</vt:lpstr>
      <vt:lpstr>Diapositiva 12</vt:lpstr>
      <vt:lpstr>Diapositiva 13</vt:lpstr>
      <vt:lpstr>Diapositiva 14</vt:lpstr>
      <vt:lpstr>Diapositiva 15</vt:lpstr>
      <vt:lpstr>Diapositiva 16</vt:lpstr>
      <vt:lpstr>Diapositiva 17</vt:lpstr>
      <vt:lpstr>Diapositiva 18</vt:lpstr>
      <vt:lpstr>Atti endoprocedimentali</vt:lpstr>
      <vt:lpstr>Diapositiva 20</vt:lpstr>
      <vt:lpstr>esempi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Provvedimento amministrativo</dc:title>
  <dc:creator>Windows User</dc:creator>
  <cp:lastModifiedBy>Windows User</cp:lastModifiedBy>
  <cp:revision>2</cp:revision>
  <dcterms:created xsi:type="dcterms:W3CDTF">2017-07-04T07:37:35Z</dcterms:created>
  <dcterms:modified xsi:type="dcterms:W3CDTF">2017-10-27T15:51:39Z</dcterms:modified>
</cp:coreProperties>
</file>