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6" r:id="rId3"/>
    <p:sldId id="257" r:id="rId4"/>
    <p:sldId id="258" r:id="rId5"/>
    <p:sldId id="259" r:id="rId6"/>
    <p:sldId id="266" r:id="rId7"/>
    <p:sldId id="267" r:id="rId8"/>
    <p:sldId id="268" r:id="rId9"/>
    <p:sldId id="269" r:id="rId10"/>
    <p:sldId id="270" r:id="rId11"/>
    <p:sldId id="271"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7" r:id="rId35"/>
    <p:sldId id="295" r:id="rId36"/>
    <p:sldId id="296" r:id="rId37"/>
    <p:sldId id="298" r:id="rId3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246029C1-D131-465E-BCDC-C995D2027B25}" type="datetimeFigureOut">
              <a:rPr lang="it-IT" smtClean="0"/>
              <a:pPr/>
              <a:t>20/03/2018</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87E4BBA1-A0E3-426C-993B-332CA3FFC24E}"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246029C1-D131-465E-BCDC-C995D2027B25}" type="datetimeFigureOut">
              <a:rPr lang="it-IT" smtClean="0"/>
              <a:pPr/>
              <a:t>20/03/2018</a:t>
            </a:fld>
            <a:endParaRPr lang="it-IT"/>
          </a:p>
        </p:txBody>
      </p:sp>
      <p:sp>
        <p:nvSpPr>
          <p:cNvPr id="9" name="Segnaposto numero diapositiva 8"/>
          <p:cNvSpPr>
            <a:spLocks noGrp="1"/>
          </p:cNvSpPr>
          <p:nvPr>
            <p:ph type="sldNum" sz="quarter" idx="15"/>
          </p:nvPr>
        </p:nvSpPr>
        <p:spPr/>
        <p:txBody>
          <a:bodyPr rtlCol="0"/>
          <a:lstStyle/>
          <a:p>
            <a:fld id="{87E4BBA1-A0E3-426C-993B-332CA3FFC24E}"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246029C1-D131-465E-BCDC-C995D2027B25}" type="datetimeFigureOut">
              <a:rPr lang="it-IT" smtClean="0"/>
              <a:pPr/>
              <a:t>20/03/2018</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87E4BBA1-A0E3-426C-993B-332CA3FFC24E}"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246029C1-D131-465E-BCDC-C995D2027B25}" type="datetimeFigureOut">
              <a:rPr lang="it-IT" smtClean="0"/>
              <a:pPr/>
              <a:t>20/03/2018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7E4BBA1-A0E3-426C-993B-332CA3FFC24E}"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246029C1-D131-465E-BCDC-C995D2027B25}" type="datetimeFigureOut">
              <a:rPr lang="it-IT" smtClean="0"/>
              <a:pPr/>
              <a:t>20/03/2018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7E4BBA1-A0E3-426C-993B-332CA3FFC24E}"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246029C1-D131-465E-BCDC-C995D2027B25}" type="datetimeFigureOut">
              <a:rPr lang="it-IT" smtClean="0"/>
              <a:pPr/>
              <a:t>20/03/2018</a:t>
            </a:fld>
            <a:endParaRPr lang="it-IT"/>
          </a:p>
        </p:txBody>
      </p:sp>
      <p:sp>
        <p:nvSpPr>
          <p:cNvPr id="7" name="Segnaposto numero diapositiva 6"/>
          <p:cNvSpPr>
            <a:spLocks noGrp="1"/>
          </p:cNvSpPr>
          <p:nvPr>
            <p:ph type="sldNum" sz="quarter" idx="11"/>
          </p:nvPr>
        </p:nvSpPr>
        <p:spPr/>
        <p:txBody>
          <a:bodyPr rtlCol="0"/>
          <a:lstStyle/>
          <a:p>
            <a:fld id="{87E4BBA1-A0E3-426C-993B-332CA3FFC24E}"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46029C1-D131-465E-BCDC-C995D2027B25}" type="datetimeFigureOut">
              <a:rPr lang="it-IT" smtClean="0"/>
              <a:pPr/>
              <a:t>20/03/2018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7E4BBA1-A0E3-426C-993B-332CA3FFC24E}"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246029C1-D131-465E-BCDC-C995D2027B25}" type="datetimeFigureOut">
              <a:rPr lang="it-IT" smtClean="0"/>
              <a:pPr/>
              <a:t>20/03/2018</a:t>
            </a:fld>
            <a:endParaRPr lang="it-IT"/>
          </a:p>
        </p:txBody>
      </p:sp>
      <p:sp>
        <p:nvSpPr>
          <p:cNvPr id="22" name="Segnaposto numero diapositiva 21"/>
          <p:cNvSpPr>
            <a:spLocks noGrp="1"/>
          </p:cNvSpPr>
          <p:nvPr>
            <p:ph type="sldNum" sz="quarter" idx="15"/>
          </p:nvPr>
        </p:nvSpPr>
        <p:spPr/>
        <p:txBody>
          <a:bodyPr rtlCol="0"/>
          <a:lstStyle/>
          <a:p>
            <a:fld id="{87E4BBA1-A0E3-426C-993B-332CA3FFC24E}"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246029C1-D131-465E-BCDC-C995D2027B25}" type="datetimeFigureOut">
              <a:rPr lang="it-IT" smtClean="0"/>
              <a:pPr/>
              <a:t>20/03/2018</a:t>
            </a:fld>
            <a:endParaRPr lang="it-IT"/>
          </a:p>
        </p:txBody>
      </p:sp>
      <p:sp>
        <p:nvSpPr>
          <p:cNvPr id="18" name="Segnaposto numero diapositiva 17"/>
          <p:cNvSpPr>
            <a:spLocks noGrp="1"/>
          </p:cNvSpPr>
          <p:nvPr>
            <p:ph type="sldNum" sz="quarter" idx="11"/>
          </p:nvPr>
        </p:nvSpPr>
        <p:spPr/>
        <p:txBody>
          <a:bodyPr rtlCol="0"/>
          <a:lstStyle/>
          <a:p>
            <a:fld id="{87E4BBA1-A0E3-426C-993B-332CA3FFC24E}"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46029C1-D131-465E-BCDC-C995D2027B25}" type="datetimeFigureOut">
              <a:rPr lang="it-IT" smtClean="0"/>
              <a:pPr/>
              <a:t>20/03/2018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7E4BBA1-A0E3-426C-993B-332CA3FFC24E}"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246029C1-D131-465E-BCDC-C995D2027B25}" type="datetimeFigureOut">
              <a:rPr lang="it-IT" smtClean="0"/>
              <a:pPr/>
              <a:t>20/03/2018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7E4BBA1-A0E3-426C-993B-332CA3FFC24E}"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246029C1-D131-465E-BCDC-C995D2027B25}" type="datetimeFigureOut">
              <a:rPr lang="it-IT" smtClean="0"/>
              <a:pPr/>
              <a:t>20/03/2018</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7E4BBA1-A0E3-426C-993B-332CA3FFC24E}"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t.wikipedia.org/wiki/Centrale_acquisti"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it.wikipedia.org/wiki/Stazione_appaltante" TargetMode="External"/><Relationship Id="rId2" Type="http://schemas.openxmlformats.org/officeDocument/2006/relationships/hyperlink" Target="https://it.wikipedia.org/wiki/Codice_dei_contratti_pubblici" TargetMode="External"/><Relationship Id="rId1" Type="http://schemas.openxmlformats.org/officeDocument/2006/relationships/slideLayout" Target="../slideLayouts/slideLayout2.xml"/><Relationship Id="rId5" Type="http://schemas.openxmlformats.org/officeDocument/2006/relationships/hyperlink" Target="https://it.wikipedia.org/wiki/2014" TargetMode="External"/><Relationship Id="rId4" Type="http://schemas.openxmlformats.org/officeDocument/2006/relationships/hyperlink" Target="https://it.wikipedia.org/wiki/Governo_Renzi"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it.wikipedia.org/wiki/Contratto_quadro" TargetMode="External"/><Relationship Id="rId2" Type="http://schemas.openxmlformats.org/officeDocument/2006/relationships/hyperlink" Target="https://it.wikipedia.org/wiki/Convenzioni_ex_art._26" TargetMode="External"/><Relationship Id="rId1" Type="http://schemas.openxmlformats.org/officeDocument/2006/relationships/slideLayout" Target="../slideLayouts/slideLayout2.xml"/><Relationship Id="rId6" Type="http://schemas.openxmlformats.org/officeDocument/2006/relationships/hyperlink" Target="https://it.wikipedia.org/wiki/Centrale_acquisti" TargetMode="External"/><Relationship Id="rId5" Type="http://schemas.openxmlformats.org/officeDocument/2006/relationships/hyperlink" Target="https://it.wikipedia.org/wiki/Consip" TargetMode="External"/><Relationship Id="rId4" Type="http://schemas.openxmlformats.org/officeDocument/2006/relationships/hyperlink" Target="https://it.wikipedia.org/wiki/Pubblica_amministrazion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bosettiegatti.eu/info/norme/statali/2016_0050.htm"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www.bosettiegatti.eu/info/norme/statali/2016_0050.htm"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CENTRALE UNICA </a:t>
            </a:r>
            <a:r>
              <a:rPr lang="it-IT" dirty="0" err="1" smtClean="0"/>
              <a:t>DI</a:t>
            </a:r>
            <a:r>
              <a:rPr lang="it-IT" dirty="0" smtClean="0"/>
              <a:t> COMMITTENZA</a:t>
            </a:r>
            <a:endParaRPr lang="it-IT" dirty="0"/>
          </a:p>
        </p:txBody>
      </p:sp>
      <p:sp>
        <p:nvSpPr>
          <p:cNvPr id="5" name="Segnaposto contenuto 4"/>
          <p:cNvSpPr>
            <a:spLocks noGrp="1"/>
          </p:cNvSpPr>
          <p:nvPr>
            <p:ph sz="quarter" idx="1"/>
          </p:nvPr>
        </p:nvSpPr>
        <p:spPr/>
        <p:txBody>
          <a:bodyPr/>
          <a:lstStyle/>
          <a:p>
            <a:r>
              <a:rPr lang="it-IT" dirty="0" smtClean="0"/>
              <a:t>La centrale di committenza può essere una </a:t>
            </a:r>
            <a:r>
              <a:rPr lang="it-IT" dirty="0" smtClean="0">
                <a:hlinkClick r:id="rId2" tooltip="Centrale acquisti"/>
              </a:rPr>
              <a:t>Centrale acquisti</a:t>
            </a:r>
            <a:r>
              <a:rPr lang="it-IT" dirty="0" smtClean="0"/>
              <a:t> oppure un altro soggetto pubblico incaricato di questo compito in virtù di una legge o di una specifica delega dell'Ente che conferisce l'incarico</a:t>
            </a:r>
          </a:p>
          <a:p>
            <a:r>
              <a:rPr lang="it-IT" dirty="0" smtClean="0"/>
              <a:t>f</a:t>
            </a:r>
            <a:r>
              <a:rPr lang="it-IT" b="1" dirty="0" smtClean="0"/>
              <a:t>orma di accentramento della gestione delle gare ad evidenza pubblica</a:t>
            </a:r>
            <a:r>
              <a:rPr lang="it-IT" dirty="0" smtClean="0"/>
              <a:t>, introdotta dal legislatore per razionalizzare la spesa pubblica.</a:t>
            </a:r>
            <a:br>
              <a:rPr lang="it-IT" dirty="0" smtClean="0"/>
            </a:br>
            <a:r>
              <a:rPr lang="it-IT" dirty="0" smtClean="0"/>
              <a:t>La </a:t>
            </a:r>
            <a:r>
              <a:rPr lang="it-IT" dirty="0" err="1" smtClean="0"/>
              <a:t>ratio</a:t>
            </a:r>
            <a:r>
              <a:rPr lang="it-IT" dirty="0" smtClean="0"/>
              <a:t> della norma è quella di eliminare taluni costi inutili connessi alla frammentazione tra i piccoli Comuni della fase procedimentale di acquisizione di lavori, servizi e forniture.</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sz="quarter" idx="1"/>
          </p:nvPr>
        </p:nvSpPr>
        <p:spPr/>
        <p:txBody>
          <a:bodyPr/>
          <a:lstStyle/>
          <a:p>
            <a:r>
              <a:rPr lang="it-IT" b="1" dirty="0" smtClean="0"/>
              <a:t>legge regionale 19 dicembre 2014, n. 13 </a:t>
            </a:r>
            <a:r>
              <a:rPr lang="it-IT" dirty="0" smtClean="0"/>
              <a:t>“Disposizioni per la formazione del bilancio annuale e pluriennale della Regione autonoma Valle d’Aosta (Legge finanziaria per gli anni 2015/2017)”, che prevede l’attribuzione </a:t>
            </a:r>
            <a:r>
              <a:rPr lang="it-IT" b="1" dirty="0" smtClean="0"/>
              <a:t>ad </a:t>
            </a:r>
            <a:r>
              <a:rPr lang="it-IT" b="1" dirty="0" err="1" smtClean="0"/>
              <a:t>IN.VA</a:t>
            </a:r>
            <a:r>
              <a:rPr lang="it-IT" b="1" dirty="0" smtClean="0"/>
              <a:t>. s.p.a., delle funzioni di Centrale Unica di Committenza</a:t>
            </a:r>
            <a:r>
              <a:rPr lang="it-IT" dirty="0" smtClean="0"/>
              <a:t> ai sensi dell’art. 1, comma 455, della legge 27 dicembre 2006, n. 296</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deliberazione della Giunta regionale n. 333 del 21 marzo 2014, con la quale è stato approvato lo schema di convenzione disciplinante le funzioni della Centrale Unica di Committenza (CUC) regionale per l’acquisizione di servizi e forniture tra la Regione autonoma Valle d’Aosta, il Consiglio Permanente degli Enti Locali e la Società </a:t>
            </a:r>
            <a:r>
              <a:rPr lang="it-IT" dirty="0" err="1" smtClean="0"/>
              <a:t>IN.VA</a:t>
            </a:r>
            <a:r>
              <a:rPr lang="it-IT" dirty="0" smtClean="0"/>
              <a:t>. </a:t>
            </a:r>
            <a:r>
              <a:rPr lang="it-IT" dirty="0" err="1" smtClean="0"/>
              <a:t>s.p.a</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Convenzione sottoscritta in data 21 marzo 2014 (come integrata con l’addendum in data 08 ottobre 2015) disciplinante i rapporti tra la Regione autonoma Valle d’Aosta, gli Enti locali e la Centrale Unica di Committenza (CUC) regionale per l’acquisizione di servizi e forniture</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Il </a:t>
            </a:r>
            <a:r>
              <a:rPr lang="it-IT" dirty="0" smtClean="0">
                <a:hlinkClick r:id="rId2" tooltip="Codice dei contratti pubblici"/>
              </a:rPr>
              <a:t>Codice dei contratti pubblici</a:t>
            </a:r>
            <a:r>
              <a:rPr lang="it-IT" dirty="0" smtClean="0"/>
              <a:t> prevede (art.33) che gli Enti possano acquisire lavori, servizi o forniture facendo ricorso a centrali di committenza anche raggruppandosi o consorziandosi. Il programma di riduzione delle </a:t>
            </a:r>
            <a:r>
              <a:rPr lang="it-IT" dirty="0" smtClean="0">
                <a:hlinkClick r:id="rId3" tooltip="Stazione appaltante"/>
              </a:rPr>
              <a:t>stazioni appaltanti</a:t>
            </a:r>
            <a:r>
              <a:rPr lang="it-IT" dirty="0" smtClean="0"/>
              <a:t> avviato dal </a:t>
            </a:r>
            <a:r>
              <a:rPr lang="it-IT" dirty="0" smtClean="0">
                <a:hlinkClick r:id="rId4" tooltip="Governo Renzi"/>
              </a:rPr>
              <a:t>Governo </a:t>
            </a:r>
            <a:r>
              <a:rPr lang="it-IT" dirty="0" err="1" smtClean="0">
                <a:hlinkClick r:id="rId4" tooltip="Governo Renzi"/>
              </a:rPr>
              <a:t>Renzi</a:t>
            </a:r>
            <a:r>
              <a:rPr lang="it-IT" dirty="0" smtClean="0"/>
              <a:t>, che nel </a:t>
            </a:r>
            <a:r>
              <a:rPr lang="it-IT" dirty="0" smtClean="0">
                <a:hlinkClick r:id="rId5" tooltip="2014"/>
              </a:rPr>
              <a:t>2014</a:t>
            </a:r>
            <a:r>
              <a:rPr lang="it-IT" dirty="0" smtClean="0"/>
              <a:t> ha inteso ridurre da 32.000 a 35 le </a:t>
            </a:r>
            <a:r>
              <a:rPr lang="it-IT" dirty="0" smtClean="0">
                <a:hlinkClick r:id="rId3" tooltip="Stazione appaltante"/>
              </a:rPr>
              <a:t>stazioni appaltanti</a:t>
            </a:r>
            <a:r>
              <a:rPr lang="it-IT" dirty="0" smtClean="0"/>
              <a:t> che bandiscono gare di beni e servizi per grandi importi in Italia, ha portato all'obbligo, per i Comuni non capoluogo di provincia, di ricorrere ad una centrale di committenza per l'acquisto di beni e servizi dal 1º gennaio 2015 e per l'acquisto di lavori dal 1º luglio 2015</a:t>
            </a:r>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Alcune Centrali di committenza sono incaricate dalla legge di stipulare </a:t>
            </a:r>
            <a:r>
              <a:rPr lang="it-IT" dirty="0" smtClean="0">
                <a:hlinkClick r:id="rId2" tooltip="Convenzioni ex art. 26"/>
              </a:rPr>
              <a:t>Convenzioni ex art. 26</a:t>
            </a:r>
            <a:r>
              <a:rPr lang="it-IT" dirty="0" smtClean="0"/>
              <a:t>, ovvero </a:t>
            </a:r>
            <a:r>
              <a:rPr lang="it-IT" i="1" dirty="0" smtClean="0">
                <a:hlinkClick r:id="rId3" tooltip="Contratto quadro"/>
              </a:rPr>
              <a:t>contratti quadro</a:t>
            </a:r>
            <a:r>
              <a:rPr lang="it-IT" dirty="0" smtClean="0"/>
              <a:t> stipulati dalla Centrale di committenza (ai sensi dell'art. 26 della Legge 488/1999) in cui il fornitore aggiudicatario si impegna ad accettare ordinativi di fornitura emessi dai singoli Enti della </a:t>
            </a:r>
            <a:r>
              <a:rPr lang="it-IT" dirty="0" smtClean="0">
                <a:hlinkClick r:id="rId4" tooltip="Pubblica amministrazione"/>
              </a:rPr>
              <a:t>Pubblica amministrazione</a:t>
            </a:r>
            <a:r>
              <a:rPr lang="it-IT" dirty="0" smtClean="0"/>
              <a:t>. Tali Centrali di committenza costituiscono, dal 2007, il </a:t>
            </a:r>
            <a:r>
              <a:rPr lang="it-IT" i="1" dirty="0" smtClean="0"/>
              <a:t>Sistema a rete</a:t>
            </a:r>
            <a:r>
              <a:rPr lang="it-IT" dirty="0" smtClean="0"/>
              <a:t>, che vede la stretta cooperazione di </a:t>
            </a:r>
            <a:r>
              <a:rPr lang="it-IT" dirty="0" err="1" smtClean="0">
                <a:hlinkClick r:id="rId5" tooltip="Consip"/>
              </a:rPr>
              <a:t>Consip</a:t>
            </a:r>
            <a:r>
              <a:rPr lang="it-IT" dirty="0" smtClean="0"/>
              <a:t> - la </a:t>
            </a:r>
            <a:r>
              <a:rPr lang="it-IT" dirty="0" smtClean="0">
                <a:hlinkClick r:id="rId6" tooltip="Centrale acquisti"/>
              </a:rPr>
              <a:t>Centrale acquisti</a:t>
            </a:r>
            <a:r>
              <a:rPr lang="it-IT" dirty="0" smtClean="0"/>
              <a:t> nazionale - e delle Centrali Acquisti Regionali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Vi è poi il caso delle </a:t>
            </a:r>
            <a:r>
              <a:rPr lang="it-IT" i="1" dirty="0" smtClean="0"/>
              <a:t>Stazioni uniche appaltanti</a:t>
            </a:r>
            <a:r>
              <a:rPr lang="it-IT" dirty="0" smtClean="0"/>
              <a:t>, in acronimo </a:t>
            </a:r>
            <a:r>
              <a:rPr lang="it-IT" i="1" dirty="0" smtClean="0"/>
              <a:t>SUA</a:t>
            </a:r>
            <a:r>
              <a:rPr lang="it-IT" dirty="0" smtClean="0"/>
              <a:t>, che sono Centrali di committenza ad adesione volontaria o obbligata da specifiche norme. Alla SUA, in quanto centrale di committenza, si applica anche la norma (art. 33, comma 3, del Codice) in base alla quale le funzioni di stazione appaltante, per i lavori, possono essere affidate ai Provveditorati interregionali per le opere pubbliche (già servizi integrati infrastrutture e trasporti – SIIT), il che, quindi, consente di affidare a questi ultimi anche le funzioni della SUA.</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“Le stazioni appaltanti, fermi restando gli obblighi di utilizzo di strumenti di acquisto e di negoziazione, anche telematici, previsti 5 dalle vigenti disposizioni in materia di contenimento della spesa, possono procedere direttamente e autonomamente all’acquisizione di forniture e servizi di importo inferiore a 40.000 euro e di lavori di importo inferiore a 150.000 euro, nonché attraverso l’effettuazione di ordini a valere su strumenti di acquisto messi a disposizione dalle centrali di committenza. Per effettuare procedure di importo superiore alle soglie indicate al periodo precedente, le stazioni appaltanti devono essere in possesso della necessaria qualificazione ai sensi dell’articolo 38.”</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per gli acquisti di forniture e servizi di importo superiore a 40.000,00 euro e inferiore alla soglia di cui all’articolo 35, nonché per gli acquisti di lavori di manutenzione ordinaria d’importo superiore a 150.000,00 euro e inferiore a 1 milione di euro, le stazioni appaltanti in possesso della necessaria qualificazione di cui all’articolo 38 procedono mediante utilizzo autonomo degli strumenti telematici di negoziazione messi a disposizione dalle centrali di committenza qualificate secondo la normativa vigente</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Se la stazione appaltante è un comune non capoluogo di provincia, fermo restando quanto previsto al comma 1 e al primo periodo del comma 2, procede secondo una delle seguenti modalità: a) ricorrendo a una centrale di committenza o a soggetti aggregatori qualificati; b) mediante unioni di comuni costituite e qualificate come centrali di committenza, ovvero associandosi o consorziandosi in centrali di committenza nelle forme previste dall’ordinamento; c) ricorrendo alla stazione unica appaltante costituita presso gli enti di area vasta ai sensi della legge 7 aprile 2014, n. 56.</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r>
              <a:rPr lang="it-IT" dirty="0" smtClean="0"/>
              <a:t>Fermo restando quanto stabilito dall’articolo 37 in materia di aggregazione e centralizzazione degli appalti, è istituito presso l’ANAC, che ne assicura la pubblicità, un apposito elenco delle stazioni appaltanti qualificate di cui fanno parte anche le centrali di committenza. La qualificazione è conseguita in rapporto agli ambiti di attività, ai bacini territoriali, alla tipologia e complessità del contratto e per fasce d'importo. Sono iscritti di diritto nell'elenco di cui al primo periodo, il Ministero delle infrastrutture e dei trasporti, compresi i Provveditorati interregionali per le opere pubbliche, CONSIP </a:t>
            </a:r>
            <a:r>
              <a:rPr lang="it-IT" dirty="0" err="1" smtClean="0"/>
              <a:t>S.p.a.</a:t>
            </a:r>
            <a:r>
              <a:rPr lang="it-IT" dirty="0" smtClean="0"/>
              <a:t>, INVITALIA  Agenzia nazionale per l'attrazione degli investimenti e lo sviluppo d'impresa </a:t>
            </a:r>
            <a:r>
              <a:rPr lang="it-IT" dirty="0" err="1" smtClean="0"/>
              <a:t>S.p.a.</a:t>
            </a:r>
            <a:r>
              <a:rPr lang="it-IT" dirty="0" smtClean="0"/>
              <a:t>, nonché i soggetti aggregatori regionali di cui articolo 9 del decreto legge 24 aprile 2014, n. 66, convertito, con modificazioni, dalla legge 23 giugno 2014, n. 89. </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0"/>
            <a:ext cx="7467600" cy="476672"/>
          </a:xfrm>
        </p:spPr>
        <p:txBody>
          <a:bodyPr>
            <a:normAutofit fontScale="90000"/>
          </a:bodyPr>
          <a:lstStyle/>
          <a:p>
            <a:r>
              <a:rPr lang="it-IT" dirty="0" smtClean="0"/>
              <a:t>INVA</a:t>
            </a:r>
            <a:endParaRPr lang="it-IT" dirty="0"/>
          </a:p>
        </p:txBody>
      </p:sp>
      <p:sp>
        <p:nvSpPr>
          <p:cNvPr id="3" name="Segnaposto contenuto 2"/>
          <p:cNvSpPr>
            <a:spLocks noGrp="1"/>
          </p:cNvSpPr>
          <p:nvPr>
            <p:ph sz="quarter" idx="1"/>
          </p:nvPr>
        </p:nvSpPr>
        <p:spPr>
          <a:xfrm>
            <a:off x="457200" y="548680"/>
            <a:ext cx="7467600" cy="5925272"/>
          </a:xfrm>
        </p:spPr>
        <p:txBody>
          <a:bodyPr>
            <a:normAutofit/>
          </a:bodyPr>
          <a:lstStyle/>
          <a:p>
            <a:r>
              <a:rPr lang="it-IT" dirty="0" smtClean="0"/>
              <a:t>a) Centralizzazione degli acquisti: raccogliendo e analizzando, di concerto con la Regione, l’AUSL e il CPEL, i bisogni degli Enti convenzionati, provvedendo ad esperire le procedure di affidamento mediante centralizzazione delle committenze, pubblicando i bandi sul mercato elettronico e promuovendo la gestione telematica delle procedure. INVA, mette a disposizione dei soggetti convenzionati i seguenti servizi integrati: </a:t>
            </a:r>
          </a:p>
          <a:p>
            <a:r>
              <a:rPr lang="it-IT" dirty="0" smtClean="0"/>
              <a:t>Sistema regionale delle Convenzioni; </a:t>
            </a:r>
          </a:p>
          <a:p>
            <a:r>
              <a:rPr lang="it-IT" dirty="0" smtClean="0"/>
              <a:t>Albo on </a:t>
            </a:r>
            <a:r>
              <a:rPr lang="it-IT" dirty="0" err="1" smtClean="0"/>
              <a:t>line</a:t>
            </a:r>
            <a:r>
              <a:rPr lang="it-IT" dirty="0" smtClean="0"/>
              <a:t> dei fornitori; </a:t>
            </a:r>
          </a:p>
          <a:p>
            <a:r>
              <a:rPr lang="it-IT" dirty="0" smtClean="0"/>
              <a:t>Gestione completamente telematica delle procedure di gara; </a:t>
            </a:r>
          </a:p>
          <a:p>
            <a:r>
              <a:rPr lang="it-IT" dirty="0" smtClean="0"/>
              <a:t> Mercato elettronico della Valle d’Aosta (</a:t>
            </a:r>
            <a:r>
              <a:rPr lang="it-IT" dirty="0" err="1" smtClean="0"/>
              <a:t>Me.Va.</a:t>
            </a:r>
            <a:r>
              <a:rPr lang="it-IT" dirty="0" smtClean="0"/>
              <a:t>); </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b) Soggetto aggregatore di cui al decreto legge 66/2014 convertito in l. 89/2014: per l’acquisizione dei beni e dei servizi che rientrano nelle categorie – e nelle soglie - individuate dal Tavolo nazionale dei soggetti aggregatori; </a:t>
            </a:r>
          </a:p>
          <a:p>
            <a:r>
              <a:rPr lang="it-IT" dirty="0" smtClean="0"/>
              <a:t>c) Stazione unica appaltante: cura la gestione delle procedure di gara dei singoli Enti convenzionati, che ne facciano richiesta in sede di rilevazione del fabbisogno e di pianificazione dell’attività programmata. </a:t>
            </a:r>
          </a:p>
          <a:p>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Gli Enti convenzionati trasmettono ad INVA il programma approvato ai sensi dell’articolo 21, comma 6 del decreto legislativo 50/2016</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CONCESSIONI LAVORI E SERVIZI</a:t>
            </a:r>
            <a:endParaRPr lang="it-IT" dirty="0"/>
          </a:p>
        </p:txBody>
      </p:sp>
      <p:sp>
        <p:nvSpPr>
          <p:cNvPr id="3" name="Segnaposto contenuto 2"/>
          <p:cNvSpPr>
            <a:spLocks noGrp="1"/>
          </p:cNvSpPr>
          <p:nvPr>
            <p:ph sz="quarter" idx="1"/>
          </p:nvPr>
        </p:nvSpPr>
        <p:spPr/>
        <p:txBody>
          <a:bodyPr/>
          <a:lstStyle/>
          <a:p>
            <a:r>
              <a:rPr lang="it-IT" dirty="0" smtClean="0"/>
              <a:t>Nei contratti di concessione </a:t>
            </a:r>
            <a:r>
              <a:rPr lang="it-IT" dirty="0" smtClean="0"/>
              <a:t>la </a:t>
            </a:r>
            <a:r>
              <a:rPr lang="it-IT" dirty="0" smtClean="0"/>
              <a:t>maggior parte dei ricavi di gestione del concessionario proviene dalla vendita dei servizi resi al mercato. Tali contratti comportano il trasferimento al concessionario del rischio operativo definito dall'</a:t>
            </a:r>
            <a:r>
              <a:rPr lang="it-IT" dirty="0" smtClean="0">
                <a:hlinkClick r:id="rId2"/>
              </a:rPr>
              <a:t>articolo 3, comma 1, lettera </a:t>
            </a:r>
            <a:r>
              <a:rPr lang="it-IT" dirty="0" err="1" smtClean="0">
                <a:hlinkClick r:id="rId2"/>
              </a:rPr>
              <a:t>zz</a:t>
            </a:r>
            <a:r>
              <a:rPr lang="it-IT" dirty="0" smtClean="0">
                <a:hlinkClick r:id="rId2"/>
              </a:rPr>
              <a:t>)</a:t>
            </a:r>
            <a:r>
              <a:rPr lang="it-IT" dirty="0" smtClean="0"/>
              <a:t> riferito alla possibilità che, in condizioni operative normali, le variazioni relative ai costi e ai ricavi oggetto della concessione incidano sull'equilibrio del piano economico finanziario. </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 vecchio Codice dei Contratti pubblici prevedeva una disciplina specifica (seppur non dettagliata come quella attuale) per l’</a:t>
            </a:r>
            <a:r>
              <a:rPr lang="it-IT" b="1" dirty="0" smtClean="0"/>
              <a:t>affidamento dei contratti di concessione di lavori pubblici</a:t>
            </a:r>
            <a:r>
              <a:rPr lang="it-IT" dirty="0" smtClean="0"/>
              <a:t> (articoli 142 – 151), mentre sottoponeva le </a:t>
            </a:r>
            <a:r>
              <a:rPr lang="it-IT" b="1" dirty="0" smtClean="0"/>
              <a:t>concessioni di servizi</a:t>
            </a:r>
            <a:r>
              <a:rPr lang="it-IT" dirty="0" smtClean="0"/>
              <a:t> alla sola applicazione dei principi derivanti dal Trattato sul funzionamento dell’Unione Europea (art. 30) e dei principi generali relativi ai contratti pubblici, ovvero i principi di trasparenza, adeguata pubblicità, non discriminazione, parità di trattamento, mutuo riconoscimento, proporzionalità</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Per</a:t>
            </a:r>
            <a:r>
              <a:rPr lang="it-IT" dirty="0" smtClean="0"/>
              <a:t> </a:t>
            </a:r>
            <a:r>
              <a:rPr lang="it-IT" b="1" dirty="0" smtClean="0"/>
              <a:t>concessione di lavori</a:t>
            </a:r>
            <a:r>
              <a:rPr lang="it-IT" dirty="0" smtClean="0"/>
              <a:t>, ai sensi dell’art. 3 comma 1 lett. </a:t>
            </a:r>
            <a:r>
              <a:rPr lang="it-IT" dirty="0" err="1" smtClean="0"/>
              <a:t>uu</a:t>
            </a:r>
            <a:r>
              <a:rPr lang="it-IT" dirty="0" smtClean="0"/>
              <a:t>) del Codice, si intende un contratto a titolo oneroso stipulato per iscritto in virtù del quale una o più stazioni appaltanti affidano l’esecuzione di lavori ad uno o più operatori economici riconoscendo a titolo di corrispettivo unicamente il diritto di gestire le opere oggetto del contratto o tale diritto accompagnato da un prezzo, con assunzione in capo al concessionario del rischio operativo legato alla gestione delle opere</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a:t>
            </a:r>
            <a:r>
              <a:rPr lang="it-IT" b="1" dirty="0" smtClean="0"/>
              <a:t>concessione di servizi</a:t>
            </a:r>
            <a:r>
              <a:rPr lang="it-IT" dirty="0" smtClean="0"/>
              <a:t>, è invece un contratto a titolo oneroso stipulato per iscritto in virtù del quale una o più stazioni appaltanti affidano a uno o più operatori economici la fornitura e la gestione di servizi diversi dall’esecuzione di appalti pubblici di lavori, riconoscendo a titolo di corrispettivo unicamente il diritto di gestire i servizi oggetto del contratto o tale diritto accompagnato da un prezzo, con assunzione in capo al concessionario del rischio operativo legato alla gestione dei servizi (art. 3 comma 1 lett. </a:t>
            </a:r>
            <a:r>
              <a:rPr lang="it-IT" dirty="0" err="1" smtClean="0"/>
              <a:t>vv</a:t>
            </a:r>
            <a:r>
              <a:rPr lang="it-IT" dirty="0" smtClean="0"/>
              <a:t>) del Codice).</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l’articolo 164, richiama le disposizioni contenute nella Parte I e nella Parte II del Codice, relativamente ai principi generali, alle esclusioni, alle modalità e alle procedure di affidamento, alle modalità di pubblicazione e redazione dei bandi e degli avvisi, ai requisiti generali e speciali e ai motivi di esclusione, ai criteri di aggiudicazione, alle modalità di comunicazione ai candidati e agli offerenti, ai requisiti di qualificazione degli operatori economici, ai termini di ricezione delle domande di partecipazione alla concessione e delle offerte, alle modalità di esecuzione, rendendole così applicabili al settore delle concessioni.</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Caratteristiche delle nuova regolamentazione in materia di concessioni, sia a livello europeo sia a livello nazionale, sono due elementi di nuova regolamentazione: il rischio operativo e l’equilibrio economico finanziario.</a:t>
            </a:r>
          </a:p>
          <a:p>
            <a:r>
              <a:rPr lang="it-IT" dirty="0" smtClean="0"/>
              <a:t>Per </a:t>
            </a:r>
            <a:r>
              <a:rPr lang="it-IT" b="1" dirty="0" smtClean="0"/>
              <a:t>rischio operativo</a:t>
            </a:r>
            <a:r>
              <a:rPr lang="it-IT" dirty="0" smtClean="0"/>
              <a:t> si intende il rischio legato alla gestione dei lavori o dei servizi sul lato della domanda o sul lato dell’offerta o di entrambi, trasferito al concessionario</a:t>
            </a:r>
            <a:r>
              <a:rPr lang="it-IT" dirty="0" smtClean="0"/>
              <a:t>.</a:t>
            </a:r>
          </a:p>
          <a:p>
            <a:r>
              <a:rPr lang="it-IT" dirty="0" smtClean="0"/>
              <a:t>La parte del rischio trasferita al concessionario deve comportare una reale esposizione alle fluttuazioni del mercato tale per cui ogni potenziale perdita stimata subita dal concessionario non sia puramente nominale o trascurabile</a:t>
            </a:r>
          </a:p>
          <a:p>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L’</a:t>
            </a:r>
            <a:r>
              <a:rPr lang="it-IT" b="1" dirty="0" smtClean="0"/>
              <a:t>equilibrio economico finanziario</a:t>
            </a:r>
            <a:r>
              <a:rPr lang="it-IT" dirty="0" smtClean="0"/>
              <a:t>, invece, riguarda la contemporanea presenza delle condizioni di convenienza economica e sostenibilità finanziaria. Per convenienza economica si intende la capacità del progetto di creare valore nell’arco dell’efficacia del contratto e di generare un livello di redditività adeguato per il capitale investito.</a:t>
            </a:r>
          </a:p>
          <a:p>
            <a:r>
              <a:rPr lang="it-IT" dirty="0" smtClean="0"/>
              <a:t>Per </a:t>
            </a:r>
            <a:r>
              <a:rPr lang="it-IT" b="1" dirty="0" smtClean="0"/>
              <a:t>sostenibilità finanziaria</a:t>
            </a:r>
            <a:r>
              <a:rPr lang="it-IT" dirty="0" smtClean="0"/>
              <a:t> si intende, invece, la capacità del progetto di generare flussi di cassa sufficienti a garantire il rimborso del finanziamento (art. 3 comma 1 lett. </a:t>
            </a:r>
            <a:r>
              <a:rPr lang="it-IT" dirty="0" err="1" smtClean="0"/>
              <a:t>fff</a:t>
            </a:r>
            <a:r>
              <a:rPr lang="it-IT" dirty="0" smtClean="0"/>
              <a:t>) del Codice).</a:t>
            </a:r>
          </a:p>
          <a:p>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 durata delle concessioni è limitata ed è determinata nel bando di gara dall'amministrazione aggiudicatrice o dall'ente aggiudicatore in funzione dei lavori o servizi richiesti al concessionario. La stessa è commisurata al valore della concessione, nonché alla complessità organizzativa dell'oggetto della stessa</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MOTIVI </a:t>
            </a:r>
            <a:r>
              <a:rPr lang="it-IT" dirty="0" err="1" smtClean="0"/>
              <a:t>DI</a:t>
            </a:r>
            <a:r>
              <a:rPr lang="it-IT" dirty="0" smtClean="0"/>
              <a:t> ESCLUSIONE DALLE GARE</a:t>
            </a:r>
            <a:endParaRPr lang="it-IT" dirty="0"/>
          </a:p>
        </p:txBody>
      </p:sp>
      <p:sp>
        <p:nvSpPr>
          <p:cNvPr id="3" name="Segnaposto contenuto 2"/>
          <p:cNvSpPr>
            <a:spLocks noGrp="1"/>
          </p:cNvSpPr>
          <p:nvPr>
            <p:ph sz="quarter" idx="1"/>
          </p:nvPr>
        </p:nvSpPr>
        <p:spPr/>
        <p:txBody>
          <a:bodyPr/>
          <a:lstStyle/>
          <a:p>
            <a:r>
              <a:rPr lang="it-IT" dirty="0" smtClean="0"/>
              <a:t>Costituisce motivo di esclusione di un operatore economico dalla partecipazione a una procedura d'appalto o concessione, la condanna con sentenza definitiva o decreto penale di condanna divenuto irrevocabile o sentenza di applicazione della </a:t>
            </a:r>
            <a:r>
              <a:rPr lang="it-IT" dirty="0" smtClean="0"/>
              <a:t>pena nei casi previsti dall’art 80</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 I criteri di selezione riguardano esclusivamente:</a:t>
            </a:r>
          </a:p>
          <a:p>
            <a:r>
              <a:rPr lang="it-IT" dirty="0" smtClean="0"/>
              <a:t>a) i requisiti di idoneità professionale;</a:t>
            </a:r>
          </a:p>
          <a:p>
            <a:r>
              <a:rPr lang="it-IT" dirty="0" smtClean="0"/>
              <a:t>b) la capacità economica e finanziaria;</a:t>
            </a:r>
          </a:p>
          <a:p>
            <a:r>
              <a:rPr lang="it-IT" dirty="0" smtClean="0"/>
              <a:t>c) le capacità tecniche e professionali.</a:t>
            </a:r>
          </a:p>
          <a:p>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Per gli </a:t>
            </a:r>
            <a:r>
              <a:rPr lang="it-IT" b="1" dirty="0" smtClean="0"/>
              <a:t>appalti di servizi e forniture</a:t>
            </a:r>
            <a:r>
              <a:rPr lang="it-IT" dirty="0" smtClean="0"/>
              <a:t>, ai fini della verifica del possesso dei requisiti di cui al comma 1, lettera b), le stazioni appaltanti, nel bando di gara, possono richiedere:</a:t>
            </a:r>
          </a:p>
          <a:p>
            <a:r>
              <a:rPr lang="it-IT" dirty="0" smtClean="0"/>
              <a:t>a) che gli operatori economici abbiano un fatturato minimo annuo, compreso un determinato fatturato minimo nel settore di attività oggetto dell'appalto;</a:t>
            </a:r>
          </a:p>
          <a:p>
            <a:r>
              <a:rPr lang="it-IT" dirty="0" smtClean="0"/>
              <a:t>b) che gli operatori economici forniscano informazioni riguardo ai loro conti annuali che evidenzino in particolare i rapporti tra attività e passività;</a:t>
            </a:r>
          </a:p>
          <a:p>
            <a:r>
              <a:rPr lang="it-IT" dirty="0" smtClean="0"/>
              <a:t>c) un livello adeguato di copertura assicurativa contro i rischi professionali.</a:t>
            </a:r>
          </a:p>
          <a:p>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per </a:t>
            </a:r>
            <a:r>
              <a:rPr lang="it-IT" dirty="0" smtClean="0"/>
              <a:t>gli appalti di servizi e forniture, per i criteri di selezione di cui al comma 1, lettera c), le stazioni appaltanti possono richiedere requisiti per garantire che gli operatori economici possiedano le risorse umane e tecniche e l'esperienza necessarie per eseguire l'appalto con un adeguato standard di qualità.</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Le carenze di qualsiasi elemento formale della domanda possono essere sanate attraverso la procedura di soccorso istruttorio</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a:bodyPr>
          <a:lstStyle/>
          <a:p>
            <a:r>
              <a:rPr lang="it-IT" dirty="0" smtClean="0"/>
              <a:t>in caso di mancanza, incompletezza e di ogni altra irregolarità essenziale degli elementi e del documento di gara unico europeo di cui all'</a:t>
            </a:r>
            <a:r>
              <a:rPr lang="it-IT" dirty="0" smtClean="0">
                <a:hlinkClick r:id="rId2"/>
              </a:rPr>
              <a:t>articolo 85</a:t>
            </a:r>
            <a:r>
              <a:rPr lang="it-IT" dirty="0" smtClean="0"/>
              <a:t>, con esclusione di quelle afferenti all'offerta economica e all'offerta tecnica, la stazione appaltante assegna al concorrente un termine, non superiore a dieci giorni, perché siano rese, integrate o regolarizzate le dichiarazioni necessarie, indicandone il contenuto e i soggetti che le devono rendere. In caso di inutile decorso del termine di regolarizzazione, il concorrente è escluso dalla gara. Costituiscono irregolarità essenziali non sanabili le carenze della documentazione che non consentono l'individuazione del contenuto o del soggetto responsabile della stessa.</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E' istituito presso l'ANAC, che ne cura la gestione, il sistema del rating di impresa e delle relative </a:t>
            </a:r>
            <a:r>
              <a:rPr lang="it-IT" dirty="0" err="1" smtClean="0"/>
              <a:t>premialità</a:t>
            </a:r>
            <a:r>
              <a:rPr lang="it-IT" dirty="0" smtClean="0"/>
              <a:t>, per il quale l'Autorità rilascia apposita certificazione agli operatori economici, su richiesta.</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fontScale="92500" lnSpcReduction="20000"/>
          </a:bodyPr>
          <a:lstStyle/>
          <a:p>
            <a:pPr fontAlgn="base"/>
            <a:r>
              <a:rPr lang="it-IT" b="1" dirty="0" smtClean="0"/>
              <a:t>Requisiti di idoneità professionale</a:t>
            </a:r>
            <a:endParaRPr lang="it-IT" dirty="0" smtClean="0"/>
          </a:p>
          <a:p>
            <a:pPr fontAlgn="base"/>
            <a:r>
              <a:rPr lang="it-IT" dirty="0" smtClean="0"/>
              <a:t>impone </a:t>
            </a:r>
            <a:r>
              <a:rPr lang="it-IT" dirty="0" smtClean="0"/>
              <a:t>ai concorrenti, se cittadini italiani o di altro Stato membro residenti in Italia, di essere iscritti nel registro della camera di commercio, industria, artigianato e agricoltura o nel registro </a:t>
            </a:r>
            <a:r>
              <a:rPr lang="it-IT" dirty="0" err="1" smtClean="0"/>
              <a:t>dellecommissioni</a:t>
            </a:r>
            <a:r>
              <a:rPr lang="it-IT" dirty="0" smtClean="0"/>
              <a:t> provinciali per l'artigianato, o presso i competenti ordini professionali, mentre al cittadino di altro Stato membro non residente in Italia, è richiesta la prova dell'iscrizione, secondo le modalità vigenti nello Stato di residenza, in uno dei registri professionali o commerciali di cui all'allegato XVI al Codice, “mediante dichiarazione giurata o secondo le modalità vigenti nello Stato membro nel quale è stabilito ovvero mediante attestazione, sotto la propria responsabilità, che il certificato prodotto è stato rilasciato da uno dei registri professionali o commerciali istituiti nel Paese in cui è residenti”.</a:t>
            </a:r>
          </a:p>
          <a:p>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Inoltre, negli appalti di servizi, la norma in commento precisa che “se i candidati o gli offerenti devono essere in possesso di una particolare autorizzazione ovvero appartenere a una particolare organizzazione per poter prestare nel proprio Paese d'origine i servizi in questione, la stazione appaltante può chiedere loro di provare il possesso di tale autorizzazione ovvero l'appartenenza all'organizzazione”.</a:t>
            </a:r>
          </a:p>
          <a:p>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7467600" cy="562074"/>
          </a:xfrm>
        </p:spPr>
        <p:txBody>
          <a:bodyPr>
            <a:normAutofit fontScale="90000"/>
          </a:bodyPr>
          <a:lstStyle/>
          <a:p>
            <a:r>
              <a:rPr lang="it-IT" b="1" dirty="0" smtClean="0"/>
              <a:t>Requisiti di capacità economica e finanziari</a:t>
            </a:r>
            <a:endParaRPr lang="it-IT" dirty="0"/>
          </a:p>
        </p:txBody>
      </p:sp>
      <p:sp>
        <p:nvSpPr>
          <p:cNvPr id="3" name="Segnaposto contenuto 2"/>
          <p:cNvSpPr>
            <a:spLocks noGrp="1"/>
          </p:cNvSpPr>
          <p:nvPr>
            <p:ph sz="quarter" idx="1"/>
          </p:nvPr>
        </p:nvSpPr>
        <p:spPr>
          <a:xfrm>
            <a:off x="457200" y="980728"/>
            <a:ext cx="7467600" cy="5493224"/>
          </a:xfrm>
        </p:spPr>
        <p:txBody>
          <a:bodyPr>
            <a:normAutofit fontScale="70000" lnSpcReduction="20000"/>
          </a:bodyPr>
          <a:lstStyle/>
          <a:p>
            <a:pPr fontAlgn="base"/>
            <a:r>
              <a:rPr lang="it-IT" dirty="0" smtClean="0"/>
              <a:t>Per tali requisiti le stazioni appaltanti possono richiedere nel bando di gara, ai sensi del quarto comma dell'art. 83 del Codice: </a:t>
            </a:r>
            <a:r>
              <a:rPr lang="it-IT" b="1" dirty="0" smtClean="0"/>
              <a:t>a)</a:t>
            </a:r>
            <a:r>
              <a:rPr lang="it-IT" dirty="0" smtClean="0"/>
              <a:t>che gli operatori economici </a:t>
            </a:r>
            <a:r>
              <a:rPr lang="it-IT" b="1" dirty="0" smtClean="0"/>
              <a:t>abbiano un fatturato minimo annuo</a:t>
            </a:r>
            <a:r>
              <a:rPr lang="it-IT" dirty="0" smtClean="0"/>
              <a:t>, compreso un determinato fatturato minimo nel settore di attività oggetto dell'appalto. Questo, fermo il principio di proporzionalità e la necessità di motivazione nei documenti di gara delle ragioni della richiesta, </a:t>
            </a:r>
            <a:r>
              <a:rPr lang="it-IT" b="1" dirty="0" smtClean="0"/>
              <a:t>non può comunque superare il doppio del valore stimato dell'appalto</a:t>
            </a:r>
            <a:r>
              <a:rPr lang="it-IT" dirty="0" smtClean="0"/>
              <a:t>, “salvo in circostanze adeguatamente motivate relative ai rischi specifici connessi alla natura dei lavori,servizi e forniture, oggetto di affidamento” (art. 83, comma 5). Per gli appalti divisi in lotti, il fatturato si applica al valore del singolo lotto, salvo il caso di lotti da aggiudicarsi al medesimo concorrente e da eseguirsi contemporaneamente, in cui è possibile richiedere il fatturato in riferimento a tali gruppi di lotti. Norme specifiche sono dettate dal medesimo comma per gli accordi quadro e per i sistemi dinamici di acquisizione.</a:t>
            </a:r>
          </a:p>
          <a:p>
            <a:pPr fontAlgn="base"/>
            <a:r>
              <a:rPr lang="it-IT" b="1" dirty="0" smtClean="0"/>
              <a:t>a)</a:t>
            </a:r>
            <a:r>
              <a:rPr lang="it-IT" dirty="0" smtClean="0"/>
              <a:t> che gli operatori economici forniscano informazioni riguardo ai loro conti annuali che evidenzino in particolare i </a:t>
            </a:r>
            <a:r>
              <a:rPr lang="it-IT" b="1" dirty="0" smtClean="0"/>
              <a:t>rapporti tra attività e passività</a:t>
            </a:r>
            <a:r>
              <a:rPr lang="it-IT" dirty="0" smtClean="0"/>
              <a:t>;</a:t>
            </a:r>
          </a:p>
          <a:p>
            <a:pPr fontAlgn="base"/>
            <a:r>
              <a:rPr lang="it-IT" b="1" dirty="0" smtClean="0"/>
              <a:t>b) </a:t>
            </a:r>
            <a:r>
              <a:rPr lang="it-IT" dirty="0" smtClean="0"/>
              <a:t>un livello adeguato di copertura assicurativa contro i rischi professionali.</a:t>
            </a:r>
          </a:p>
          <a:p>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pPr fontAlgn="base"/>
            <a:r>
              <a:rPr lang="it-IT" b="1" dirty="0" smtClean="0"/>
              <a:t>Requisiti di capacità tecnica e professionale</a:t>
            </a:r>
            <a:endParaRPr lang="it-IT" dirty="0" smtClean="0"/>
          </a:p>
          <a:p>
            <a:pPr fontAlgn="base"/>
            <a:r>
              <a:rPr lang="it-IT" dirty="0" smtClean="0"/>
              <a:t>Il sesto comma dell'art. 83 del Codice, che disciplina tali requisiti, lascia ampia discrezionalità alla stazione appaltante, limitandosi ad affermare che essa può richiedere requisiti “</a:t>
            </a:r>
            <a:r>
              <a:rPr lang="it-IT" b="1" dirty="0" smtClean="0"/>
              <a:t>per garantire che gli operatori economici possiedano le risorse umane e tecniche e l'esperienza necessarie per eseguire l'appalto con un adeguato standard di qualità</a:t>
            </a:r>
            <a:r>
              <a:rPr lang="it-IT" dirty="0" smtClean="0"/>
              <a:t>”.</a:t>
            </a:r>
          </a:p>
          <a:p>
            <a:pPr fontAlgn="base"/>
            <a:r>
              <a:rPr lang="it-IT" dirty="0" smtClean="0"/>
              <a:t>Ciò comporta che non solo la misura, ma anche la tipologia dei requisiti richiesti dovrà essere adeguatamente motivata e conformarsi al predetto principio guida che impone che tali requisiti siano trasparenti, attinenti, proporzionati e finalizzati comunque a garantire la massima concorrenza.</a:t>
            </a:r>
          </a:p>
          <a:p>
            <a:endParaRPr lang="it-IT"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 i lavori</a:t>
            </a:r>
            <a:endParaRPr lang="it-IT" dirty="0"/>
          </a:p>
        </p:txBody>
      </p:sp>
      <p:sp>
        <p:nvSpPr>
          <p:cNvPr id="3" name="Segnaposto contenuto 2"/>
          <p:cNvSpPr>
            <a:spLocks noGrp="1"/>
          </p:cNvSpPr>
          <p:nvPr>
            <p:ph sz="quarter" idx="1"/>
          </p:nvPr>
        </p:nvSpPr>
        <p:spPr/>
        <p:txBody>
          <a:bodyPr/>
          <a:lstStyle/>
          <a:p>
            <a:r>
              <a:rPr lang="it-IT" dirty="0" smtClean="0"/>
              <a:t>l’art</a:t>
            </a:r>
            <a:r>
              <a:rPr lang="it-IT" dirty="0" smtClean="0"/>
              <a:t>. 83, comma 2, del codice dispone che per i lavori, con linee guida dell’ANAC </a:t>
            </a:r>
            <a:r>
              <a:rPr lang="it-IT" dirty="0" smtClean="0"/>
              <a:t>sono disciplinati,, il</a:t>
            </a:r>
            <a:r>
              <a:rPr lang="it-IT" dirty="0" smtClean="0"/>
              <a:t> </a:t>
            </a:r>
            <a:r>
              <a:rPr lang="it-IT" b="1" dirty="0" smtClean="0"/>
              <a:t>sistema di qualificazione</a:t>
            </a:r>
            <a:r>
              <a:rPr lang="it-IT" dirty="0" smtClean="0"/>
              <a:t>, i casi e le </a:t>
            </a:r>
            <a:r>
              <a:rPr lang="it-IT" b="1" dirty="0" smtClean="0"/>
              <a:t>modalità di </a:t>
            </a:r>
            <a:r>
              <a:rPr lang="it-IT" b="1" dirty="0" err="1" smtClean="0"/>
              <a:t>avvalimento</a:t>
            </a:r>
            <a:r>
              <a:rPr lang="it-IT" dirty="0" smtClean="0"/>
              <a:t>, i</a:t>
            </a:r>
            <a:r>
              <a:rPr lang="it-IT" b="1" dirty="0" smtClean="0"/>
              <a:t> requisiti e le capacità</a:t>
            </a:r>
            <a:r>
              <a:rPr lang="it-IT" dirty="0" smtClean="0"/>
              <a:t> che devono essere posseduti dal concorrente, anche in riferimento ai consorzi di cui all’articolo 45, lettere b) e c) e la documentazione richiesta ai fini della dimostrazione del loro possesso di cui all’allegato XVII.</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Sistema unico di qualificazione degli esecutori di lavori pubblici</a:t>
            </a:r>
            <a:br>
              <a:rPr lang="it-IT" b="1" dirty="0" smtClean="0"/>
            </a:br>
            <a:endParaRPr lang="it-IT" dirty="0"/>
          </a:p>
        </p:txBody>
      </p:sp>
      <p:sp>
        <p:nvSpPr>
          <p:cNvPr id="3" name="Segnaposto contenuto 2"/>
          <p:cNvSpPr>
            <a:spLocks noGrp="1"/>
          </p:cNvSpPr>
          <p:nvPr>
            <p:ph sz="quarter" idx="1"/>
          </p:nvPr>
        </p:nvSpPr>
        <p:spPr/>
        <p:txBody>
          <a:bodyPr/>
          <a:lstStyle/>
          <a:p>
            <a:r>
              <a:rPr lang="it-IT" dirty="0" smtClean="0"/>
              <a:t>i soggetti esecutori a qualsiasi titolo di lavori pubblici di importo pari o superiore a 150.000 euro, provano il possesso dei requisiti di qualificazione di cui all'articolo 83, mediante attestazione da parte degli appositi organismi di diritto privato autorizzati dall'ANAC.</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L’art. 84, commi 2 e 8, del codice prevedono, rispettivamente, che le </a:t>
            </a:r>
            <a:r>
              <a:rPr lang="it-IT" b="1" dirty="0" smtClean="0"/>
              <a:t>Linee guida individuano i livelli standard di qualità dei controlli</a:t>
            </a:r>
            <a:r>
              <a:rPr lang="it-IT" dirty="0" smtClean="0"/>
              <a:t> che le società organismi di attestazione (</a:t>
            </a:r>
            <a:r>
              <a:rPr lang="it-IT" b="1" dirty="0" smtClean="0"/>
              <a:t>SOA</a:t>
            </a:r>
            <a:r>
              <a:rPr lang="it-IT" dirty="0" smtClean="0"/>
              <a:t>) devono effettuare nei confronti delle imprese ai fini del rilascio delle attestazioni di qualificazione e i casi e le modalità di sospensione o di annullamento delle attestazioni.</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96</TotalTime>
  <Words>1905</Words>
  <Application>Microsoft Office PowerPoint</Application>
  <PresentationFormat>Presentazione su schermo (4:3)</PresentationFormat>
  <Paragraphs>63</Paragraphs>
  <Slides>37</Slides>
  <Notes>0</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Loggia</vt:lpstr>
      <vt:lpstr>CENTRALE UNICA DI COMMITTENZA</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INVA</vt:lpstr>
      <vt:lpstr>Diapositiva 13</vt:lpstr>
      <vt:lpstr>Diapositiva 14</vt:lpstr>
      <vt:lpstr>CONCESSIONI LAVORI E SERVIZI</vt:lpstr>
      <vt:lpstr>Diapositiva 16</vt:lpstr>
      <vt:lpstr>Diapositiva 17</vt:lpstr>
      <vt:lpstr>Diapositiva 18</vt:lpstr>
      <vt:lpstr>Diapositiva 19</vt:lpstr>
      <vt:lpstr>Diapositiva 20</vt:lpstr>
      <vt:lpstr>Diapositiva 21</vt:lpstr>
      <vt:lpstr>Diapositiva 22</vt:lpstr>
      <vt:lpstr>MOTIVI DI ESCLUSIONE DALLE GARE</vt:lpstr>
      <vt:lpstr>Diapositiva 24</vt:lpstr>
      <vt:lpstr>Diapositiva 25</vt:lpstr>
      <vt:lpstr>Diapositiva 26</vt:lpstr>
      <vt:lpstr>Diapositiva 27</vt:lpstr>
      <vt:lpstr>Diapositiva 28</vt:lpstr>
      <vt:lpstr>Diapositiva 29</vt:lpstr>
      <vt:lpstr>Diapositiva 30</vt:lpstr>
      <vt:lpstr>Diapositiva 31</vt:lpstr>
      <vt:lpstr>Requisiti di capacità economica e finanziari</vt:lpstr>
      <vt:lpstr>Diapositiva 33</vt:lpstr>
      <vt:lpstr>Per i lavori</vt:lpstr>
      <vt:lpstr>Sistema unico di qualificazione degli esecutori di lavori pubblici </vt:lpstr>
      <vt:lpstr>Diapositiva 36</vt:lpstr>
      <vt:lpstr>Diapositiva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CENTRALE UNICA DI COMMITTENZA</dc:title>
  <dc:creator>Windows User</dc:creator>
  <cp:lastModifiedBy>Windows User</cp:lastModifiedBy>
  <cp:revision>2</cp:revision>
  <dcterms:created xsi:type="dcterms:W3CDTF">2018-03-19T08:58:29Z</dcterms:created>
  <dcterms:modified xsi:type="dcterms:W3CDTF">2018-03-20T09:00:37Z</dcterms:modified>
</cp:coreProperties>
</file>