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6"/>
  </p:notesMasterIdLst>
  <p:sldIdLst>
    <p:sldId id="265" r:id="rId2"/>
    <p:sldId id="266" r:id="rId3"/>
    <p:sldId id="267" r:id="rId4"/>
    <p:sldId id="268" r:id="rId5"/>
    <p:sldId id="269" r:id="rId6"/>
    <p:sldId id="270" r:id="rId7"/>
    <p:sldId id="271" r:id="rId8"/>
    <p:sldId id="272" r:id="rId9"/>
    <p:sldId id="262" r:id="rId10"/>
    <p:sldId id="263" r:id="rId11"/>
    <p:sldId id="264" r:id="rId12"/>
    <p:sldId id="273" r:id="rId13"/>
    <p:sldId id="274" r:id="rId14"/>
    <p:sldId id="275" r:id="rId15"/>
    <p:sldId id="276" r:id="rId16"/>
    <p:sldId id="277" r:id="rId17"/>
    <p:sldId id="261" r:id="rId18"/>
    <p:sldId id="302" r:id="rId19"/>
    <p:sldId id="303" r:id="rId20"/>
    <p:sldId id="301" r:id="rId21"/>
    <p:sldId id="278" r:id="rId22"/>
    <p:sldId id="279" r:id="rId23"/>
    <p:sldId id="280" r:id="rId24"/>
    <p:sldId id="281" r:id="rId25"/>
    <p:sldId id="282" r:id="rId26"/>
    <p:sldId id="298" r:id="rId27"/>
    <p:sldId id="283" r:id="rId28"/>
    <p:sldId id="299" r:id="rId29"/>
    <p:sldId id="300" r:id="rId30"/>
    <p:sldId id="314" r:id="rId31"/>
    <p:sldId id="284" r:id="rId32"/>
    <p:sldId id="315" r:id="rId33"/>
    <p:sldId id="285" r:id="rId34"/>
    <p:sldId id="286" r:id="rId35"/>
    <p:sldId id="307" r:id="rId36"/>
    <p:sldId id="308" r:id="rId37"/>
    <p:sldId id="309" r:id="rId38"/>
    <p:sldId id="310" r:id="rId39"/>
    <p:sldId id="311" r:id="rId40"/>
    <p:sldId id="312" r:id="rId41"/>
    <p:sldId id="297" r:id="rId42"/>
    <p:sldId id="305" r:id="rId43"/>
    <p:sldId id="306" r:id="rId44"/>
    <p:sldId id="287" r:id="rId45"/>
    <p:sldId id="288" r:id="rId46"/>
    <p:sldId id="289" r:id="rId47"/>
    <p:sldId id="290" r:id="rId48"/>
    <p:sldId id="291" r:id="rId49"/>
    <p:sldId id="292" r:id="rId50"/>
    <p:sldId id="317" r:id="rId51"/>
    <p:sldId id="318" r:id="rId52"/>
    <p:sldId id="319" r:id="rId53"/>
    <p:sldId id="320" r:id="rId54"/>
    <p:sldId id="293" r:id="rId55"/>
    <p:sldId id="316" r:id="rId56"/>
    <p:sldId id="294" r:id="rId57"/>
    <p:sldId id="295" r:id="rId58"/>
    <p:sldId id="321" r:id="rId59"/>
    <p:sldId id="322" r:id="rId60"/>
    <p:sldId id="323" r:id="rId61"/>
    <p:sldId id="324" r:id="rId62"/>
    <p:sldId id="325" r:id="rId63"/>
    <p:sldId id="326" r:id="rId64"/>
    <p:sldId id="327" r:id="rId6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24" y="19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47BAA2-7179-4B3E-B329-3FD744984614}" type="datetimeFigureOut">
              <a:rPr lang="it-IT" smtClean="0"/>
              <a:pPr/>
              <a:t>31/03/2020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81E110-A129-48F3-9915-99D562A32862}"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1381E110-A129-48F3-9915-99D562A32862}" type="slidenum">
              <a:rPr lang="it-IT" smtClean="0"/>
              <a:pPr/>
              <a:t>49</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E4D0A13-CFE6-41B7-B9D1-B2E9D46A154B}"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6C69994-5FC7-407C-B7BC-FF7507E9D241}"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4D0A13-CFE6-41B7-B9D1-B2E9D46A154B}" type="datetimeFigureOut">
              <a:rPr lang="it-IT" smtClean="0"/>
              <a:pPr/>
              <a:t>31/03/2020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69994-5FC7-407C-B7BC-FF7507E9D24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www.parlamento.it/parlam/leggi/09196l.htm"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Bilancio dello Stato</a:t>
            </a:r>
            <a:endParaRPr lang="it-IT" dirty="0"/>
          </a:p>
        </p:txBody>
      </p:sp>
      <p:sp>
        <p:nvSpPr>
          <p:cNvPr id="5" name="Segnaposto contenuto 4"/>
          <p:cNvSpPr>
            <a:spLocks noGrp="1"/>
          </p:cNvSpPr>
          <p:nvPr>
            <p:ph idx="1"/>
          </p:nvPr>
        </p:nvSpPr>
        <p:spPr/>
        <p:txBody>
          <a:bodyPr/>
          <a:lstStyle/>
          <a:p>
            <a:r>
              <a:rPr lang="it-IT" dirty="0"/>
              <a:t>Il bilancio di previsione è il documento contabile che espone in maniera sistematica il reperimento e l’impiego delle risorse pubbliche, come definiti dalle norme vigenti, rappresentando perciò il principale riferimento per l’allocazione, la gestione e il monitoraggio di entrate e spese dello Stato</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Esso, in ossequio a quanto stabilito dalla legge di contabilità e finanza pubblica (</a:t>
            </a:r>
            <a:r>
              <a:rPr lang="it-IT" u="sng" dirty="0">
                <a:hlinkClick r:id="rId2" tooltip="Collegamento a sito esterno"/>
              </a:rPr>
              <a:t>legge 31 dicembre 2009, n. 196</a:t>
            </a:r>
            <a:r>
              <a:rPr lang="it-IT" dirty="0"/>
              <a:t> e successive modificazioni), viene redatto annualmente, con orizzonte triennale (sebbene gli stanziamenti costituiscano limiti all’autorizzazione di spesa solo per il primo esercizio), e approvato con legge ordinaria dal Parlamento</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a:t>Ogni anno, infatti, la legge di bilancio deve recepire variazioni di entrate e spese imputabili a diversi fattori: l’introduzione di nuove norme e l’abrogazione di altre, il rifinanziamento e il </a:t>
            </a:r>
            <a:r>
              <a:rPr lang="it-IT" dirty="0" err="1"/>
              <a:t>definanziamento</a:t>
            </a:r>
            <a:r>
              <a:rPr lang="it-IT" dirty="0"/>
              <a:t> di norme preesistenti, la rimodulazione delle risorse tra diversi capitoli di spesa (entro i limiti stabiliti dalla normativa in materia), la variazione di parametri esogeni fondamentali per la determinazione effettiva di rilevanti voci di spesa.</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È composto da uno stato di previsione per le entrate e tanti stati di previsione di spesa quanti sono i ministeri con portafoglio.</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a:t>Le entrate sono ripartite in quattro titoli: entrate tributarie, entrate extra-tributarie, alienazioni ed ammortamento di beni e riscossione di crediti, accensione di prestiti. Ogni titolo (che può avere entrate di natura ricorrente e non ricorrente) è diviso in tipologie e queste ultime rappresentano l’aggregato su cui il Parlamento esprime il proprio voto (unità di voto parlamentare). Ciascuna tipologia è poi ulteriormente suddivisa in categorie e capitoli.</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a:t>Gli stati di previsione della spesa sono organizzati per missioni e programmi. Le missioni descrivono le finalità generali perseguite attraverso la spesa dello Stato, mentre i programmi – unità di voto parlamentare per quanto attiene alle spese – rappresentano le ripartizioni delle missioni in aree di attività omogenee per il raggiungimento delle finalità di ciascuna missione. A partire dal disegno di legge di bilancio per il triennio 2017-2019, in attuazione della delega di cui all’art. 40 lett. e), i programmi sono a loro volta articolati in azioni, le quali descrivono nel dettaglio l’assegnazione delle risorse destinate al programma tra le diverse attività che lo compongono</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Oltre al bilancio finanziario, ogni stato di previsione della spesa reca, infine, il budget dei costi della relativa Amministrazione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normAutofit fontScale="92500"/>
          </a:bodyPr>
          <a:lstStyle/>
          <a:p>
            <a:r>
              <a:rPr lang="it-IT" dirty="0"/>
              <a:t>l </a:t>
            </a:r>
            <a:r>
              <a:rPr lang="it-IT" b="1" dirty="0"/>
              <a:t>decreto legislativo n. 118/2011</a:t>
            </a:r>
            <a:r>
              <a:rPr lang="it-IT" dirty="0"/>
              <a:t> è diretto a rendere i bilanci delle amministrazioni pubbliche </a:t>
            </a:r>
            <a:r>
              <a:rPr lang="it-IT" b="1" dirty="0"/>
              <a:t>omogenei, confrontabili e aggregabili</a:t>
            </a:r>
            <a:r>
              <a:rPr lang="it-IT" dirty="0"/>
              <a:t>.</a:t>
            </a:r>
            <a:r>
              <a:rPr lang="it-IT" dirty="0" smtClean="0"/>
              <a:t/>
            </a:r>
            <a:br>
              <a:rPr lang="it-IT" dirty="0" smtClean="0"/>
            </a:br>
            <a:r>
              <a:rPr lang="it-IT" dirty="0"/>
              <a:t>A tal proposito le Regioni e gli enti locali adottano comuni </a:t>
            </a:r>
            <a:r>
              <a:rPr lang="it-IT" b="1" dirty="0"/>
              <a:t>schemi di bilancio finanziari, economici e patrimoniali</a:t>
            </a:r>
            <a:r>
              <a:rPr lang="it-IT" dirty="0"/>
              <a:t> e comuni </a:t>
            </a:r>
            <a:r>
              <a:rPr lang="it-IT" b="1" dirty="0"/>
              <a:t>schemi di bilancio consolidato</a:t>
            </a:r>
            <a:r>
              <a:rPr lang="it-IT" dirty="0"/>
              <a:t> con i propri enti ed organismi strumentali, aziende, società controllate e partecipate e altri organismi controllati.</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PRINCIPIO DELLA COMPETENZA FINANZIARIA POTENZIATA PREVEDE CHE LE OBBLIGAZIONI GIURIDICHE ATTIVE E PASSIVE </a:t>
            </a:r>
            <a:r>
              <a:rPr lang="it-IT" b="1" dirty="0" smtClean="0"/>
              <a:t>SONO REGISTRATE </a:t>
            </a:r>
            <a:r>
              <a:rPr lang="it-IT" dirty="0" smtClean="0"/>
              <a:t>NELLE SCRITTURE CONTABILI </a:t>
            </a:r>
            <a:r>
              <a:rPr lang="it-IT" b="1" dirty="0" smtClean="0"/>
              <a:t>NEL MOMENTO IN CUI L’OBBLIGAZIONE SORGE</a:t>
            </a:r>
            <a:r>
              <a:rPr lang="it-IT" dirty="0" smtClean="0"/>
              <a:t>, </a:t>
            </a:r>
            <a:r>
              <a:rPr lang="it-IT" b="1" dirty="0" smtClean="0"/>
              <a:t>CON IMPUTAZIONE ALL’ESERCIZIO NEL QUALE VENGONO A SCADENZA</a:t>
            </a:r>
            <a:r>
              <a:rPr lang="it-IT" dirty="0" smtClean="0"/>
              <a:t>, AVVICINANDO I MOMENTI DELLA COMPETENZA E DELLA CASSA.</a:t>
            </a:r>
            <a:endParaRPr lang="it-IT"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Nel rispetto del </a:t>
            </a:r>
            <a:r>
              <a:rPr lang="it-IT" b="1" dirty="0"/>
              <a:t>principio cardine della programmazione della gestione</a:t>
            </a:r>
            <a:r>
              <a:rPr lang="it-IT" dirty="0"/>
              <a:t>, </a:t>
            </a:r>
            <a:r>
              <a:rPr lang="it-IT" b="1" dirty="0"/>
              <a:t>le Regioni adottano ogni anno il bilancio di previsione finanziario</a:t>
            </a:r>
            <a:r>
              <a:rPr lang="it-IT" dirty="0"/>
              <a:t>, </a:t>
            </a:r>
            <a:r>
              <a:rPr lang="it-IT" b="1" dirty="0"/>
              <a:t>le cui previsioni</a:t>
            </a:r>
            <a:r>
              <a:rPr lang="it-IT" dirty="0"/>
              <a:t>, riferite ad un orizzonte temporale almeno triennale, </a:t>
            </a:r>
            <a:r>
              <a:rPr lang="it-IT" b="1" dirty="0"/>
              <a:t>sono elaborate sulla base</a:t>
            </a:r>
            <a:r>
              <a:rPr lang="it-IT" dirty="0"/>
              <a:t> delle linee strategiche e delle politiche contenute nel </a:t>
            </a:r>
            <a:r>
              <a:rPr lang="it-IT" b="1" dirty="0"/>
              <a:t>Documento di economia e finanza regionale</a:t>
            </a:r>
            <a:r>
              <a:rPr lang="it-IT" dirty="0"/>
              <a:t> (DEFR).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a:t>le Regioni adottano altresì una legge di stabilità regionale</a:t>
            </a:r>
            <a:r>
              <a:rPr lang="it-IT" dirty="0"/>
              <a:t> che contiene il quadro di riferimento finanziario per il periodo compreso nel bilancio di previsione.</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a:t>l sistema di bilancio si avvale del bilancio di previsione finanziario</a:t>
            </a:r>
            <a:r>
              <a:rPr lang="it-IT" dirty="0"/>
              <a:t> che rappresenta il quadro delle risorse della Regione su base almeno triennale, </a:t>
            </a:r>
            <a:r>
              <a:rPr lang="it-IT" b="1" dirty="0"/>
              <a:t>del Documento tecnico di accompagnamento del bilancio</a:t>
            </a:r>
            <a:r>
              <a:rPr lang="it-IT" dirty="0"/>
              <a:t>, costituito dalla ripartizione delle unità di voto del bilancio in categorie e macroaggregati, </a:t>
            </a:r>
            <a:r>
              <a:rPr lang="it-IT" b="1" dirty="0"/>
              <a:t>e del bilancio finanziario gestionale</a:t>
            </a:r>
            <a:r>
              <a:rPr lang="it-IT" dirty="0"/>
              <a:t> in base al quale si provvede alla ripartizione in capitoli, ai fini della gestione e della rendicontazione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a:t>Per ciascun esercizio, il bilancio di previsione è deliberato in pareggio finanziario di competenza</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I risultati della gestione sono dimostrati dal </a:t>
            </a:r>
            <a:r>
              <a:rPr lang="it-IT" b="1" dirty="0"/>
              <a:t>Rendiconto generale</a:t>
            </a:r>
            <a:r>
              <a:rPr lang="it-IT" dirty="0"/>
              <a:t> che deve essere approvato con legge regionale entro il 31 luglio dell’anno successivo all’esercizio cui si riferisce, mentre per quanto attiene i </a:t>
            </a:r>
            <a:r>
              <a:rPr lang="it-IT" b="1" dirty="0"/>
              <a:t>rendiconti degli enti strumentali</a:t>
            </a:r>
            <a:r>
              <a:rPr lang="it-IT" dirty="0"/>
              <a:t>, lo statuto e l’ordinamento contabile regionale ne definiscono i termini. Infine il </a:t>
            </a:r>
            <a:r>
              <a:rPr lang="it-IT" b="1" dirty="0"/>
              <a:t>bilancio consolidato</a:t>
            </a:r>
            <a:r>
              <a:rPr lang="it-IT" dirty="0"/>
              <a:t> relativo al Gruppo della Regione costituito dagli enti strumentali, le aziende e le società controllate e partecipate deve essere approvato entro il 30 settembre dell’anno successivo.</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b="1" dirty="0"/>
              <a:t>Documento di Programmazione Economica e Finanziaria (DPEF)</a:t>
            </a:r>
            <a:r>
              <a:rPr lang="it-IT" dirty="0" smtClean="0"/>
              <a:t/>
            </a:r>
            <a:br>
              <a:rPr lang="it-IT" dirty="0" smtClean="0"/>
            </a:br>
            <a:r>
              <a:rPr lang="it-IT" dirty="0"/>
              <a:t>Il DPEF costituisce il momento fondamentale per la programmazione annuale e la definizione della manovra economico-finanziaria. Il DPEF ha come obiettivo quello di affinare gli strumenti dell'attività </a:t>
            </a:r>
            <a:r>
              <a:rPr lang="it-IT" dirty="0" err="1"/>
              <a:t>programmatoria</a:t>
            </a:r>
            <a:r>
              <a:rPr lang="it-IT" dirty="0"/>
              <a:t> regionale ed ha la finalità di specificare gli indirizzi, le scelte e le strategie prioritarie di sviluppo della Regione nell'arco di un triennio.</a:t>
            </a:r>
            <a:r>
              <a:rPr lang="it-IT" dirty="0" smtClean="0"/>
              <a:t/>
            </a:r>
            <a:br>
              <a:rPr lang="it-IT" dirty="0" smtClean="0"/>
            </a:br>
            <a:r>
              <a:rPr lang="it-IT" dirty="0"/>
              <a:t>La Giunta regionale adotta i DPEF entro il 30 aprile di ogni anno e lo trasmette al Consiglio contemporaneamente alla proposta di assestamento del bilancio di previsione per l'esercizio in corso, che lo approva con risoluzione entro il 30 giugno</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a:t>Legge di stabilità regionale</a:t>
            </a:r>
            <a:r>
              <a:rPr lang="it-IT" dirty="0"/>
              <a:t>. La Regione adotta una legge di stabilità regionale contenente esclusivamente norme tese a realizzare effetti finanziari per il periodo compreso nel bilancio di previsione.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b="1" dirty="0"/>
              <a:t>Bilancio pluriennale </a:t>
            </a:r>
            <a:r>
              <a:rPr lang="it-IT" dirty="0" smtClean="0"/>
              <a:t/>
            </a:r>
            <a:br>
              <a:rPr lang="it-IT" dirty="0" smtClean="0"/>
            </a:br>
            <a:r>
              <a:rPr lang="it-IT" dirty="0"/>
              <a:t>Il bilancio pluriennale è finalizzato a tradurre in termini finanziari quegli obiettivi identificati nel "PRS" (Piano regionale di sviluppo) che, nell'arco temporale preso in considerazione, hanno concreta possibilità di realizzazione, compatibilmente con le risorse finanziarie a disposizione.</a:t>
            </a:r>
            <a:r>
              <a:rPr lang="it-IT" dirty="0" smtClean="0"/>
              <a:t/>
            </a:r>
            <a:br>
              <a:rPr lang="it-IT" dirty="0" smtClean="0"/>
            </a:br>
            <a:r>
              <a:rPr lang="it-IT" dirty="0"/>
              <a:t>Il bilancio pluriennale determina le risorse complessive che la Regione prevede di acquisire o di impegnare nel periodo in esame e l'indicazione delle risorse destinate al finanziamento dei singoli piani e progetti di intervento previsti nel PRS.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l bilancio pluriennale viene allegato al bilancio annuale e viene approvato con la legge di previsione di quest'ultimo.</a:t>
            </a:r>
            <a:r>
              <a:rPr lang="it-IT" dirty="0" smtClean="0"/>
              <a:t/>
            </a:r>
            <a:br>
              <a:rPr lang="it-IT" dirty="0" smtClean="0"/>
            </a:br>
            <a:r>
              <a:rPr lang="it-IT" dirty="0"/>
              <a:t>Ogni volta che si provvede, attraverso legge, ad una variazione del bilancio annuale o a nuove o maggiori spese a carico di esercizi futuri non previsti nel bilancio pluriennale in esame, tale legge dovrà necessariamente prevedere l'indicazione della corrispondente variazione introdotta nel bilancio pluriennale.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a:t>l </a:t>
            </a:r>
            <a:r>
              <a:rPr lang="it-IT" b="1" dirty="0"/>
              <a:t>bilancio di previsione </a:t>
            </a:r>
            <a:r>
              <a:rPr lang="it-IT" dirty="0"/>
              <a:t>è presentato dalla giunta al consiglio regionale entro il 31 ottobre di ogni anno ed approvato con legge entro il 31 dicembre. Se entro la scadenza il consiglio non approva il bilancio può, con legge, autorizzare l'esercizio provvisorio per un periodo non superiore a tre mesi; in tal caso la regione può introitare e spendere come previsto dalla legge di autorizzazione all'esercizio provvisorio.</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10000"/>
          </a:bodyPr>
          <a:lstStyle/>
          <a:p>
            <a:pPr>
              <a:buNone/>
            </a:pPr>
            <a:r>
              <a:rPr lang="it-IT" b="1" dirty="0"/>
              <a:t>Il sistema contabile garantisce la rilevazione unitaria dei fatti gestionali sotto il profilo finanziario, economico e patrimoniale</a:t>
            </a:r>
            <a:r>
              <a:rPr lang="it-IT" dirty="0"/>
              <a:t>, attraverso l’adozione</a:t>
            </a:r>
            <a:r>
              <a:rPr lang="it-IT" dirty="0" smtClean="0"/>
              <a:t>:</a:t>
            </a:r>
          </a:p>
          <a:p>
            <a:pPr>
              <a:buNone/>
            </a:pPr>
            <a:endParaRPr lang="it-IT" dirty="0"/>
          </a:p>
          <a:p>
            <a:pPr>
              <a:buNone/>
            </a:pPr>
            <a:r>
              <a:rPr lang="it-IT" dirty="0"/>
              <a:t>della </a:t>
            </a:r>
            <a:r>
              <a:rPr lang="it-IT" b="1" dirty="0"/>
              <a:t>contabilità finanziaria</a:t>
            </a:r>
            <a:r>
              <a:rPr lang="it-IT" dirty="0"/>
              <a:t>, che ha natura </a:t>
            </a:r>
            <a:r>
              <a:rPr lang="it-IT" dirty="0" err="1"/>
              <a:t>autorizzatoria</a:t>
            </a:r>
            <a:r>
              <a:rPr lang="it-IT" dirty="0"/>
              <a:t> e consente la rendicontazione della gestione finanziaria</a:t>
            </a:r>
          </a:p>
          <a:p>
            <a:pPr>
              <a:buNone/>
            </a:pPr>
            <a:r>
              <a:rPr lang="it-IT" dirty="0"/>
              <a:t>della </a:t>
            </a:r>
            <a:r>
              <a:rPr lang="it-IT" b="1" dirty="0"/>
              <a:t>contabilità economico-patrimoniale</a:t>
            </a:r>
            <a:r>
              <a:rPr lang="it-IT" dirty="0"/>
              <a:t> per la rilevazione, a fini conoscitivi, degli effetti economici e patrimoniali dei fatti gestionali che consente la rendicontazione economica e patrimoniale.</a:t>
            </a:r>
          </a:p>
          <a:p>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a:t>Bilancio di previsione finanziario</a:t>
            </a:r>
            <a:r>
              <a:rPr lang="it-IT" dirty="0"/>
              <a:t>: approvato ogni anno con legge dal Consiglio regionale, rappresenta il quadro delle risorse della Regione, su base almeno triennale. Le previsioni riguardanti il primo esercizio costituiscono il </a:t>
            </a:r>
            <a:r>
              <a:rPr lang="it-IT" b="1" dirty="0"/>
              <a:t>bilancio di previsione finanziario annuale</a:t>
            </a:r>
            <a:r>
              <a:rPr lang="it-IT" dirty="0"/>
              <a:t>. Il bilancio di previsione finanziario ha carattere </a:t>
            </a:r>
            <a:r>
              <a:rPr lang="it-IT" dirty="0" err="1"/>
              <a:t>autorizzatorio</a:t>
            </a:r>
            <a:r>
              <a:rPr lang="it-IT" dirty="0"/>
              <a:t>.</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a:t>Documento tecnico di accompagnamento del bilancio</a:t>
            </a:r>
            <a:r>
              <a:rPr lang="it-IT" dirty="0"/>
              <a:t>: approvato ogni anno dalla Giunta, contestualmente all’approvazione della legge di bilancio, è costituito dalla ripartizione delle unità di voto del bilancio in categorie e macroaggregati</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i="1" dirty="0"/>
              <a:t>Bilancio finanziario gestionale</a:t>
            </a:r>
            <a:r>
              <a:rPr lang="it-IT" dirty="0"/>
              <a:t>: documento in base al quale la Giunta o il segretario generale provvedono alla ripartizione delle categorie e dei macroaggregati del Documento tecnico di accompagnamento del bilancio in capitoli, ai fini della gestione e della rendicontazione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L’esercizio provvisorio è concesso per legge se il bilancio di previsione non è approvato dal Consiglio entro il 31 dicembre dell’anno precedente e per periodi non superiori complessivamente a quattro mesi.</a:t>
            </a:r>
            <a:r>
              <a:rPr lang="it-IT" dirty="0" smtClean="0"/>
              <a:t/>
            </a:r>
            <a:br>
              <a:rPr lang="it-IT" dirty="0" smtClean="0"/>
            </a:br>
            <a:r>
              <a:rPr lang="it-IT" dirty="0"/>
              <a:t>Nel corso dell’esercizio provvisorio non è consentito il ricorso all’indebitamento.</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a:t>Entrate</a:t>
            </a:r>
            <a:r>
              <a:rPr lang="it-IT" dirty="0" smtClean="0"/>
              <a:t/>
            </a:r>
            <a:br>
              <a:rPr lang="it-IT" dirty="0" smtClean="0"/>
            </a:br>
            <a:r>
              <a:rPr lang="it-IT" dirty="0"/>
              <a:t>Sono le risorse finanziarie di cui l'Ente può disporre in un determinato periodo; nel bilancio sono classificate in Titoli a loro volta sub-classificati in Categorie (in base alla loro origine). Anche le Categorie sono sub-classificate in Unità Previsionali di Base (UPB) relativamente ad aree omogenee di attività.</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dirty="0"/>
              <a:t>Nel bilancio delle Regioni, le entrate sono classificate in:</a:t>
            </a:r>
          </a:p>
          <a:p>
            <a:r>
              <a:rPr lang="it-IT" b="1" dirty="0"/>
              <a:t>titoli</a:t>
            </a:r>
            <a:r>
              <a:rPr lang="it-IT" dirty="0"/>
              <a:t>, definiti secondo la fonte di provenienza delle entrate;</a:t>
            </a:r>
          </a:p>
          <a:p>
            <a:r>
              <a:rPr lang="it-IT" b="1" dirty="0"/>
              <a:t>tipologie</a:t>
            </a:r>
            <a:r>
              <a:rPr lang="it-IT" dirty="0"/>
              <a:t>, definite in base alla natura delle entrate, nell’ambito di ciascuna fonte di provenienza, ai fini dell’approvazione in termini di unità di voto. Ai fini della gestione, le tipologie sono ripartite in categorie (cfr. allegato 13), in capitoli ed eventualmente in articoli.</a:t>
            </a:r>
          </a:p>
          <a:p>
            <a:r>
              <a:rPr lang="it-IT" dirty="0"/>
              <a:t>Le entrate in c/capitale e derivanti da debito sono destinate esclusivamente al finanziamento di spese di investimento e non possono essere impiegate per la spesa corrente.</a:t>
            </a:r>
          </a:p>
          <a:p>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dirty="0"/>
              <a:t>Titoli dell'entrata sono: </a:t>
            </a:r>
            <a:endParaRPr lang="it-IT" dirty="0" smtClean="0"/>
          </a:p>
          <a:p>
            <a:r>
              <a:rPr lang="it-IT" dirty="0" smtClean="0"/>
              <a:t>1</a:t>
            </a:r>
            <a:r>
              <a:rPr lang="it-IT" dirty="0"/>
              <a:t>) entrate derivanti da tributi propri della regione, dal gettito dei tributi erariali o di quote di esso devolute alla regione; </a:t>
            </a:r>
            <a:endParaRPr lang="it-IT" dirty="0" smtClean="0"/>
          </a:p>
          <a:p>
            <a:r>
              <a:rPr lang="it-IT" dirty="0" smtClean="0"/>
              <a:t>2</a:t>
            </a:r>
            <a:r>
              <a:rPr lang="it-IT" dirty="0"/>
              <a:t>) entrate derivanti da contributi e trasferimenti correnti della U.E., dello Stato e di altri soggetti; </a:t>
            </a:r>
            <a:endParaRPr lang="it-IT" dirty="0" smtClean="0"/>
          </a:p>
          <a:p>
            <a:r>
              <a:rPr lang="it-IT" dirty="0" smtClean="0"/>
              <a:t>3</a:t>
            </a:r>
            <a:r>
              <a:rPr lang="it-IT" dirty="0"/>
              <a:t>) entrate </a:t>
            </a:r>
            <a:r>
              <a:rPr lang="it-IT" dirty="0" smtClean="0"/>
              <a:t>extratributarie</a:t>
            </a:r>
          </a:p>
          <a:p>
            <a:r>
              <a:rPr lang="it-IT" dirty="0" smtClean="0"/>
              <a:t>4</a:t>
            </a:r>
            <a:r>
              <a:rPr lang="it-IT" dirty="0"/>
              <a:t>) entrate derivanti da alienazioni, da trasformazioni di capitale, da riscossione di crediti e da trasferimenti in conto capitale; </a:t>
            </a:r>
            <a:endParaRPr lang="it-IT" dirty="0" smtClean="0"/>
          </a:p>
          <a:p>
            <a:r>
              <a:rPr lang="it-IT" dirty="0" smtClean="0"/>
              <a:t>5</a:t>
            </a:r>
            <a:r>
              <a:rPr lang="it-IT" dirty="0"/>
              <a:t>) entrate derivanti dal ricorso al credito; </a:t>
            </a:r>
            <a:endParaRPr lang="it-IT" dirty="0" smtClean="0"/>
          </a:p>
          <a:p>
            <a:r>
              <a:rPr lang="it-IT" dirty="0" smtClean="0"/>
              <a:t>6</a:t>
            </a:r>
            <a:r>
              <a:rPr lang="it-IT" dirty="0"/>
              <a:t>) contabilità speciali.</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b="1" dirty="0"/>
              <a:t>Entrate e spese correnti</a:t>
            </a:r>
            <a:r>
              <a:rPr lang="it-IT" dirty="0"/>
              <a:t>: individuano le risorse ordinarie, ripetitive (ad esempio i tributi) generalmente utilizzate per la quotidiana gestione dei servizi e della macchina comunale (ad esempio, la spesa per il personale, il riscaldamento, </a:t>
            </a:r>
            <a:r>
              <a:rPr lang="it-IT" dirty="0" err="1"/>
              <a:t>ecc…</a:t>
            </a:r>
            <a:r>
              <a:rPr lang="it-IT" dirty="0"/>
              <a:t>).</a:t>
            </a:r>
            <a:r>
              <a:rPr lang="it-IT" dirty="0" smtClean="0"/>
              <a:t/>
            </a:r>
            <a:br>
              <a:rPr lang="it-IT" dirty="0" smtClean="0"/>
            </a:br>
            <a:r>
              <a:rPr lang="it-IT" b="1" dirty="0"/>
              <a:t>Entrate e spese straordinarie</a:t>
            </a:r>
            <a:r>
              <a:rPr lang="it-IT" dirty="0"/>
              <a:t>: individuano le risorse non ricorrenti</a:t>
            </a:r>
            <a:r>
              <a:rPr lang="it-IT" dirty="0" smtClean="0"/>
              <a:t/>
            </a:r>
            <a:br>
              <a:rPr lang="it-IT" dirty="0" smtClean="0"/>
            </a:br>
            <a:r>
              <a:rPr lang="it-IT" b="1" dirty="0"/>
              <a:t>Entrate in conto capitale</a:t>
            </a:r>
            <a:r>
              <a:rPr lang="it-IT" dirty="0"/>
              <a:t>: entrate che incidono direttamente o indirettamente sulla formazione del capitale.</a:t>
            </a:r>
            <a:r>
              <a:rPr lang="it-IT" dirty="0" smtClean="0"/>
              <a:t/>
            </a:r>
            <a:br>
              <a:rPr lang="it-IT" dirty="0" smtClean="0"/>
            </a:br>
            <a:r>
              <a:rPr lang="it-IT" b="1" dirty="0"/>
              <a:t>Entrate tributarie</a:t>
            </a:r>
            <a:r>
              <a:rPr lang="it-IT" dirty="0"/>
              <a:t>: le entrate prelevate dai cittadini e dalle imprese in virtù della potestà di imposizione diretta o derivata.</a:t>
            </a:r>
            <a:r>
              <a:rPr lang="it-IT" dirty="0" smtClean="0"/>
              <a:t/>
            </a:r>
            <a:br>
              <a:rPr lang="it-IT" dirty="0" smtClean="0"/>
            </a:br>
            <a:r>
              <a:rPr lang="it-IT" dirty="0"/>
              <a:t>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spese si suddividono in :</a:t>
            </a:r>
          </a:p>
          <a:p>
            <a:r>
              <a:rPr lang="it-IT" b="1" dirty="0" smtClean="0"/>
              <a:t>MISSIONI, PROGRAMMI, MACROAGGREGATI E TITOLI </a:t>
            </a:r>
            <a:r>
              <a:rPr lang="it-IT" b="1" dirty="0" err="1" smtClean="0"/>
              <a:t>DI</a:t>
            </a:r>
            <a:r>
              <a:rPr lang="it-IT" b="1" dirty="0" smtClean="0"/>
              <a:t> SPESA</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Nel bilancio delle Regioni, le spese del bilancio di previsione sono classificate in:</a:t>
            </a:r>
          </a:p>
          <a:p>
            <a:r>
              <a:rPr lang="it-IT" b="1" dirty="0"/>
              <a:t>missioni</a:t>
            </a:r>
            <a:r>
              <a:rPr lang="it-IT" dirty="0"/>
              <a:t> per le funzioni principali e gli obiettivi strategici;</a:t>
            </a:r>
          </a:p>
          <a:p>
            <a:r>
              <a:rPr lang="it-IT" b="1" dirty="0"/>
              <a:t>programmi</a:t>
            </a:r>
            <a:r>
              <a:rPr lang="it-IT" dirty="0"/>
              <a:t> per gli aggregati omogenei di attività volte a perseguire gli obiettivi definiti nell’ambito delle missioni, ai fini dell’approvazione in termini di unità di voto. I programmi sono ripartiti in titoli. Ai fini della gestione, i programmi sono ripartiti in macroaggregati, capitoli ed eventualmente articoli.</a:t>
            </a:r>
          </a:p>
          <a:p>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b="1" dirty="0" smtClean="0"/>
              <a:t>TITOLO 1	Spese correnti</a:t>
            </a:r>
            <a:endParaRPr lang="it-IT" dirty="0" smtClean="0"/>
          </a:p>
          <a:p>
            <a:r>
              <a:rPr lang="it-IT" b="1" dirty="0" smtClean="0"/>
              <a:t>TITOLO 2	Spese in conto capitale</a:t>
            </a:r>
            <a:endParaRPr lang="it-IT" dirty="0" smtClean="0"/>
          </a:p>
          <a:p>
            <a:r>
              <a:rPr lang="it-IT" b="1" dirty="0" smtClean="0"/>
              <a:t>TITOLO 3	Spese per incremento attività finanziarie</a:t>
            </a:r>
            <a:endParaRPr lang="it-IT" dirty="0" smtClean="0"/>
          </a:p>
          <a:p>
            <a:r>
              <a:rPr lang="it-IT" b="1" dirty="0" smtClean="0"/>
              <a:t>TITOLO 4	Rimborso Prestiti</a:t>
            </a:r>
            <a:endParaRPr lang="it-IT" dirty="0" smtClean="0"/>
          </a:p>
          <a:p>
            <a:r>
              <a:rPr lang="it-IT" b="1" dirty="0" smtClean="0"/>
              <a:t>TITOLO 5	Chiusura Anticipazioni ricevute da istituto tesoriere/cassiere</a:t>
            </a:r>
            <a:endParaRPr lang="it-IT" dirty="0" smtClean="0"/>
          </a:p>
          <a:p>
            <a:r>
              <a:rPr lang="it-IT" b="1" dirty="0" smtClean="0"/>
              <a:t>TITOLO 7	Uscite per conto terzi e partite di giro</a:t>
            </a:r>
            <a:endParaRPr lang="it-IT" dirty="0" smtClean="0"/>
          </a:p>
          <a:p>
            <a:endParaRPr lang="it-IT" dirty="0" smtClean="0"/>
          </a:p>
          <a:p>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b="1" dirty="0"/>
              <a:t>Per conseguire i propri obiettivi, la Regione si avvale di</a:t>
            </a:r>
            <a:r>
              <a:rPr lang="it-IT" dirty="0"/>
              <a:t>:</a:t>
            </a:r>
          </a:p>
          <a:p>
            <a:r>
              <a:rPr lang="it-IT" b="1" i="1" dirty="0"/>
              <a:t>organismi strumentali</a:t>
            </a:r>
            <a:r>
              <a:rPr lang="it-IT" dirty="0"/>
              <a:t>, ossia articolazioni organizzative, anche a livello territoriale, dotate di autonomia gestionale e contabile, prive di personalità giuridica, escluso il consiglio regionale. Tali organismi adottano lo stesso sistema contabile della Regione. Il comma 3 dell’articolo 47 disciplina gli organismi pagatori dei fondi UE;</a:t>
            </a:r>
          </a:p>
          <a:p>
            <a:r>
              <a:rPr lang="it-IT" b="1" i="1" dirty="0"/>
              <a:t>enti strumentali</a:t>
            </a:r>
            <a:r>
              <a:rPr lang="it-IT" dirty="0"/>
              <a:t>, ossia le aziende e gli enti, pubblici e privati, dotati di personalità giuridica (art. 11-ter</a:t>
            </a:r>
            <a:r>
              <a:rPr lang="it-IT" dirty="0" smtClean="0"/>
              <a:t>)</a:t>
            </a:r>
          </a:p>
          <a:p>
            <a:r>
              <a:rPr lang="it-IT" dirty="0" smtClean="0"/>
              <a:t>Tutti rientrano nel bilancio consolidato</a:t>
            </a:r>
            <a:endParaRPr lang="it-IT" dirty="0"/>
          </a:p>
          <a:p>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274042"/>
          </a:xfrm>
        </p:spPr>
        <p:txBody>
          <a:bodyPr>
            <a:normAutofit fontScale="90000"/>
          </a:bodyPr>
          <a:lstStyle/>
          <a:p>
            <a:endParaRPr lang="it-IT" dirty="0"/>
          </a:p>
        </p:txBody>
      </p:sp>
      <p:sp>
        <p:nvSpPr>
          <p:cNvPr id="3" name="Segnaposto contenuto 2"/>
          <p:cNvSpPr>
            <a:spLocks noGrp="1"/>
          </p:cNvSpPr>
          <p:nvPr>
            <p:ph idx="1"/>
          </p:nvPr>
        </p:nvSpPr>
        <p:spPr>
          <a:xfrm>
            <a:off x="457200" y="764704"/>
            <a:ext cx="8229600" cy="5760640"/>
          </a:xfrm>
        </p:spPr>
        <p:txBody>
          <a:bodyPr>
            <a:normAutofit fontScale="70000" lnSpcReduction="20000"/>
          </a:bodyPr>
          <a:lstStyle/>
          <a:p>
            <a:r>
              <a:rPr lang="it-IT" sz="3400" dirty="0"/>
              <a:t>Nel bilancio della Regione sono iscritti:</a:t>
            </a:r>
          </a:p>
          <a:p>
            <a:r>
              <a:rPr lang="it-IT" sz="3400" dirty="0"/>
              <a:t>un </a:t>
            </a:r>
            <a:r>
              <a:rPr lang="it-IT" sz="3400" b="1" dirty="0"/>
              <a:t>Fondo di riserva per spese obbligatorie</a:t>
            </a:r>
            <a:r>
              <a:rPr lang="it-IT" sz="3400" dirty="0"/>
              <a:t>, nella parte corrente nel quale sono iscritte le spese relative al pagamento di stipendi, assegni, pensioni ed altre spese fisse, le spese per interessi passivi, le spese derivanti da obblighi comunitari e internazionali, le spese per ammortamenti di mutui, e le altre spese obbligatorie per espressa disposizione normativa. I prelievi da questo Fondo sono disposti con decreto dirigenziale;</a:t>
            </a:r>
          </a:p>
          <a:p>
            <a:r>
              <a:rPr lang="it-IT" sz="3400" dirty="0"/>
              <a:t>un </a:t>
            </a:r>
            <a:r>
              <a:rPr lang="it-IT" sz="3400" b="1" dirty="0"/>
              <a:t>Fondo di riserva per spese impreviste</a:t>
            </a:r>
            <a:r>
              <a:rPr lang="it-IT" sz="3400" dirty="0"/>
              <a:t>, nella parte corrente, per eventuali deficienza delle assegnazioni di bilancio. I prelievi da questo Fondo sono disposti da delibere della giunta regionale;</a:t>
            </a:r>
          </a:p>
          <a:p>
            <a:r>
              <a:rPr lang="it-IT" sz="3400" dirty="0"/>
              <a:t>il </a:t>
            </a:r>
            <a:r>
              <a:rPr lang="it-IT" sz="3400" b="1" dirty="0"/>
              <a:t>Fondo di riserva per le autorizzazioni di cassa</a:t>
            </a:r>
            <a:r>
              <a:rPr lang="it-IT" sz="3400" dirty="0"/>
              <a:t>, iscritto nel bilancio di cassa. I prelievi e relative destinazioni ed integrazioni degli altri programmi di spesa, nonché dei relativi capitoli del bilancio di cassa, sono disposti con decreto dirigenziale.</a:t>
            </a:r>
          </a:p>
          <a:p>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fondo pluriennale vincolato</a:t>
            </a:r>
            <a:endParaRPr lang="it-IT" dirty="0"/>
          </a:p>
        </p:txBody>
      </p:sp>
      <p:sp>
        <p:nvSpPr>
          <p:cNvPr id="3" name="Segnaposto contenuto 2"/>
          <p:cNvSpPr>
            <a:spLocks noGrp="1"/>
          </p:cNvSpPr>
          <p:nvPr>
            <p:ph idx="1"/>
          </p:nvPr>
        </p:nvSpPr>
        <p:spPr/>
        <p:txBody>
          <a:bodyPr/>
          <a:lstStyle/>
          <a:p>
            <a:r>
              <a:rPr lang="it-IT" dirty="0" smtClean="0"/>
              <a:t>Il fondo pluriennale vincolato è stato istituito per rappresentare contabilmente la copertura finanziaria di spese impegnate nel corso dell’esercizio e imputate agli esercizi successivi</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 fondo pluriennale vincolato è lo strumento che gestisce e rappresenta contabilmente la distanza temporale intercorrente tra l’acquisizione delle risorse e il loro effettivo impiego, nei casi in cui le entrate vincolate e le correlate spese, sono accertate e impegnate nel corso del medesimo esercizio e imputate a esercizi differenti</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 regime, il fondo è alimentato dall'accertamento di entrate di competenza finanziaria di un esercizio, destinate a dare la copertura a spese impegnate nel medesimo esercizio in cui è stato effettuato l'accertamento, ma imputate negli esercizi successivi</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Le entrate vincolate destinate alla copertura di spese impegnate e imputate agli esercizi successivi sono rappresentate nel fondo pluriennale vincolato.</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Fondo crediti di dubbia e difficile esazione</a:t>
            </a:r>
            <a:endParaRPr lang="it-IT" dirty="0"/>
          </a:p>
        </p:txBody>
      </p:sp>
      <p:sp>
        <p:nvSpPr>
          <p:cNvPr id="3" name="Segnaposto contenuto 2"/>
          <p:cNvSpPr>
            <a:spLocks noGrp="1"/>
          </p:cNvSpPr>
          <p:nvPr>
            <p:ph idx="1"/>
          </p:nvPr>
        </p:nvSpPr>
        <p:spPr/>
        <p:txBody>
          <a:bodyPr>
            <a:normAutofit/>
          </a:bodyPr>
          <a:lstStyle/>
          <a:p>
            <a:r>
              <a:rPr lang="it-IT" dirty="0" smtClean="0"/>
              <a:t>Il processo di armonizzazione prevede come momento fondamentale quello dell’adeguata quantificazione del Fondo crediti di dubbia e difficile esazione al fine di preservare l’ente da disavanzi occulti e da potenziali squilibri di competenza e di cassa.</a:t>
            </a: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fondo è ritenuto una forma di prudenza, introdotto allo scopo di limitarli nell’utilizzo di entrate che, pur in possesso dei requisiti di certezza, liquidità ed esigibilità, sono caratterizzate da gravi difficoltà di esazione</a:t>
            </a:r>
            <a:endParaRPr lang="it-IT"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b="1" dirty="0"/>
              <a:t>Variazioni di bilancio</a:t>
            </a:r>
            <a:r>
              <a:rPr lang="it-IT" dirty="0" smtClean="0"/>
              <a:t/>
            </a:r>
            <a:br>
              <a:rPr lang="it-IT" dirty="0" smtClean="0"/>
            </a:br>
            <a:r>
              <a:rPr lang="it-IT" dirty="0"/>
              <a:t>Costituiscono variazioni di bilancio gli incrementi o i decrementi degli stanziamenti previsti nei Capitoli.</a:t>
            </a:r>
            <a:r>
              <a:rPr lang="it-IT" dirty="0" smtClean="0"/>
              <a:t/>
            </a:r>
            <a:br>
              <a:rPr lang="it-IT" dirty="0" smtClean="0"/>
            </a:br>
            <a:r>
              <a:rPr lang="it-IT" dirty="0"/>
              <a:t>Le variazioni possono essere effettuate con legge del Consiglio oppure con atto amministrativo della Giunta. Il Consiglio comunque deve approvare le leggi di variazione del bilancio entro il 30 novembre dell'anno cui si riferisce il bilancio</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Sono di competenza del consiglio regionale tutte le variazioni di bilancio - successive all’approvazione della legge di bilancio - aventi ad oggetto variazioni fra titoli diversi, missioni diverse o programmi diversi, tranne quelle indicate dell'articolo 51, comma 2, del D. </a:t>
            </a:r>
            <a:r>
              <a:rPr lang="it-IT" dirty="0" err="1"/>
              <a:t>Lgs</a:t>
            </a:r>
            <a:r>
              <a:rPr lang="it-IT" dirty="0"/>
              <a:t> 118/2011 la cui competenza è delegata alla giunta.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Oltre a quelle distintamente rappresentate, sono di competenza del Responsabile Finanziario, in assenza di disciplina, le variazioni di cui al comma 4 dell'art. 51 del D. </a:t>
            </a:r>
            <a:r>
              <a:rPr lang="it-IT" dirty="0" err="1"/>
              <a:t>Lgs</a:t>
            </a:r>
            <a:r>
              <a:rPr lang="it-IT" dirty="0"/>
              <a:t> 118/2011: </a:t>
            </a:r>
            <a:r>
              <a:rPr lang="it-IT" dirty="0" smtClean="0"/>
              <a:t/>
            </a:r>
            <a:br>
              <a:rPr lang="it-IT" dirty="0" smtClean="0"/>
            </a:br>
            <a:r>
              <a:rPr lang="it-IT" dirty="0"/>
              <a:t>- Le variazioni necessarie per l'adeguamento delle previsioni, compresa l'istituzione di tipologie e programmi, riguardanti le partite di giro e le operazioni per conto di terzi, le variazioni degli stanziamenti riguardanti i versamenti ai conti di tesoreria statale intestati all'ente e i versamenti a depositi bancari intestati all'ente.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a:t>Entro il 31 luglio, la Regione approva con legge l’assestamento delle previsioni di bilancio</a:t>
            </a:r>
            <a:r>
              <a:rPr lang="it-IT" dirty="0"/>
              <a:t>, anche sulla scorta della consistenza dei residui attivi e passivi, del fondo pluriennale vincolato e del fondo crediti di dubbia esigibilità, accertati in sede di rendiconto dell’esercizio scaduto il 31 dicembre precedente</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 </a:t>
            </a:r>
            <a:r>
              <a:rPr lang="it-IT" b="1" dirty="0"/>
              <a:t>La legge di assestamento da’ atto del permanere degli equilibri generali di bilancio e, in caso di accertamento negativo, assume i necessari provvedimenti di riequilibrio</a:t>
            </a:r>
            <a:r>
              <a:rPr lang="it-IT" dirty="0"/>
              <a: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a:t>La gestione delle entrate si attua attraverso le fasi di:</a:t>
            </a:r>
          </a:p>
          <a:p>
            <a:r>
              <a:rPr lang="it-IT" b="1" dirty="0"/>
              <a:t>accertamento</a:t>
            </a:r>
            <a:r>
              <a:rPr lang="it-IT" dirty="0"/>
              <a:t> (art. 53), con la registrazione nelle scritture contabili;</a:t>
            </a:r>
          </a:p>
          <a:p>
            <a:r>
              <a:rPr lang="it-IT" b="1" dirty="0"/>
              <a:t>riscossione</a:t>
            </a:r>
            <a:r>
              <a:rPr lang="it-IT" dirty="0"/>
              <a:t> (art. 54), con il materiale introito da parte del tesoriere o di altri eventuali incaricati della riscossione delle somme dovute. La riscossione è disposta a mezzo di ordinativo d’incasso;</a:t>
            </a:r>
          </a:p>
          <a:p>
            <a:r>
              <a:rPr lang="it-IT" b="1" dirty="0"/>
              <a:t>versamento</a:t>
            </a:r>
            <a:r>
              <a:rPr lang="it-IT" dirty="0"/>
              <a:t> (art. 55), con il trasferimento delle somme riscosse nelle casse della Regione.</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30026"/>
          </a:xfrm>
        </p:spPr>
        <p:txBody>
          <a:bodyPr>
            <a:normAutofit fontScale="90000"/>
          </a:bodyPr>
          <a:lstStyle/>
          <a:p>
            <a:endParaRPr lang="it-IT" dirty="0"/>
          </a:p>
        </p:txBody>
      </p:sp>
      <p:sp>
        <p:nvSpPr>
          <p:cNvPr id="3" name="Segnaposto contenuto 2"/>
          <p:cNvSpPr>
            <a:spLocks noGrp="1"/>
          </p:cNvSpPr>
          <p:nvPr>
            <p:ph idx="1"/>
          </p:nvPr>
        </p:nvSpPr>
        <p:spPr>
          <a:xfrm>
            <a:off x="457200" y="692696"/>
            <a:ext cx="8229600" cy="5832648"/>
          </a:xfrm>
        </p:spPr>
        <p:txBody>
          <a:bodyPr>
            <a:normAutofit fontScale="70000" lnSpcReduction="20000"/>
          </a:bodyPr>
          <a:lstStyle/>
          <a:p>
            <a:pPr>
              <a:buNone/>
            </a:pPr>
            <a:r>
              <a:rPr lang="it-IT" sz="3400" dirty="0"/>
              <a:t>La gestione delle spese si attua attraverso le fasi di:</a:t>
            </a:r>
          </a:p>
          <a:p>
            <a:pPr>
              <a:buNone/>
            </a:pPr>
            <a:r>
              <a:rPr lang="it-IT" sz="3400" b="1" dirty="0"/>
              <a:t>impegno</a:t>
            </a:r>
            <a:r>
              <a:rPr lang="it-IT" sz="3400" dirty="0"/>
              <a:t> (art. 56), con la registrazione nelle scritture contabili quando l’obbligazione è perfezionata, con imputazione all’esercizio in cui l’obbligazione viene a scadenza. Il comma 6 fornisce indicazioni per evitare ritardi nei pagamenti e la formazione di debiti pregressi;</a:t>
            </a:r>
          </a:p>
          <a:p>
            <a:pPr>
              <a:buNone/>
            </a:pPr>
            <a:r>
              <a:rPr lang="it-IT" sz="3400" b="1" dirty="0"/>
              <a:t>liquidazione</a:t>
            </a:r>
            <a:r>
              <a:rPr lang="it-IT" sz="3400" dirty="0"/>
              <a:t> (art. 57), con la registrazione contabile effettuata quando l’obbligazione diviene effettivamente esigibile, a seguito della acquisizione completa della documentazione necessaria a comprovare il diritto del creditore e a seguito del riscontro operato sulla regolarità della fornitura o della prestazione e sulla rispondenza della stessa ai requisiti quantitativi e qualitativi, ai termini ed alle condizioni pattuite;</a:t>
            </a:r>
          </a:p>
          <a:p>
            <a:pPr>
              <a:buNone/>
            </a:pPr>
            <a:r>
              <a:rPr lang="it-IT" sz="3400" b="1" dirty="0"/>
              <a:t>ordinamento al pagamento</a:t>
            </a:r>
            <a:r>
              <a:rPr lang="it-IT" sz="3400" dirty="0"/>
              <a:t> dal tesoriere (art. 58), con l’emissione di mandati di pagamento. L’art. 59 disciplina le diverse forme di mandati di pagamento;</a:t>
            </a:r>
          </a:p>
          <a:p>
            <a:pPr>
              <a:buNone/>
            </a:pPr>
            <a:r>
              <a:rPr lang="it-IT" sz="3400" b="1" dirty="0"/>
              <a:t>pagamento delle spese</a:t>
            </a:r>
            <a:r>
              <a:rPr lang="it-IT" sz="3400" dirty="0"/>
              <a:t> (art. 58), conseguenti alle deliberazioni o agli atti con i quali sono assunti i relativi impegni.</a:t>
            </a:r>
          </a:p>
          <a:p>
            <a:endParaRPr lang="it-IT"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I </a:t>
            </a:r>
            <a:r>
              <a:rPr lang="it-IT" i="1" dirty="0"/>
              <a:t>residui attivi</a:t>
            </a:r>
            <a:r>
              <a:rPr lang="it-IT" dirty="0"/>
              <a:t> sono costituiti dalle somme accertate e non riscosse e versate entro il termine dell’esercizio, da iscriversi nel bilancio di previsione.</a:t>
            </a:r>
            <a:r>
              <a:rPr lang="it-IT" dirty="0" smtClean="0"/>
              <a:t/>
            </a:r>
            <a:br>
              <a:rPr lang="it-IT" dirty="0" smtClean="0"/>
            </a:br>
            <a:r>
              <a:rPr lang="it-IT" dirty="0"/>
              <a:t>I </a:t>
            </a:r>
            <a:r>
              <a:rPr lang="it-IT" i="1" dirty="0"/>
              <a:t>residui passivi</a:t>
            </a:r>
            <a:r>
              <a:rPr lang="it-IT" dirty="0"/>
              <a:t> sono costituiti dalle somme impegnate, liquidate o liquidabili, e non pagate entro il termine dell’esercizio, da iscriversi nel bilancio di previsione dell’esercizio successivo</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rendiconto</a:t>
            </a:r>
            <a:endParaRPr lang="it-IT" dirty="0"/>
          </a:p>
        </p:txBody>
      </p:sp>
      <p:sp>
        <p:nvSpPr>
          <p:cNvPr id="3" name="Segnaposto contenuto 2"/>
          <p:cNvSpPr>
            <a:spLocks noGrp="1"/>
          </p:cNvSpPr>
          <p:nvPr>
            <p:ph idx="1"/>
          </p:nvPr>
        </p:nvSpPr>
        <p:spPr/>
        <p:txBody>
          <a:bodyPr/>
          <a:lstStyle/>
          <a:p>
            <a:r>
              <a:rPr lang="it-IT" i="1" dirty="0"/>
              <a:t>Struttura</a:t>
            </a:r>
            <a:r>
              <a:rPr lang="it-IT" dirty="0"/>
              <a:t>. Il rendiconto generale è composto:</a:t>
            </a:r>
          </a:p>
          <a:p>
            <a:r>
              <a:rPr lang="it-IT" dirty="0"/>
              <a:t>dal conto del bilancio relativo alla gestione finanziaria e relativi riepiloghi;</a:t>
            </a:r>
          </a:p>
          <a:p>
            <a:r>
              <a:rPr lang="it-IT" dirty="0" smtClean="0"/>
              <a:t>dal </a:t>
            </a:r>
            <a:r>
              <a:rPr lang="it-IT" dirty="0"/>
              <a:t>conto economico </a:t>
            </a:r>
            <a:endParaRPr lang="it-IT" dirty="0" smtClean="0"/>
          </a:p>
          <a:p>
            <a:r>
              <a:rPr lang="it-IT" dirty="0" smtClean="0"/>
              <a:t>stato </a:t>
            </a:r>
            <a:r>
              <a:rPr lang="it-IT" dirty="0"/>
              <a:t>patrimoniale</a:t>
            </a:r>
          </a:p>
          <a:p>
            <a:endParaRPr lang="it-IT"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Conto di bilancio</a:t>
            </a:r>
            <a:endParaRPr lang="it-IT" dirty="0"/>
          </a:p>
        </p:txBody>
      </p:sp>
      <p:sp>
        <p:nvSpPr>
          <p:cNvPr id="3" name="Segnaposto contenuto 2"/>
          <p:cNvSpPr>
            <a:spLocks noGrp="1"/>
          </p:cNvSpPr>
          <p:nvPr>
            <p:ph idx="1"/>
          </p:nvPr>
        </p:nvSpPr>
        <p:spPr/>
        <p:txBody>
          <a:bodyPr/>
          <a:lstStyle/>
          <a:p>
            <a:r>
              <a:rPr lang="it-IT" dirty="0" smtClean="0"/>
              <a:t>Dimostra i risultati dell’esercizio del bilancio in rapporto con le previsioni con la suddivisione in parte entrate (riscosse e ancora da riscuotere), spesa (impegnate e pagate e ancora da pagare) </a:t>
            </a:r>
            <a:endParaRPr lang="it-IT"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Conto economico</a:t>
            </a:r>
            <a:endParaRPr lang="it-IT" dirty="0"/>
          </a:p>
        </p:txBody>
      </p:sp>
      <p:sp>
        <p:nvSpPr>
          <p:cNvPr id="3" name="Segnaposto contenuto 2"/>
          <p:cNvSpPr>
            <a:spLocks noGrp="1"/>
          </p:cNvSpPr>
          <p:nvPr>
            <p:ph idx="1"/>
          </p:nvPr>
        </p:nvSpPr>
        <p:spPr/>
        <p:txBody>
          <a:bodyPr/>
          <a:lstStyle/>
          <a:p>
            <a:r>
              <a:rPr lang="it-IT" dirty="0" smtClean="0"/>
              <a:t>Evidenzia i componenti positivi e negativi della gestione reddituale secondo il criterio di competenza economica.</a:t>
            </a:r>
          </a:p>
          <a:p>
            <a:endParaRPr lang="it-IT"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Stato patrimoniale</a:t>
            </a:r>
            <a:endParaRPr lang="it-IT" dirty="0"/>
          </a:p>
        </p:txBody>
      </p:sp>
      <p:sp>
        <p:nvSpPr>
          <p:cNvPr id="3" name="Segnaposto contenuto 2"/>
          <p:cNvSpPr>
            <a:spLocks noGrp="1"/>
          </p:cNvSpPr>
          <p:nvPr>
            <p:ph idx="1"/>
          </p:nvPr>
        </p:nvSpPr>
        <p:spPr/>
        <p:txBody>
          <a:bodyPr/>
          <a:lstStyle/>
          <a:p>
            <a:r>
              <a:rPr lang="it-IT" dirty="0" smtClean="0"/>
              <a:t>Lo </a:t>
            </a:r>
            <a:r>
              <a:rPr lang="it-IT" b="1" dirty="0" smtClean="0"/>
              <a:t>stato patrimoniale</a:t>
            </a:r>
            <a:r>
              <a:rPr lang="it-IT" dirty="0" smtClean="0"/>
              <a:t>, nella legislazione italiana, è uno dei documenti contabili che, ai sensi dell'art. 2424 c.c. comma 1 del codice civile, compongono il cosiddetto bilancio d'esercizio. Definisce la situazione </a:t>
            </a:r>
            <a:r>
              <a:rPr lang="it-IT" b="1" dirty="0" smtClean="0"/>
              <a:t>patrimoniale</a:t>
            </a:r>
            <a:r>
              <a:rPr lang="it-IT" dirty="0" smtClean="0"/>
              <a:t> di una società in un determinato momento individuato come la data di chiusura dell'esercizio.</a:t>
            </a:r>
            <a:endParaRPr lang="it-IT"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Nota integrativa</a:t>
            </a:r>
            <a:endParaRPr lang="it-IT" dirty="0"/>
          </a:p>
        </p:txBody>
      </p:sp>
      <p:sp>
        <p:nvSpPr>
          <p:cNvPr id="3" name="Segnaposto contenuto 2"/>
          <p:cNvSpPr>
            <a:spLocks noGrp="1"/>
          </p:cNvSpPr>
          <p:nvPr>
            <p:ph idx="1"/>
          </p:nvPr>
        </p:nvSpPr>
        <p:spPr/>
        <p:txBody>
          <a:bodyPr/>
          <a:lstStyle/>
          <a:p>
            <a:r>
              <a:rPr lang="it-IT" dirty="0" smtClean="0"/>
              <a:t>Espone i criteri di valutazione degli elementi del patrimonio e le modificazioni intervenute nelle attività e passività rispetto all’anno precedente motivandone </a:t>
            </a:r>
            <a:r>
              <a:rPr lang="it-IT" smtClean="0"/>
              <a:t>le ragioni</a:t>
            </a:r>
            <a:endParaRPr lang="it-IT"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a:t>Il rendiconto generale è approvato con legge regionale il 31 luglio dell’anno successivo all’esercizio cui si riferisce</a:t>
            </a:r>
            <a:endParaRPr lang="it-IT"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a:t>
            </a:r>
            <a:r>
              <a:rPr lang="it-IT" b="1" dirty="0" smtClean="0"/>
              <a:t>bilancio consolidato</a:t>
            </a:r>
            <a:r>
              <a:rPr lang="it-IT" dirty="0" smtClean="0"/>
              <a:t> relativo al Gruppo della Regione costituito dagli enti strumentali, le aziende e le società controllate e partecipate deve essere approvato entro il 30 settembre dell’anno successivo. </a:t>
            </a:r>
            <a:endParaRPr lang="it-IT"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revisori</a:t>
            </a:r>
            <a:endParaRPr lang="it-IT" dirty="0"/>
          </a:p>
        </p:txBody>
      </p:sp>
      <p:sp>
        <p:nvSpPr>
          <p:cNvPr id="3" name="Segnaposto contenuto 2"/>
          <p:cNvSpPr>
            <a:spLocks noGrp="1"/>
          </p:cNvSpPr>
          <p:nvPr>
            <p:ph idx="1"/>
          </p:nvPr>
        </p:nvSpPr>
        <p:spPr/>
        <p:txBody>
          <a:bodyPr>
            <a:normAutofit lnSpcReduction="10000"/>
          </a:bodyPr>
          <a:lstStyle/>
          <a:p>
            <a:r>
              <a:rPr lang="it-IT" b="1" dirty="0"/>
              <a:t>l Collegio dei revisori dei conti svolge la funzione di vigilanza sulla regolarità contabile, finanziaria ed economica della gestione della Regione, delle sue articolazioni organizzative dotate di autonomia contabile e di bilancio, compreso il Consiglio regionale se privo di organo di revisione</a:t>
            </a:r>
            <a:r>
              <a:rPr lang="it-IT" dirty="0"/>
              <a:t>.</a:t>
            </a:r>
            <a:r>
              <a:rPr lang="it-IT" dirty="0" smtClean="0"/>
              <a:t/>
            </a:r>
            <a:br>
              <a:rPr lang="it-IT" dirty="0" smtClean="0"/>
            </a:br>
            <a:r>
              <a:rPr lang="it-IT" b="1" dirty="0" smtClean="0"/>
              <a:t>Nello </a:t>
            </a:r>
            <a:r>
              <a:rPr lang="it-IT" b="1" dirty="0"/>
              <a:t>svolgimento dell’attività di controllo, il collegio si conforma ai principi di onorabilità, professionalità e indipendenza</a:t>
            </a:r>
            <a:endParaRPr lang="it-IT"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a:t>l consiglio regionale riconosce con legge la legittimità fuori bilancio derivanti da:</a:t>
            </a:r>
          </a:p>
          <a:p>
            <a:r>
              <a:rPr lang="it-IT" dirty="0"/>
              <a:t>sentenze esecutive;</a:t>
            </a:r>
          </a:p>
          <a:p>
            <a:r>
              <a:rPr lang="it-IT" dirty="0"/>
              <a:t>copertura dei disavanzi derivanti da fatti di gestione di enti, società ed organismi controllati o dipendenti dalla Regione;</a:t>
            </a:r>
          </a:p>
          <a:p>
            <a:r>
              <a:rPr lang="it-IT" dirty="0"/>
              <a:t>ricapitalizzazioni nei limiti della legge, delle società controllate;</a:t>
            </a:r>
          </a:p>
          <a:p>
            <a:r>
              <a:rPr lang="it-IT" dirty="0"/>
              <a:t>procedure espropriative o di occupazione d’urgenza per opere di pubblica utilità;</a:t>
            </a:r>
          </a:p>
          <a:p>
            <a:r>
              <a:rPr lang="it-IT" dirty="0"/>
              <a:t>acquisizione di beni e servizi in assenza del preventivo impegno di spesa.</a:t>
            </a:r>
          </a:p>
          <a:p>
            <a:endParaRPr lang="it-IT"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Il risultato di amministrazione alla fine dell’esercizio è costituito dal fondo di cassa esistente al 31 dicembre dell’anno, maggiorato dei residui attivi e diminuito dei residui passivi, come definito dal rendiconto, che recepisce gli esiti della ricognizione e dell’eventuale </a:t>
            </a:r>
            <a:r>
              <a:rPr lang="it-IT" dirty="0" err="1" smtClean="0"/>
              <a:t>riaccertamento</a:t>
            </a:r>
            <a:r>
              <a:rPr lang="it-IT" dirty="0" smtClean="0"/>
              <a:t> di cui al principio 9.1 </a:t>
            </a:r>
            <a:r>
              <a:rPr lang="it-IT" u="sng" dirty="0" smtClean="0"/>
              <a:t>al netto del fondo pluriennale vincolato risultante alla medesima data.</a:t>
            </a:r>
            <a:r>
              <a:rPr lang="it-IT" dirty="0" smtClean="0"/>
              <a:t/>
            </a:r>
            <a:br>
              <a:rPr lang="it-IT" dirty="0" smtClean="0"/>
            </a:br>
            <a:endParaRPr lang="it-IT" dirty="0" smtClean="0"/>
          </a:p>
          <a:p>
            <a:endParaRPr lang="it-IT"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a:buNone/>
            </a:pPr>
            <a:r>
              <a:rPr lang="it-IT" dirty="0" smtClean="0"/>
              <a:t>In merito dobbiamo distinguere tra:</a:t>
            </a:r>
          </a:p>
          <a:p>
            <a:r>
              <a:rPr lang="it-IT" dirty="0" smtClean="0"/>
              <a:t>Fondi vincolati</a:t>
            </a:r>
          </a:p>
          <a:p>
            <a:r>
              <a:rPr lang="it-IT" dirty="0" smtClean="0"/>
              <a:t>Fondi per investimenti</a:t>
            </a:r>
          </a:p>
          <a:p>
            <a:r>
              <a:rPr lang="it-IT" dirty="0" smtClean="0"/>
              <a:t>Fondi accantonati</a:t>
            </a:r>
          </a:p>
          <a:p>
            <a:r>
              <a:rPr lang="it-IT" dirty="0" smtClean="0"/>
              <a:t>Fondi liberi</a:t>
            </a:r>
          </a:p>
          <a:p>
            <a:endParaRPr lang="it-IT"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FONDI VINCOLATI</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nei casi in cui la legge o i principi contabili generali e applicati della contabilità finanziaria individuano un vincolo di specifica destinazione dell’entrata alla spesa. </a:t>
            </a:r>
          </a:p>
          <a:p>
            <a:r>
              <a:rPr lang="it-IT" dirty="0" smtClean="0"/>
              <a:t>derivanti da mutui e finanziamenti contratti per il finanziamento di investimenti determinati;</a:t>
            </a:r>
          </a:p>
          <a:p>
            <a:r>
              <a:rPr lang="it-IT" dirty="0" smtClean="0"/>
              <a:t>derivanti da trasferimenti erogati a favore dell’ente per una specifica destinazione. </a:t>
            </a:r>
          </a:p>
          <a:p>
            <a:r>
              <a:rPr lang="it-IT" dirty="0" smtClean="0"/>
              <a:t>derivanti da entrate straordinarie, non aventi natura ricorrente, accertate e riscosse cui l’amministrazione ha formalmente attribuito una specifica destinazione</a:t>
            </a:r>
          </a:p>
          <a:p>
            <a:endParaRPr lang="it-IT"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FONDI PER INVESTIMENTI</a:t>
            </a:r>
            <a:endParaRPr lang="it-IT" dirty="0"/>
          </a:p>
        </p:txBody>
      </p:sp>
      <p:sp>
        <p:nvSpPr>
          <p:cNvPr id="3" name="Segnaposto contenuto 2"/>
          <p:cNvSpPr>
            <a:spLocks noGrp="1"/>
          </p:cNvSpPr>
          <p:nvPr>
            <p:ph idx="1"/>
          </p:nvPr>
        </p:nvSpPr>
        <p:spPr/>
        <p:txBody>
          <a:bodyPr/>
          <a:lstStyle/>
          <a:p>
            <a:r>
              <a:rPr lang="it-IT" dirty="0" smtClean="0"/>
              <a:t>La quota del risultato di amministrazione destinata agli investimenti è costituita dalle entrate in conto capitale senza vincoli di specifica destinazione non spese, e sono utilizzabili con provvedimento di variazione di bilancio solo a seguito dell’approvazione del rendiconto. </a:t>
            </a:r>
          </a:p>
          <a:p>
            <a:endParaRPr lang="it-IT"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FONDI ACCANTONATI</a:t>
            </a:r>
            <a:endParaRPr lang="it-IT" dirty="0"/>
          </a:p>
        </p:txBody>
      </p:sp>
      <p:sp>
        <p:nvSpPr>
          <p:cNvPr id="3" name="Segnaposto contenuto 2"/>
          <p:cNvSpPr>
            <a:spLocks noGrp="1"/>
          </p:cNvSpPr>
          <p:nvPr>
            <p:ph idx="1"/>
          </p:nvPr>
        </p:nvSpPr>
        <p:spPr/>
        <p:txBody>
          <a:bodyPr/>
          <a:lstStyle/>
          <a:p>
            <a:r>
              <a:rPr lang="it-IT" dirty="0" smtClean="0"/>
              <a:t>è costituita da:l’accantonamento al fondo crediti di dubbia esigibilità (principio 3.3);</a:t>
            </a:r>
          </a:p>
          <a:p>
            <a:r>
              <a:rPr lang="it-IT" dirty="0" smtClean="0"/>
              <a:t>gli accantonamenti a fronte dei residui passivi perenti (solo per le Regioni, fino al loro smaltimento)</a:t>
            </a:r>
          </a:p>
          <a:p>
            <a:r>
              <a:rPr lang="it-IT" dirty="0" smtClean="0"/>
              <a:t>gli accantonamenti per le passività potenziali (fondi spese e rischi).</a:t>
            </a:r>
          </a:p>
          <a:p>
            <a:endParaRPr lang="it-IT"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FONDI LIBERI</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La quota libera dell’avanzo di amministrazione dell’esercizio precedente può essere utilizzato con provvedimento di variazione di bilancio, per le finalità di seguito indicate in ordine di priorità: </a:t>
            </a:r>
          </a:p>
          <a:p>
            <a:r>
              <a:rPr lang="it-IT" dirty="0" smtClean="0"/>
              <a:t>a)  per la copertura dei debiti fuori bilancio;</a:t>
            </a:r>
          </a:p>
          <a:p>
            <a:r>
              <a:rPr lang="it-IT" dirty="0" smtClean="0"/>
              <a:t>b)  per i provvedimenti necessari per la salvaguardia degli equilibri di bilancio di cui all'articolo 193 ove non possa provvedersi con mezzi ordinari</a:t>
            </a:r>
          </a:p>
          <a:p>
            <a:r>
              <a:rPr lang="it-IT" dirty="0" smtClean="0"/>
              <a:t>c)  per il finanziamento di spese di investimento;</a:t>
            </a:r>
          </a:p>
          <a:p>
            <a:endParaRPr lang="it-IT"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a:t>
            </a:r>
            <a:endParaRPr lang="it-IT"/>
          </a:p>
        </p:txBody>
      </p:sp>
      <p:sp>
        <p:nvSpPr>
          <p:cNvPr id="3" name="Segnaposto contenuto 2"/>
          <p:cNvSpPr>
            <a:spLocks noGrp="1"/>
          </p:cNvSpPr>
          <p:nvPr>
            <p:ph idx="1"/>
          </p:nvPr>
        </p:nvSpPr>
        <p:spPr/>
        <p:txBody>
          <a:bodyPr>
            <a:normAutofit fontScale="85000" lnSpcReduction="20000"/>
          </a:bodyPr>
          <a:lstStyle/>
          <a:p>
            <a:r>
              <a:rPr lang="it-IT" dirty="0" smtClean="0"/>
              <a:t>d)  per il finanziamento delle spese correnti a carattere non permanente;</a:t>
            </a:r>
          </a:p>
          <a:p>
            <a:r>
              <a:rPr lang="it-IT" dirty="0" smtClean="0"/>
              <a:t>e)  per l’estinzione anticipata dei prestiti.</a:t>
            </a:r>
          </a:p>
          <a:p>
            <a:r>
              <a:rPr lang="it-IT" dirty="0" smtClean="0"/>
              <a:t>Resta salva la facoltà di impiegare l’eventuale quota del risultato di amministrazione “svincolata” in occasione dell’approvazione del rendiconto, a seguito della definizione della quota del risultato di amministrazione accantonata per il fondo crediti di dubbia esigibilità, per finanziare lo stanziamento riguardante il fondo crediti di dubbia esigibilità nel bilancio di previsione dell’esercizio successivo a quello cui il rendiconto si riferisce.</a:t>
            </a:r>
          </a:p>
          <a:p>
            <a:endParaRPr lang="it-IT" dirty="0"/>
          </a:p>
        </p:txBody>
      </p:sp>
    </p:spTree>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372</TotalTime>
  <Words>2049</Words>
  <Application>Microsoft Office PowerPoint</Application>
  <PresentationFormat>Presentazione su schermo (4:3)</PresentationFormat>
  <Paragraphs>133</Paragraphs>
  <Slides>64</Slides>
  <Notes>1</Notes>
  <HiddenSlides>0</HiddenSlides>
  <MMClips>0</MMClips>
  <ScaleCrop>false</ScaleCrop>
  <HeadingPairs>
    <vt:vector size="4" baseType="variant">
      <vt:variant>
        <vt:lpstr>Tema</vt:lpstr>
      </vt:variant>
      <vt:variant>
        <vt:i4>1</vt:i4>
      </vt:variant>
      <vt:variant>
        <vt:lpstr>Titoli diapositive</vt:lpstr>
      </vt:variant>
      <vt:variant>
        <vt:i4>64</vt:i4>
      </vt:variant>
    </vt:vector>
  </HeadingPairs>
  <TitlesOfParts>
    <vt:vector size="65" baseType="lpstr">
      <vt:lpstr>Tema di Office</vt:lpstr>
      <vt:lpstr>Bilancio dello Stato</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Il fondo pluriennale vincolato</vt:lpstr>
      <vt:lpstr>Diapositiva 36</vt:lpstr>
      <vt:lpstr>Diapositiva 37</vt:lpstr>
      <vt:lpstr>Diapositiva 38</vt:lpstr>
      <vt:lpstr>Fondo crediti di dubbia e difficile esazione</vt:lpstr>
      <vt:lpstr>Diapositiva 40</vt:lpstr>
      <vt:lpstr>Diapositiva 41</vt:lpstr>
      <vt:lpstr>Diapositiva 42</vt:lpstr>
      <vt:lpstr>Diapositiva 43</vt:lpstr>
      <vt:lpstr>Diapositiva 44</vt:lpstr>
      <vt:lpstr>Diapositiva 45</vt:lpstr>
      <vt:lpstr>Diapositiva 46</vt:lpstr>
      <vt:lpstr>Diapositiva 47</vt:lpstr>
      <vt:lpstr>Diapositiva 48</vt:lpstr>
      <vt:lpstr>rendiconto</vt:lpstr>
      <vt:lpstr>Conto di bilancio</vt:lpstr>
      <vt:lpstr>Conto economico</vt:lpstr>
      <vt:lpstr>Stato patrimoniale</vt:lpstr>
      <vt:lpstr>Nota integrativa</vt:lpstr>
      <vt:lpstr>Diapositiva 54</vt:lpstr>
      <vt:lpstr>Diapositiva 55</vt:lpstr>
      <vt:lpstr>revisori</vt:lpstr>
      <vt:lpstr>Diapositiva 57</vt:lpstr>
      <vt:lpstr>Diapositiva 58</vt:lpstr>
      <vt:lpstr>Diapositiva 59</vt:lpstr>
      <vt:lpstr>FONDI VINCOLATI</vt:lpstr>
      <vt:lpstr>FONDI PER INVESTIMENTI</vt:lpstr>
      <vt:lpstr>FONDI ACCANTONATI</vt:lpstr>
      <vt:lpstr>FONDI LIBERI</vt:lpstr>
      <vt:lpst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Bilancio dello Stato</dc:title>
  <dc:creator>Windows User</dc:creator>
  <cp:lastModifiedBy>Windows User</cp:lastModifiedBy>
  <cp:revision>6</cp:revision>
  <dcterms:created xsi:type="dcterms:W3CDTF">2017-06-18T06:15:16Z</dcterms:created>
  <dcterms:modified xsi:type="dcterms:W3CDTF">2020-03-31T06:52:33Z</dcterms:modified>
</cp:coreProperties>
</file>