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301" r:id="rId32"/>
    <p:sldId id="288" r:id="rId33"/>
    <p:sldId id="289" r:id="rId34"/>
    <p:sldId id="290" r:id="rId35"/>
    <p:sldId id="291" r:id="rId36"/>
    <p:sldId id="292" r:id="rId37"/>
    <p:sldId id="295" r:id="rId38"/>
    <p:sldId id="296" r:id="rId39"/>
    <p:sldId id="297" r:id="rId40"/>
    <p:sldId id="298" r:id="rId41"/>
    <p:sldId id="299" r:id="rId42"/>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6600"/>
    <a:srgbClr val="3333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bg>
      <p:bgRef idx="1002">
        <a:schemeClr val="bg2"/>
      </p:bgRef>
    </p:bg>
    <p:spTree>
      <p:nvGrpSpPr>
        <p:cNvPr id="1" name=""/>
        <p:cNvGrpSpPr/>
        <p:nvPr/>
      </p:nvGrpSpPr>
      <p:grpSpPr>
        <a:xfrm>
          <a:off x="0" y="0"/>
          <a:ext cx="0" cy="0"/>
          <a:chOff x="0" y="0"/>
          <a:chExt cx="0" cy="0"/>
        </a:xfrm>
      </p:grpSpPr>
      <p:sp>
        <p:nvSpPr>
          <p:cNvPr id="9" name="Titolo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it-IT"/>
              <a:t>Fare clic per modificare lo stile del titolo</a:t>
            </a:r>
            <a:endParaRPr kumimoji="0" lang="en-US"/>
          </a:p>
        </p:txBody>
      </p:sp>
      <p:sp>
        <p:nvSpPr>
          <p:cNvPr id="17" name="Sottotitolo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a:t>Fare clic per modificare lo stile del sottotitolo dello schema</a:t>
            </a:r>
            <a:endParaRPr kumimoji="0" lang="en-US"/>
          </a:p>
        </p:txBody>
      </p:sp>
      <p:sp>
        <p:nvSpPr>
          <p:cNvPr id="30" name="Segnaposto data 29"/>
          <p:cNvSpPr>
            <a:spLocks noGrp="1"/>
          </p:cNvSpPr>
          <p:nvPr>
            <p:ph type="dt" sz="half" idx="10"/>
          </p:nvPr>
        </p:nvSpPr>
        <p:spPr/>
        <p:txBody>
          <a:bodyPr/>
          <a:lstStyle/>
          <a:p>
            <a:fld id="{BAD33CD1-F5E4-449A-8140-3E2D81D09855}" type="datetimeFigureOut">
              <a:rPr lang="it-IT" smtClean="0"/>
              <a:pPr/>
              <a:t>11/10/2024</a:t>
            </a:fld>
            <a:endParaRPr lang="it-IT" dirty="0"/>
          </a:p>
        </p:txBody>
      </p:sp>
      <p:sp>
        <p:nvSpPr>
          <p:cNvPr id="19" name="Segnaposto piè di pagina 18"/>
          <p:cNvSpPr>
            <a:spLocks noGrp="1"/>
          </p:cNvSpPr>
          <p:nvPr>
            <p:ph type="ftr" sz="quarter" idx="11"/>
          </p:nvPr>
        </p:nvSpPr>
        <p:spPr/>
        <p:txBody>
          <a:bodyPr/>
          <a:lstStyle/>
          <a:p>
            <a:endParaRPr lang="it-IT" dirty="0"/>
          </a:p>
        </p:txBody>
      </p:sp>
      <p:sp>
        <p:nvSpPr>
          <p:cNvPr id="27" name="Segnaposto numero diapositiva 26"/>
          <p:cNvSpPr>
            <a:spLocks noGrp="1"/>
          </p:cNvSpPr>
          <p:nvPr>
            <p:ph type="sldNum" sz="quarter" idx="12"/>
          </p:nvPr>
        </p:nvSpPr>
        <p:spPr/>
        <p:txBody>
          <a:bodyPr/>
          <a:lstStyle/>
          <a:p>
            <a:fld id="{3D86C435-93AA-4731-8692-7FD9B5195049}" type="slidenum">
              <a:rPr lang="it-IT" smtClean="0"/>
              <a:pPr/>
              <a:t>‹N›</a:t>
            </a:fld>
            <a:endParaRPr lang="it-IT"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3" name="Segnaposto contenuto 2"/>
          <p:cNvSpPr>
            <a:spLocks noGrp="1"/>
          </p:cNvSpPr>
          <p:nvPr>
            <p:ph idx="1"/>
          </p:nvPr>
        </p:nvSpPr>
        <p:spPr/>
        <p:txBody>
          <a:body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4" name="Segnaposto data 3"/>
          <p:cNvSpPr>
            <a:spLocks noGrp="1"/>
          </p:cNvSpPr>
          <p:nvPr>
            <p:ph type="dt" sz="half" idx="10"/>
          </p:nvPr>
        </p:nvSpPr>
        <p:spPr/>
        <p:txBody>
          <a:bodyPr/>
          <a:lstStyle/>
          <a:p>
            <a:fld id="{BAD33CD1-F5E4-449A-8140-3E2D81D09855}" type="datetimeFigureOut">
              <a:rPr lang="it-IT" smtClean="0"/>
              <a:pPr/>
              <a:t>11/10/2024</a:t>
            </a:fld>
            <a:endParaRPr lang="it-IT" dirty="0"/>
          </a:p>
        </p:txBody>
      </p:sp>
      <p:sp>
        <p:nvSpPr>
          <p:cNvPr id="5" name="Segnaposto piè di pagina 4"/>
          <p:cNvSpPr>
            <a:spLocks noGrp="1"/>
          </p:cNvSpPr>
          <p:nvPr>
            <p:ph type="ftr" sz="quarter" idx="11"/>
          </p:nvPr>
        </p:nvSpPr>
        <p:spPr/>
        <p:txBody>
          <a:bodyPr/>
          <a:lstStyle/>
          <a:p>
            <a:endParaRPr lang="it-IT" dirty="0"/>
          </a:p>
        </p:txBody>
      </p:sp>
      <p:sp>
        <p:nvSpPr>
          <p:cNvPr id="6" name="Segnaposto numero diapositiva 5"/>
          <p:cNvSpPr>
            <a:spLocks noGrp="1"/>
          </p:cNvSpPr>
          <p:nvPr>
            <p:ph type="sldNum" sz="quarter" idx="12"/>
          </p:nvPr>
        </p:nvSpPr>
        <p:spPr/>
        <p:txBody>
          <a:bodyPr/>
          <a:lstStyle/>
          <a:p>
            <a:fld id="{3D86C435-93AA-4731-8692-7FD9B5195049}" type="slidenum">
              <a:rPr lang="it-IT" smtClean="0"/>
              <a:pPr/>
              <a:t>‹N›</a:t>
            </a:fld>
            <a:endParaRPr lang="it-IT"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bg>
      <p:bgRef idx="1002">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it-IT"/>
              <a:t>Fare clic per modificare lo stile del titolo</a:t>
            </a:r>
            <a:endParaRPr kumimoji="0" lang="en-US"/>
          </a:p>
        </p:txBody>
      </p:sp>
      <p:sp>
        <p:nvSpPr>
          <p:cNvPr id="3" name="Segnaposto testo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a:t>Fare clic per modificare stili del testo dello schema</a:t>
            </a:r>
          </a:p>
        </p:txBody>
      </p:sp>
      <p:sp>
        <p:nvSpPr>
          <p:cNvPr id="4" name="Segnaposto data 3"/>
          <p:cNvSpPr>
            <a:spLocks noGrp="1"/>
          </p:cNvSpPr>
          <p:nvPr>
            <p:ph type="dt" sz="half" idx="10"/>
          </p:nvPr>
        </p:nvSpPr>
        <p:spPr/>
        <p:txBody>
          <a:bodyPr/>
          <a:lstStyle/>
          <a:p>
            <a:fld id="{BAD33CD1-F5E4-449A-8140-3E2D81D09855}" type="datetimeFigureOut">
              <a:rPr lang="it-IT" smtClean="0"/>
              <a:pPr/>
              <a:t>11/10/2024</a:t>
            </a:fld>
            <a:endParaRPr lang="it-IT" dirty="0"/>
          </a:p>
        </p:txBody>
      </p:sp>
      <p:sp>
        <p:nvSpPr>
          <p:cNvPr id="5" name="Segnaposto piè di pagina 4"/>
          <p:cNvSpPr>
            <a:spLocks noGrp="1"/>
          </p:cNvSpPr>
          <p:nvPr>
            <p:ph type="ftr" sz="quarter" idx="11"/>
          </p:nvPr>
        </p:nvSpPr>
        <p:spPr/>
        <p:txBody>
          <a:bodyPr/>
          <a:lstStyle/>
          <a:p>
            <a:endParaRPr lang="it-IT" dirty="0"/>
          </a:p>
        </p:txBody>
      </p:sp>
      <p:sp>
        <p:nvSpPr>
          <p:cNvPr id="6" name="Segnaposto numero diapositiva 5"/>
          <p:cNvSpPr>
            <a:spLocks noGrp="1"/>
          </p:cNvSpPr>
          <p:nvPr>
            <p:ph type="sldNum" sz="quarter" idx="12"/>
          </p:nvPr>
        </p:nvSpPr>
        <p:spPr/>
        <p:txBody>
          <a:bodyPr/>
          <a:lstStyle/>
          <a:p>
            <a:fld id="{3D86C435-93AA-4731-8692-7FD9B5195049}" type="slidenum">
              <a:rPr lang="it-IT" smtClean="0"/>
              <a:pPr/>
              <a:t>‹N›</a:t>
            </a:fld>
            <a:endParaRPr lang="it-IT"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229600" cy="1143000"/>
          </a:xfrm>
        </p:spPr>
        <p:txBody>
          <a:bodyPr/>
          <a:lstStyle/>
          <a:p>
            <a:r>
              <a:rPr kumimoji="0" lang="it-IT"/>
              <a:t>Fare clic per modificare lo stile del titolo</a:t>
            </a:r>
            <a:endParaRPr kumimoji="0" lang="en-US"/>
          </a:p>
        </p:txBody>
      </p:sp>
      <p:sp>
        <p:nvSpPr>
          <p:cNvPr id="3" name="Segnaposto contenuto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4" name="Segnaposto contenuto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5" name="Segnaposto data 4"/>
          <p:cNvSpPr>
            <a:spLocks noGrp="1"/>
          </p:cNvSpPr>
          <p:nvPr>
            <p:ph type="dt" sz="half" idx="10"/>
          </p:nvPr>
        </p:nvSpPr>
        <p:spPr/>
        <p:txBody>
          <a:bodyPr/>
          <a:lstStyle/>
          <a:p>
            <a:fld id="{BAD33CD1-F5E4-449A-8140-3E2D81D09855}" type="datetimeFigureOut">
              <a:rPr lang="it-IT" smtClean="0"/>
              <a:pPr/>
              <a:t>11/10/2024</a:t>
            </a:fld>
            <a:endParaRPr lang="it-IT" dirty="0"/>
          </a:p>
        </p:txBody>
      </p:sp>
      <p:sp>
        <p:nvSpPr>
          <p:cNvPr id="6" name="Segnaposto piè di pagina 5"/>
          <p:cNvSpPr>
            <a:spLocks noGrp="1"/>
          </p:cNvSpPr>
          <p:nvPr>
            <p:ph type="ftr" sz="quarter" idx="11"/>
          </p:nvPr>
        </p:nvSpPr>
        <p:spPr/>
        <p:txBody>
          <a:bodyPr/>
          <a:lstStyle/>
          <a:p>
            <a:endParaRPr lang="it-IT" dirty="0"/>
          </a:p>
        </p:txBody>
      </p:sp>
      <p:sp>
        <p:nvSpPr>
          <p:cNvPr id="7" name="Segnaposto numero diapositiva 6"/>
          <p:cNvSpPr>
            <a:spLocks noGrp="1"/>
          </p:cNvSpPr>
          <p:nvPr>
            <p:ph type="sldNum" sz="quarter" idx="12"/>
          </p:nvPr>
        </p:nvSpPr>
        <p:spPr/>
        <p:txBody>
          <a:bodyPr/>
          <a:lstStyle/>
          <a:p>
            <a:fld id="{3D86C435-93AA-4731-8692-7FD9B5195049}" type="slidenum">
              <a:rPr lang="it-IT" smtClean="0"/>
              <a:pPr/>
              <a:t>‹N›</a:t>
            </a:fld>
            <a:endParaRPr lang="it-IT"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229600" cy="1143000"/>
          </a:xfrm>
        </p:spPr>
        <p:txBody>
          <a:bodyPr tIns="45720" anchor="b"/>
          <a:lstStyle>
            <a:lvl1pPr>
              <a:defRPr/>
            </a:lvl1pPr>
          </a:lstStyle>
          <a:p>
            <a:r>
              <a:rPr kumimoji="0" lang="it-IT"/>
              <a:t>Fare clic per modificare lo stile del titolo</a:t>
            </a:r>
            <a:endParaRPr kumimoji="0" lang="en-US"/>
          </a:p>
        </p:txBody>
      </p:sp>
      <p:sp>
        <p:nvSpPr>
          <p:cNvPr id="3" name="Segnaposto testo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it-IT"/>
              <a:t>Fare clic per modificare stili del testo dello schema</a:t>
            </a:r>
          </a:p>
        </p:txBody>
      </p:sp>
      <p:sp>
        <p:nvSpPr>
          <p:cNvPr id="4" name="Segnaposto testo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it-IT"/>
              <a:t>Fare clic per modificare stili del testo dello schema</a:t>
            </a:r>
          </a:p>
        </p:txBody>
      </p:sp>
      <p:sp>
        <p:nvSpPr>
          <p:cNvPr id="5" name="Segnaposto contenuto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6" name="Segnaposto contenuto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7" name="Segnaposto data 6"/>
          <p:cNvSpPr>
            <a:spLocks noGrp="1"/>
          </p:cNvSpPr>
          <p:nvPr>
            <p:ph type="dt" sz="half" idx="10"/>
          </p:nvPr>
        </p:nvSpPr>
        <p:spPr/>
        <p:txBody>
          <a:bodyPr/>
          <a:lstStyle/>
          <a:p>
            <a:fld id="{BAD33CD1-F5E4-449A-8140-3E2D81D09855}" type="datetimeFigureOut">
              <a:rPr lang="it-IT" smtClean="0"/>
              <a:pPr/>
              <a:t>11/10/2024</a:t>
            </a:fld>
            <a:endParaRPr lang="it-IT" dirty="0"/>
          </a:p>
        </p:txBody>
      </p:sp>
      <p:sp>
        <p:nvSpPr>
          <p:cNvPr id="8" name="Segnaposto piè di pagina 7"/>
          <p:cNvSpPr>
            <a:spLocks noGrp="1"/>
          </p:cNvSpPr>
          <p:nvPr>
            <p:ph type="ftr" sz="quarter" idx="11"/>
          </p:nvPr>
        </p:nvSpPr>
        <p:spPr/>
        <p:txBody>
          <a:bodyPr/>
          <a:lstStyle/>
          <a:p>
            <a:endParaRPr lang="it-IT" dirty="0"/>
          </a:p>
        </p:txBody>
      </p:sp>
      <p:sp>
        <p:nvSpPr>
          <p:cNvPr id="9" name="Segnaposto numero diapositiva 8"/>
          <p:cNvSpPr>
            <a:spLocks noGrp="1"/>
          </p:cNvSpPr>
          <p:nvPr>
            <p:ph type="sldNum" sz="quarter" idx="12"/>
          </p:nvPr>
        </p:nvSpPr>
        <p:spPr/>
        <p:txBody>
          <a:bodyPr/>
          <a:lstStyle/>
          <a:p>
            <a:fld id="{3D86C435-93AA-4731-8692-7FD9B5195049}" type="slidenum">
              <a:rPr lang="it-IT" smtClean="0"/>
              <a:pPr/>
              <a:t>‹N›</a:t>
            </a:fld>
            <a:endParaRPr lang="it-IT"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it-IT"/>
              <a:t>Fare clic per modificare lo stile del titolo</a:t>
            </a:r>
            <a:endParaRPr kumimoji="0" lang="en-US"/>
          </a:p>
        </p:txBody>
      </p:sp>
      <p:sp>
        <p:nvSpPr>
          <p:cNvPr id="3" name="Segnaposto data 2"/>
          <p:cNvSpPr>
            <a:spLocks noGrp="1"/>
          </p:cNvSpPr>
          <p:nvPr>
            <p:ph type="dt" sz="half" idx="10"/>
          </p:nvPr>
        </p:nvSpPr>
        <p:spPr/>
        <p:txBody>
          <a:bodyPr/>
          <a:lstStyle/>
          <a:p>
            <a:fld id="{BAD33CD1-F5E4-449A-8140-3E2D81D09855}" type="datetimeFigureOut">
              <a:rPr lang="it-IT" smtClean="0"/>
              <a:pPr/>
              <a:t>11/10/2024</a:t>
            </a:fld>
            <a:endParaRPr lang="it-IT" dirty="0"/>
          </a:p>
        </p:txBody>
      </p:sp>
      <p:sp>
        <p:nvSpPr>
          <p:cNvPr id="4" name="Segnaposto piè di pagina 3"/>
          <p:cNvSpPr>
            <a:spLocks noGrp="1"/>
          </p:cNvSpPr>
          <p:nvPr>
            <p:ph type="ftr" sz="quarter" idx="11"/>
          </p:nvPr>
        </p:nvSpPr>
        <p:spPr/>
        <p:txBody>
          <a:bodyPr/>
          <a:lstStyle/>
          <a:p>
            <a:endParaRPr lang="it-IT" dirty="0"/>
          </a:p>
        </p:txBody>
      </p:sp>
      <p:sp>
        <p:nvSpPr>
          <p:cNvPr id="5" name="Segnaposto numero diapositiva 4"/>
          <p:cNvSpPr>
            <a:spLocks noGrp="1"/>
          </p:cNvSpPr>
          <p:nvPr>
            <p:ph type="sldNum" sz="quarter" idx="12"/>
          </p:nvPr>
        </p:nvSpPr>
        <p:spPr/>
        <p:txBody>
          <a:bodyPr/>
          <a:lstStyle/>
          <a:p>
            <a:fld id="{3D86C435-93AA-4731-8692-7FD9B5195049}" type="slidenum">
              <a:rPr lang="it-IT" smtClean="0"/>
              <a:pPr/>
              <a:t>‹N›</a:t>
            </a:fld>
            <a:endParaRPr lang="it-IT"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BAD33CD1-F5E4-449A-8140-3E2D81D09855}" type="datetimeFigureOut">
              <a:rPr lang="it-IT" smtClean="0"/>
              <a:pPr/>
              <a:t>11/10/2024</a:t>
            </a:fld>
            <a:endParaRPr lang="it-IT" dirty="0"/>
          </a:p>
        </p:txBody>
      </p:sp>
      <p:sp>
        <p:nvSpPr>
          <p:cNvPr id="3" name="Segnaposto piè di pagina 2"/>
          <p:cNvSpPr>
            <a:spLocks noGrp="1"/>
          </p:cNvSpPr>
          <p:nvPr>
            <p:ph type="ftr" sz="quarter" idx="11"/>
          </p:nvPr>
        </p:nvSpPr>
        <p:spPr/>
        <p:txBody>
          <a:bodyPr/>
          <a:lstStyle/>
          <a:p>
            <a:endParaRPr lang="it-IT" dirty="0"/>
          </a:p>
        </p:txBody>
      </p:sp>
      <p:sp>
        <p:nvSpPr>
          <p:cNvPr id="4" name="Segnaposto numero diapositiva 3"/>
          <p:cNvSpPr>
            <a:spLocks noGrp="1"/>
          </p:cNvSpPr>
          <p:nvPr>
            <p:ph type="sldNum" sz="quarter" idx="12"/>
          </p:nvPr>
        </p:nvSpPr>
        <p:spPr/>
        <p:txBody>
          <a:bodyPr/>
          <a:lstStyle/>
          <a:p>
            <a:fld id="{3D86C435-93AA-4731-8692-7FD9B5195049}" type="slidenum">
              <a:rPr lang="it-IT" smtClean="0"/>
              <a:pPr/>
              <a:t>‹N›</a:t>
            </a:fld>
            <a:endParaRPr lang="it-IT"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it-IT"/>
              <a:t>Fare clic per modificare lo stile del titolo</a:t>
            </a:r>
            <a:endParaRPr kumimoji="0" lang="en-US"/>
          </a:p>
        </p:txBody>
      </p:sp>
      <p:sp>
        <p:nvSpPr>
          <p:cNvPr id="3" name="Segnaposto testo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it-IT"/>
              <a:t>Fare clic per modificare stili del testo dello schema</a:t>
            </a:r>
          </a:p>
        </p:txBody>
      </p:sp>
      <p:sp>
        <p:nvSpPr>
          <p:cNvPr id="4" name="Segnaposto contenuto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5" name="Segnaposto data 4"/>
          <p:cNvSpPr>
            <a:spLocks noGrp="1"/>
          </p:cNvSpPr>
          <p:nvPr>
            <p:ph type="dt" sz="half" idx="10"/>
          </p:nvPr>
        </p:nvSpPr>
        <p:spPr/>
        <p:txBody>
          <a:bodyPr/>
          <a:lstStyle/>
          <a:p>
            <a:fld id="{BAD33CD1-F5E4-449A-8140-3E2D81D09855}" type="datetimeFigureOut">
              <a:rPr lang="it-IT" smtClean="0"/>
              <a:pPr/>
              <a:t>11/10/2024</a:t>
            </a:fld>
            <a:endParaRPr lang="it-IT" dirty="0"/>
          </a:p>
        </p:txBody>
      </p:sp>
      <p:sp>
        <p:nvSpPr>
          <p:cNvPr id="6" name="Segnaposto piè di pagina 5"/>
          <p:cNvSpPr>
            <a:spLocks noGrp="1"/>
          </p:cNvSpPr>
          <p:nvPr>
            <p:ph type="ftr" sz="quarter" idx="11"/>
          </p:nvPr>
        </p:nvSpPr>
        <p:spPr/>
        <p:txBody>
          <a:bodyPr/>
          <a:lstStyle/>
          <a:p>
            <a:endParaRPr lang="it-IT" dirty="0"/>
          </a:p>
        </p:txBody>
      </p:sp>
      <p:sp>
        <p:nvSpPr>
          <p:cNvPr id="7" name="Segnaposto numero diapositiva 6"/>
          <p:cNvSpPr>
            <a:spLocks noGrp="1"/>
          </p:cNvSpPr>
          <p:nvPr>
            <p:ph type="sldNum" sz="quarter" idx="12"/>
          </p:nvPr>
        </p:nvSpPr>
        <p:spPr/>
        <p:txBody>
          <a:bodyPr/>
          <a:lstStyle/>
          <a:p>
            <a:fld id="{3D86C435-93AA-4731-8692-7FD9B5195049}" type="slidenum">
              <a:rPr lang="it-IT" smtClean="0"/>
              <a:pPr/>
              <a:t>‹N›</a:t>
            </a:fld>
            <a:endParaRPr lang="it-IT"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9" name="Ritaglia e arrotonda singolo angolo rettangolo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Triangolo rettangolo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olo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it-IT"/>
              <a:t>Fare clic per modificare lo stile del titolo</a:t>
            </a:r>
            <a:endParaRPr kumimoji="0" lang="en-US"/>
          </a:p>
        </p:txBody>
      </p:sp>
      <p:sp>
        <p:nvSpPr>
          <p:cNvPr id="4" name="Segnaposto testo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it-IT"/>
              <a:t>Fare clic per modificare stili del testo dello schema</a:t>
            </a:r>
          </a:p>
        </p:txBody>
      </p:sp>
      <p:sp>
        <p:nvSpPr>
          <p:cNvPr id="5" name="Segnaposto data 4"/>
          <p:cNvSpPr>
            <a:spLocks noGrp="1"/>
          </p:cNvSpPr>
          <p:nvPr>
            <p:ph type="dt" sz="half" idx="10"/>
          </p:nvPr>
        </p:nvSpPr>
        <p:spPr/>
        <p:txBody>
          <a:bodyPr/>
          <a:lstStyle/>
          <a:p>
            <a:fld id="{BAD33CD1-F5E4-449A-8140-3E2D81D09855}" type="datetimeFigureOut">
              <a:rPr lang="it-IT" smtClean="0"/>
              <a:pPr/>
              <a:t>11/10/2024</a:t>
            </a:fld>
            <a:endParaRPr lang="it-IT" dirty="0"/>
          </a:p>
        </p:txBody>
      </p:sp>
      <p:sp>
        <p:nvSpPr>
          <p:cNvPr id="6" name="Segnaposto piè di pagina 5"/>
          <p:cNvSpPr>
            <a:spLocks noGrp="1"/>
          </p:cNvSpPr>
          <p:nvPr>
            <p:ph type="ftr" sz="quarter" idx="11"/>
          </p:nvPr>
        </p:nvSpPr>
        <p:spPr/>
        <p:txBody>
          <a:bodyPr/>
          <a:lstStyle/>
          <a:p>
            <a:endParaRPr lang="it-IT" dirty="0"/>
          </a:p>
        </p:txBody>
      </p:sp>
      <p:sp>
        <p:nvSpPr>
          <p:cNvPr id="7" name="Segnaposto numero diapositiva 6"/>
          <p:cNvSpPr>
            <a:spLocks noGrp="1"/>
          </p:cNvSpPr>
          <p:nvPr>
            <p:ph type="sldNum" sz="quarter" idx="12"/>
          </p:nvPr>
        </p:nvSpPr>
        <p:spPr>
          <a:xfrm>
            <a:off x="8077200" y="6356350"/>
            <a:ext cx="609600" cy="365125"/>
          </a:xfrm>
        </p:spPr>
        <p:txBody>
          <a:bodyPr/>
          <a:lstStyle/>
          <a:p>
            <a:fld id="{3D86C435-93AA-4731-8692-7FD9B5195049}" type="slidenum">
              <a:rPr lang="it-IT" smtClean="0"/>
              <a:pPr/>
              <a:t>‹N›</a:t>
            </a:fld>
            <a:endParaRPr lang="it-IT" dirty="0"/>
          </a:p>
        </p:txBody>
      </p:sp>
      <p:sp>
        <p:nvSpPr>
          <p:cNvPr id="3" name="Segnaposto immagin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it-IT" dirty="0"/>
              <a:t>Fare clic sull'icona per inserire un'immagine</a:t>
            </a:r>
            <a:endParaRPr kumimoji="0" lang="en-US" dirty="0"/>
          </a:p>
        </p:txBody>
      </p:sp>
      <p:sp>
        <p:nvSpPr>
          <p:cNvPr id="10" name="Figura a mano libera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igura a mano libera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4" name="Segnaposto data 3"/>
          <p:cNvSpPr>
            <a:spLocks noGrp="1"/>
          </p:cNvSpPr>
          <p:nvPr>
            <p:ph type="dt" sz="half" idx="10"/>
          </p:nvPr>
        </p:nvSpPr>
        <p:spPr/>
        <p:txBody>
          <a:bodyPr/>
          <a:lstStyle/>
          <a:p>
            <a:fld id="{BAD33CD1-F5E4-449A-8140-3E2D81D09855}" type="datetimeFigureOut">
              <a:rPr lang="it-IT" smtClean="0"/>
              <a:pPr/>
              <a:t>11/10/2024</a:t>
            </a:fld>
            <a:endParaRPr lang="it-IT" dirty="0"/>
          </a:p>
        </p:txBody>
      </p:sp>
      <p:sp>
        <p:nvSpPr>
          <p:cNvPr id="5" name="Segnaposto piè di pagina 4"/>
          <p:cNvSpPr>
            <a:spLocks noGrp="1"/>
          </p:cNvSpPr>
          <p:nvPr>
            <p:ph type="ftr" sz="quarter" idx="11"/>
          </p:nvPr>
        </p:nvSpPr>
        <p:spPr/>
        <p:txBody>
          <a:bodyPr/>
          <a:lstStyle/>
          <a:p>
            <a:endParaRPr lang="it-IT" dirty="0"/>
          </a:p>
        </p:txBody>
      </p:sp>
      <p:sp>
        <p:nvSpPr>
          <p:cNvPr id="6" name="Segnaposto numero diapositiva 5"/>
          <p:cNvSpPr>
            <a:spLocks noGrp="1"/>
          </p:cNvSpPr>
          <p:nvPr>
            <p:ph type="sldNum" sz="quarter" idx="12"/>
          </p:nvPr>
        </p:nvSpPr>
        <p:spPr/>
        <p:txBody>
          <a:bodyPr/>
          <a:lstStyle/>
          <a:p>
            <a:fld id="{3D86C435-93AA-4731-8692-7FD9B5195049}" type="slidenum">
              <a:rPr lang="it-IT" smtClean="0"/>
              <a:pPr/>
              <a:t>‹N›</a:t>
            </a:fld>
            <a:endParaRPr lang="it-IT"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914401"/>
            <a:ext cx="2057400" cy="5211763"/>
          </a:xfrm>
        </p:spPr>
        <p:txBody>
          <a:bodyPr vert="eaVert"/>
          <a:lstStyle/>
          <a:p>
            <a:r>
              <a:rPr kumimoji="0" lang="it-IT"/>
              <a:t>Fare clic per modificare lo stile del titolo</a:t>
            </a:r>
            <a:endParaRPr kumimoji="0" lang="en-US"/>
          </a:p>
        </p:txBody>
      </p:sp>
      <p:sp>
        <p:nvSpPr>
          <p:cNvPr id="3" name="Segnaposto testo verticale 2"/>
          <p:cNvSpPr>
            <a:spLocks noGrp="1"/>
          </p:cNvSpPr>
          <p:nvPr>
            <p:ph type="body" orient="vert" idx="1"/>
          </p:nvPr>
        </p:nvSpPr>
        <p:spPr>
          <a:xfrm>
            <a:off x="457200" y="914401"/>
            <a:ext cx="6019800" cy="5211763"/>
          </a:xfrm>
        </p:spPr>
        <p:txBody>
          <a:bodyPr vert="eaVert"/>
          <a:lstStyle/>
          <a:p>
            <a:pPr lvl="0" eaLnBrk="1" latinLnBrk="0" hangingPunct="1"/>
            <a:r>
              <a:rPr lang="it-IT"/>
              <a:t>Fare clic per modificare stili del testo dello schema</a:t>
            </a:r>
          </a:p>
          <a:p>
            <a:pPr lvl="1" eaLnBrk="1" latinLnBrk="0" hangingPunct="1"/>
            <a:r>
              <a:rPr lang="it-IT"/>
              <a:t>Secondo livello</a:t>
            </a:r>
          </a:p>
          <a:p>
            <a:pPr lvl="2" eaLnBrk="1" latinLnBrk="0" hangingPunct="1"/>
            <a:r>
              <a:rPr lang="it-IT"/>
              <a:t>Terzo livello</a:t>
            </a:r>
          </a:p>
          <a:p>
            <a:pPr lvl="3" eaLnBrk="1" latinLnBrk="0" hangingPunct="1"/>
            <a:r>
              <a:rPr lang="it-IT"/>
              <a:t>Quarto livello</a:t>
            </a:r>
          </a:p>
          <a:p>
            <a:pPr lvl="4" eaLnBrk="1" latinLnBrk="0" hangingPunct="1"/>
            <a:r>
              <a:rPr lang="it-IT"/>
              <a:t>Quinto livello</a:t>
            </a:r>
            <a:endParaRPr kumimoji="0" lang="en-US"/>
          </a:p>
        </p:txBody>
      </p:sp>
      <p:sp>
        <p:nvSpPr>
          <p:cNvPr id="4" name="Segnaposto data 3"/>
          <p:cNvSpPr>
            <a:spLocks noGrp="1"/>
          </p:cNvSpPr>
          <p:nvPr>
            <p:ph type="dt" sz="half" idx="10"/>
          </p:nvPr>
        </p:nvSpPr>
        <p:spPr/>
        <p:txBody>
          <a:bodyPr/>
          <a:lstStyle/>
          <a:p>
            <a:fld id="{BAD33CD1-F5E4-449A-8140-3E2D81D09855}" type="datetimeFigureOut">
              <a:rPr lang="it-IT" smtClean="0"/>
              <a:pPr/>
              <a:t>11/10/2024</a:t>
            </a:fld>
            <a:endParaRPr lang="it-IT" dirty="0"/>
          </a:p>
        </p:txBody>
      </p:sp>
      <p:sp>
        <p:nvSpPr>
          <p:cNvPr id="5" name="Segnaposto piè di pagina 4"/>
          <p:cNvSpPr>
            <a:spLocks noGrp="1"/>
          </p:cNvSpPr>
          <p:nvPr>
            <p:ph type="ftr" sz="quarter" idx="11"/>
          </p:nvPr>
        </p:nvSpPr>
        <p:spPr/>
        <p:txBody>
          <a:bodyPr/>
          <a:lstStyle/>
          <a:p>
            <a:endParaRPr lang="it-IT" dirty="0"/>
          </a:p>
        </p:txBody>
      </p:sp>
      <p:sp>
        <p:nvSpPr>
          <p:cNvPr id="6" name="Segnaposto numero diapositiva 5"/>
          <p:cNvSpPr>
            <a:spLocks noGrp="1"/>
          </p:cNvSpPr>
          <p:nvPr>
            <p:ph type="sldNum" sz="quarter" idx="12"/>
          </p:nvPr>
        </p:nvSpPr>
        <p:spPr/>
        <p:txBody>
          <a:bodyPr/>
          <a:lstStyle/>
          <a:p>
            <a:fld id="{3D86C435-93AA-4731-8692-7FD9B5195049}" type="slidenum">
              <a:rPr lang="it-IT" smtClean="0"/>
              <a:pPr/>
              <a:t>‹N›</a:t>
            </a:fld>
            <a:endParaRPr lang="it-IT"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igura a mano libera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Figura a mano libera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Segnaposto titolo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it-IT"/>
              <a:t>Fare clic per modificare lo stile del titolo</a:t>
            </a:r>
            <a:endParaRPr kumimoji="0" lang="en-US"/>
          </a:p>
        </p:txBody>
      </p:sp>
      <p:sp>
        <p:nvSpPr>
          <p:cNvPr id="30" name="Segnaposto testo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it-IT"/>
              <a:t>Fare clic per modificare stili del testo dello schema</a:t>
            </a:r>
          </a:p>
          <a:p>
            <a:pPr lvl="1" eaLnBrk="1" latinLnBrk="0" hangingPunct="1"/>
            <a:r>
              <a:rPr kumimoji="0" lang="it-IT"/>
              <a:t>Secondo livello</a:t>
            </a:r>
          </a:p>
          <a:p>
            <a:pPr lvl="2" eaLnBrk="1" latinLnBrk="0" hangingPunct="1"/>
            <a:r>
              <a:rPr kumimoji="0" lang="it-IT"/>
              <a:t>Terzo livello</a:t>
            </a:r>
          </a:p>
          <a:p>
            <a:pPr lvl="3" eaLnBrk="1" latinLnBrk="0" hangingPunct="1"/>
            <a:r>
              <a:rPr kumimoji="0" lang="it-IT"/>
              <a:t>Quarto livello</a:t>
            </a:r>
          </a:p>
          <a:p>
            <a:pPr lvl="4" eaLnBrk="1" latinLnBrk="0" hangingPunct="1"/>
            <a:r>
              <a:rPr kumimoji="0" lang="it-IT"/>
              <a:t>Quinto livello</a:t>
            </a:r>
            <a:endParaRPr kumimoji="0" lang="en-US"/>
          </a:p>
        </p:txBody>
      </p:sp>
      <p:sp>
        <p:nvSpPr>
          <p:cNvPr id="10" name="Segnaposto data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AD33CD1-F5E4-449A-8140-3E2D81D09855}" type="datetimeFigureOut">
              <a:rPr lang="it-IT" smtClean="0"/>
              <a:pPr/>
              <a:t>11/10/2024</a:t>
            </a:fld>
            <a:endParaRPr lang="it-IT" dirty="0"/>
          </a:p>
        </p:txBody>
      </p:sp>
      <p:sp>
        <p:nvSpPr>
          <p:cNvPr id="22" name="Segnaposto piè di pagina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it-IT" dirty="0"/>
          </a:p>
        </p:txBody>
      </p:sp>
      <p:sp>
        <p:nvSpPr>
          <p:cNvPr id="18" name="Segnaposto numero diapositiva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D86C435-93AA-4731-8692-7FD9B5195049}" type="slidenum">
              <a:rPr lang="it-IT" smtClean="0"/>
              <a:pPr/>
              <a:t>‹N›</a:t>
            </a:fld>
            <a:endParaRPr lang="it-IT" dirty="0"/>
          </a:p>
        </p:txBody>
      </p:sp>
      <p:grpSp>
        <p:nvGrpSpPr>
          <p:cNvPr id="2" name="Gruppo 1"/>
          <p:cNvGrpSpPr/>
          <p:nvPr/>
        </p:nvGrpSpPr>
        <p:grpSpPr>
          <a:xfrm>
            <a:off x="-19017" y="202408"/>
            <a:ext cx="9180548" cy="649224"/>
            <a:chOff x="-19045" y="216550"/>
            <a:chExt cx="9180548" cy="649224"/>
          </a:xfrm>
        </p:grpSpPr>
        <p:sp>
          <p:nvSpPr>
            <p:cNvPr id="12" name="Figura a mano libera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igura a mano libera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1603" y="836712"/>
            <a:ext cx="8229600" cy="2090496"/>
          </a:xfrm>
        </p:spPr>
        <p:txBody>
          <a:bodyPr>
            <a:normAutofit fontScale="90000"/>
          </a:bodyPr>
          <a:lstStyle/>
          <a:p>
            <a:r>
              <a:rPr lang="it-IT" b="1" dirty="0">
                <a:solidFill>
                  <a:srgbClr val="0000FF"/>
                </a:solidFill>
              </a:rPr>
              <a:t>Poteri sostitutivi per omissione o ritardo di atti obbligatori</a:t>
            </a:r>
            <a:br>
              <a:rPr lang="it-IT" dirty="0"/>
            </a:br>
            <a:endParaRPr lang="it-IT" dirty="0"/>
          </a:p>
        </p:txBody>
      </p:sp>
      <p:sp>
        <p:nvSpPr>
          <p:cNvPr id="5" name="Segnaposto contenuto 4"/>
          <p:cNvSpPr>
            <a:spLocks noGrp="1"/>
          </p:cNvSpPr>
          <p:nvPr>
            <p:ph idx="1"/>
          </p:nvPr>
        </p:nvSpPr>
        <p:spPr>
          <a:xfrm>
            <a:off x="323528" y="2348880"/>
            <a:ext cx="8229600" cy="4389120"/>
          </a:xfrm>
          <a:noFill/>
        </p:spPr>
        <p:txBody>
          <a:bodyPr>
            <a:normAutofit lnSpcReduction="10000"/>
          </a:bodyPr>
          <a:lstStyle/>
          <a:p>
            <a:pPr marL="0" indent="0">
              <a:buNone/>
            </a:pPr>
            <a:r>
              <a:rPr lang="it-IT" sz="3200" dirty="0"/>
              <a:t>Qualora gli enti locali, sebbene invitati a provvedere entro congruo termine, </a:t>
            </a:r>
            <a:r>
              <a:rPr lang="it-IT" sz="3200" b="1" dirty="0"/>
              <a:t>ritardino o omettano di compiere atti obbligatori per legge</a:t>
            </a:r>
            <a:r>
              <a:rPr lang="it-IT" sz="3200" dirty="0"/>
              <a:t>, si provvede a mezzo di </a:t>
            </a:r>
            <a:r>
              <a:rPr lang="it-IT" sz="3200" b="1" dirty="0"/>
              <a:t>commissario ad acta nominato dal difensore civico regionale</a:t>
            </a:r>
            <a:r>
              <a:rPr lang="it-IT" sz="3200" dirty="0"/>
              <a:t>, ove costituito, ovvero dal comitato regionale di controllo.      Il commissario </a:t>
            </a:r>
            <a:r>
              <a:rPr lang="it-IT" sz="3200" i="1" dirty="0">
                <a:solidFill>
                  <a:srgbClr val="FF0000"/>
                </a:solidFill>
              </a:rPr>
              <a:t>ad acta </a:t>
            </a:r>
            <a:r>
              <a:rPr lang="it-IT" sz="3200" dirty="0"/>
              <a:t>provvede entro 60 giorni dal conferimento dell'incarico.</a:t>
            </a:r>
          </a:p>
          <a:p>
            <a:endParaRPr lang="it-IT"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914400" y="836712"/>
            <a:ext cx="8229600" cy="1143000"/>
          </a:xfrm>
        </p:spPr>
        <p:txBody>
          <a:bodyPr>
            <a:normAutofit fontScale="90000"/>
          </a:bodyPr>
          <a:lstStyle/>
          <a:p>
            <a:r>
              <a:rPr lang="it-IT" b="1" dirty="0">
                <a:solidFill>
                  <a:srgbClr val="0000FF"/>
                </a:solidFill>
              </a:rPr>
              <a:t>Poteri sostitutivi del Governo</a:t>
            </a:r>
            <a:br>
              <a:rPr lang="it-IT" dirty="0"/>
            </a:br>
            <a:endParaRPr lang="it-IT" dirty="0"/>
          </a:p>
        </p:txBody>
      </p:sp>
      <p:sp>
        <p:nvSpPr>
          <p:cNvPr id="3" name="Segnaposto contenuto 2"/>
          <p:cNvSpPr>
            <a:spLocks noGrp="1"/>
          </p:cNvSpPr>
          <p:nvPr>
            <p:ph idx="1"/>
          </p:nvPr>
        </p:nvSpPr>
        <p:spPr>
          <a:xfrm>
            <a:off x="251520" y="1408212"/>
            <a:ext cx="8424936" cy="4973116"/>
          </a:xfrm>
        </p:spPr>
        <p:txBody>
          <a:bodyPr>
            <a:normAutofit lnSpcReduction="10000"/>
          </a:bodyPr>
          <a:lstStyle/>
          <a:p>
            <a:r>
              <a:rPr lang="it-IT" sz="2800" dirty="0"/>
              <a:t>Per quanto riguarda </a:t>
            </a:r>
            <a:r>
              <a:rPr lang="it-IT" sz="2800" b="1" dirty="0"/>
              <a:t>funzioni e  compiti spettanti agli enti locali</a:t>
            </a:r>
            <a:r>
              <a:rPr lang="it-IT" sz="2800" dirty="0"/>
              <a:t>, in caso di </a:t>
            </a:r>
            <a:r>
              <a:rPr lang="it-IT" sz="2800" b="1" dirty="0"/>
              <a:t>accertata inattività </a:t>
            </a:r>
            <a:r>
              <a:rPr lang="it-IT" sz="2800" i="1" dirty="0"/>
              <a:t>che comporti inadempimento agli obblighi derivanti dall'appartenenza alla Unione europea o pericolo di grave pregiudizio agli interessi nazionali</a:t>
            </a:r>
            <a:r>
              <a:rPr lang="it-IT" sz="2800" dirty="0"/>
              <a:t>, il Presidente del Consiglio dei Ministri, su proposta del Ministro competente per materia, assegna all'ente inadempiente un congruo termine per provvedere.</a:t>
            </a:r>
          </a:p>
          <a:p>
            <a:r>
              <a:rPr lang="it-IT" sz="2800" dirty="0"/>
              <a:t>Decorso inutilmente tale termine, il Consiglio dei Ministri, sentito il soggetto inadempiente, </a:t>
            </a:r>
            <a:r>
              <a:rPr lang="it-IT" sz="2800" b="1" dirty="0"/>
              <a:t>nomina un commissario</a:t>
            </a:r>
            <a:r>
              <a:rPr lang="it-IT" sz="2800" dirty="0"/>
              <a:t> che provvede in via sostitutiva</a:t>
            </a:r>
          </a:p>
          <a:p>
            <a:endParaRPr lang="it-IT"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318356" y="1026056"/>
            <a:ext cx="8507288" cy="5643304"/>
          </a:xfrm>
        </p:spPr>
        <p:txBody>
          <a:bodyPr>
            <a:noAutofit/>
          </a:bodyPr>
          <a:lstStyle/>
          <a:p>
            <a:r>
              <a:rPr lang="it-IT" sz="3200" dirty="0"/>
              <a:t>In casi di assoluta urgenza il Consiglio dei Ministri può adottare il provvedimento su proposta del Presidente del Consiglio dei Ministri, di concerto con il Ministro competente. </a:t>
            </a:r>
          </a:p>
          <a:p>
            <a:r>
              <a:rPr lang="it-IT" sz="3200" dirty="0"/>
              <a:t>Il provvedimento in tal modo adottato ha immediata esecuzione </a:t>
            </a:r>
            <a:r>
              <a:rPr lang="it-IT" sz="3200" b="1" dirty="0"/>
              <a:t>ed è immediatamente comunicato alla Conferenza Stato-città e autonomie locali</a:t>
            </a:r>
            <a:r>
              <a:rPr lang="it-IT" sz="3200" dirty="0"/>
              <a:t> allargata ai rappresentanti delle comunità montane, che ne può chiedere il riesame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836712"/>
            <a:ext cx="8229600" cy="1143000"/>
          </a:xfrm>
        </p:spPr>
        <p:txBody>
          <a:bodyPr>
            <a:normAutofit fontScale="90000"/>
          </a:bodyPr>
          <a:lstStyle/>
          <a:p>
            <a:r>
              <a:rPr lang="it-IT" dirty="0">
                <a:solidFill>
                  <a:srgbClr val="0000FF"/>
                </a:solidFill>
              </a:rPr>
              <a:t>Annullamento straordinario degli atti illegittimi</a:t>
            </a:r>
          </a:p>
        </p:txBody>
      </p:sp>
      <p:sp>
        <p:nvSpPr>
          <p:cNvPr id="3" name="Segnaposto contenuto 2"/>
          <p:cNvSpPr>
            <a:spLocks noGrp="1"/>
          </p:cNvSpPr>
          <p:nvPr>
            <p:ph idx="1"/>
          </p:nvPr>
        </p:nvSpPr>
        <p:spPr>
          <a:xfrm>
            <a:off x="457200" y="2204864"/>
            <a:ext cx="7571184" cy="4389120"/>
          </a:xfrm>
        </p:spPr>
        <p:txBody>
          <a:bodyPr>
            <a:normAutofit lnSpcReduction="10000"/>
          </a:bodyPr>
          <a:lstStyle/>
          <a:p>
            <a:r>
              <a:rPr lang="it-IT" sz="3200" dirty="0"/>
              <a:t> il Governo, a tutela dell'unità dell'ordinamento, con d.P.R., previa deliberazione del Consiglio dei Ministri,                    su proposta del Ministro dell'interno,                 ha facoltà, in qualunque tempo, di annullare, d'ufficio o su denunzia,                     sentito il Consiglio di Stato,                                          gli atti degli enti locali viziati da illegittimità.</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693971" y="286969"/>
            <a:ext cx="6851104" cy="720080"/>
          </a:xfrm>
        </p:spPr>
        <p:txBody>
          <a:bodyPr>
            <a:normAutofit fontScale="90000"/>
          </a:bodyPr>
          <a:lstStyle/>
          <a:p>
            <a:r>
              <a:rPr lang="it-IT" dirty="0">
                <a:solidFill>
                  <a:srgbClr val="0000FF"/>
                </a:solidFill>
              </a:rPr>
              <a:t>Controlli sugli organi</a:t>
            </a:r>
          </a:p>
        </p:txBody>
      </p:sp>
      <p:sp>
        <p:nvSpPr>
          <p:cNvPr id="3" name="Segnaposto contenuto 2"/>
          <p:cNvSpPr>
            <a:spLocks noGrp="1"/>
          </p:cNvSpPr>
          <p:nvPr>
            <p:ph idx="1"/>
          </p:nvPr>
        </p:nvSpPr>
        <p:spPr>
          <a:xfrm>
            <a:off x="179512" y="980728"/>
            <a:ext cx="9145016" cy="1296144"/>
          </a:xfrm>
        </p:spPr>
        <p:txBody>
          <a:bodyPr>
            <a:normAutofit lnSpcReduction="10000"/>
          </a:bodyPr>
          <a:lstStyle/>
          <a:p>
            <a:pPr marL="0" indent="0">
              <a:buNone/>
            </a:pPr>
            <a:r>
              <a:rPr lang="it-IT" sz="2800" b="1" dirty="0">
                <a:solidFill>
                  <a:srgbClr val="C00000"/>
                </a:solidFill>
              </a:rPr>
              <a:t>Scioglimento e sospensione dei consigli comunali </a:t>
            </a:r>
            <a:endParaRPr lang="it-IT" sz="2800" dirty="0">
              <a:solidFill>
                <a:srgbClr val="C00000"/>
              </a:solidFill>
            </a:endParaRPr>
          </a:p>
          <a:p>
            <a:pPr marL="0" indent="0">
              <a:buNone/>
            </a:pPr>
            <a:r>
              <a:rPr lang="it-IT" sz="2400" dirty="0"/>
              <a:t>I consigli comunali vengono sciolti con d.P.R., su proposta del Ministro dell'interno:</a:t>
            </a:r>
          </a:p>
          <a:p>
            <a:pPr marL="0" indent="0">
              <a:buNone/>
            </a:pPr>
            <a:endParaRPr lang="it-IT" sz="2800" dirty="0"/>
          </a:p>
          <a:p>
            <a:endParaRPr lang="it-IT" dirty="0"/>
          </a:p>
        </p:txBody>
      </p:sp>
      <p:sp>
        <p:nvSpPr>
          <p:cNvPr id="4" name="Segnaposto contenuto 2">
            <a:extLst>
              <a:ext uri="{FF2B5EF4-FFF2-40B4-BE49-F238E27FC236}">
                <a16:creationId xmlns:a16="http://schemas.microsoft.com/office/drawing/2014/main" id="{FA05E7B2-CB3B-474B-9165-B6E0CDBD7D58}"/>
              </a:ext>
            </a:extLst>
          </p:cNvPr>
          <p:cNvSpPr txBox="1">
            <a:spLocks/>
          </p:cNvSpPr>
          <p:nvPr/>
        </p:nvSpPr>
        <p:spPr>
          <a:xfrm>
            <a:off x="290488" y="2158303"/>
            <a:ext cx="8229600" cy="4583065"/>
          </a:xfrm>
          <a:prstGeom prst="rect">
            <a:avLst/>
          </a:prstGeom>
        </p:spPr>
        <p:txBody>
          <a:bodyPr vert="horz">
            <a:normAutofit lnSpcReduction="1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Font typeface="Wingdings 2"/>
              <a:buNone/>
            </a:pPr>
            <a:r>
              <a:rPr lang="it-IT" sz="2000" dirty="0">
                <a:highlight>
                  <a:srgbClr val="FFFF00"/>
                </a:highlight>
              </a:rPr>
              <a:t>a) </a:t>
            </a:r>
            <a:r>
              <a:rPr lang="it-IT" sz="2000" dirty="0"/>
              <a:t>quando compiano atti contrari alla Costituzione o per gravi e persistenti violazioni di legge, nonché per gravi motivi di ordine pubblico;</a:t>
            </a:r>
          </a:p>
          <a:p>
            <a:pPr marL="0" indent="0">
              <a:buFont typeface="Wingdings 2"/>
              <a:buNone/>
            </a:pPr>
            <a:r>
              <a:rPr lang="it-IT" sz="2000" dirty="0">
                <a:highlight>
                  <a:srgbClr val="FFFF00"/>
                </a:highlight>
              </a:rPr>
              <a:t>b) </a:t>
            </a:r>
            <a:r>
              <a:rPr lang="it-IT" sz="2000" dirty="0"/>
              <a:t>quando non possa essere assicurato il normale funzionamento degli organi e dei servizi per le seguenti cause:</a:t>
            </a:r>
          </a:p>
          <a:p>
            <a:pPr marL="0" indent="0">
              <a:buFont typeface="Wingdings 2"/>
              <a:buNone/>
            </a:pPr>
            <a:r>
              <a:rPr lang="it-IT" sz="2000" dirty="0">
                <a:highlight>
                  <a:srgbClr val="C0C0C0"/>
                </a:highlight>
              </a:rPr>
              <a:t>1) </a:t>
            </a:r>
            <a:r>
              <a:rPr lang="it-IT" sz="2000" dirty="0"/>
              <a:t>impedimento permanente, rimozione, decadenza, decesso del sindaco (con il decreto di scioglimento si provvede alla nomina di un commissario)</a:t>
            </a:r>
            <a:br>
              <a:rPr lang="it-IT" sz="2000" dirty="0"/>
            </a:br>
            <a:r>
              <a:rPr lang="it-IT" sz="2000" dirty="0">
                <a:highlight>
                  <a:srgbClr val="C0C0C0"/>
                </a:highlight>
              </a:rPr>
              <a:t>2) </a:t>
            </a:r>
            <a:r>
              <a:rPr lang="it-IT" sz="2000" dirty="0"/>
              <a:t>dimissioni del sindaco o del presidente della provincia;</a:t>
            </a:r>
            <a:br>
              <a:rPr lang="it-IT" sz="2000" dirty="0"/>
            </a:br>
            <a:r>
              <a:rPr lang="it-IT" sz="2000" dirty="0">
                <a:highlight>
                  <a:srgbClr val="C0C0C0"/>
                </a:highlight>
              </a:rPr>
              <a:t>3) </a:t>
            </a:r>
            <a:r>
              <a:rPr lang="it-IT" sz="2000" dirty="0"/>
              <a:t>cessazione dalla carica per dimissioni contestuali, ovvero rese anche con atti separati purché contemporaneamente presentati al protocollo dell'ente, della metà più uno dei membri assegnati, non computando a tal fine il sindaco o il presidente della provincia;</a:t>
            </a:r>
            <a:br>
              <a:rPr lang="it-IT" sz="2000" dirty="0"/>
            </a:br>
            <a:r>
              <a:rPr lang="it-IT" sz="2000" dirty="0">
                <a:highlight>
                  <a:srgbClr val="C0C0C0"/>
                </a:highlight>
              </a:rPr>
              <a:t>4) </a:t>
            </a:r>
            <a:r>
              <a:rPr lang="it-IT" sz="2000" dirty="0"/>
              <a:t>riduzione dell'organo assembleare per impossibilità di surroga alla metà dei componenti del consiglio;</a:t>
            </a:r>
          </a:p>
          <a:p>
            <a:pPr marL="0" indent="0">
              <a:buFont typeface="Wingdings 2"/>
              <a:buNone/>
            </a:pPr>
            <a:r>
              <a:rPr lang="it-IT" sz="2000" dirty="0">
                <a:highlight>
                  <a:srgbClr val="FFFF00"/>
                </a:highlight>
              </a:rPr>
              <a:t>c) </a:t>
            </a:r>
            <a:r>
              <a:rPr lang="it-IT" sz="2000" dirty="0"/>
              <a:t>quando non sia approvato nei termini il bilancio;</a:t>
            </a:r>
          </a:p>
          <a:p>
            <a:pPr marL="0" indent="0">
              <a:buFont typeface="Wingdings 2"/>
              <a:buNone/>
            </a:pPr>
            <a:endParaRPr lang="it-IT" sz="2000" dirty="0"/>
          </a:p>
          <a:p>
            <a:endParaRPr lang="it-IT"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79512" y="908720"/>
            <a:ext cx="8640960" cy="5688632"/>
          </a:xfrm>
        </p:spPr>
        <p:txBody>
          <a:bodyPr>
            <a:normAutofit fontScale="92500" lnSpcReduction="10000"/>
          </a:bodyPr>
          <a:lstStyle/>
          <a:p>
            <a:r>
              <a:rPr lang="it-IT" sz="3000" dirty="0"/>
              <a:t>c-bis) nelle ipotesi in cui gli enti territoriali al di sopra dei mille abitanti siano sprovvisti dei relativi strumenti urbanistici generali e non adottino tali strumenti entro diciotto mesi dalla data di elezione degli organi. In questo caso, il decreto di scioglimento del consiglio è adottato su proposta del Ministro dell’interno, di concerto con il Ministro delle infrastrutture e dei trasporti</a:t>
            </a:r>
          </a:p>
          <a:p>
            <a:r>
              <a:rPr lang="it-IT" sz="3000" dirty="0"/>
              <a:t>la regione segnala al Prefetto gli enti inadempienti. </a:t>
            </a:r>
          </a:p>
          <a:p>
            <a:r>
              <a:rPr lang="it-IT" sz="3000" dirty="0"/>
              <a:t>Il prefetto invita gli enti che non abbiano provveduto ad adempiere all’obbligo nel termine di quattro mesi. Decorso infruttuosamente il termine di quattro mesi, il prefetto inizia la procedura per lo scioglimento del consiglio.</a:t>
            </a:r>
          </a:p>
          <a:p>
            <a:endParaRPr lang="it-IT"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b="1" dirty="0"/>
              <a:t>Rimozione e sospensione di amministratori locali.</a:t>
            </a:r>
            <a:endParaRPr lang="it-IT" dirty="0"/>
          </a:p>
          <a:p>
            <a:r>
              <a:rPr lang="it-IT" dirty="0"/>
              <a:t> Con decreto del Ministro dell'interno il sindaco, il presidente della provincia, i presidenti dei consorzi e delle comunità montane, i componenti dei consigli e delle giunte, i presidenti dei consigli circoscrizionali possono essere rimossi quando </a:t>
            </a:r>
            <a:r>
              <a:rPr lang="it-IT" b="1" dirty="0"/>
              <a:t>compiano atti contrari alla Costituzione o per gravi e persistenti violazioni di legge o per gravi motivi di ordine pubblico.</a:t>
            </a:r>
          </a:p>
          <a:p>
            <a:endParaRPr lang="it-IT"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35827" y="692696"/>
            <a:ext cx="8229600" cy="1503040"/>
          </a:xfrm>
        </p:spPr>
        <p:txBody>
          <a:bodyPr>
            <a:normAutofit fontScale="90000"/>
          </a:bodyPr>
          <a:lstStyle/>
          <a:p>
            <a:r>
              <a:rPr lang="it-IT" b="1" dirty="0">
                <a:solidFill>
                  <a:srgbClr val="C00000"/>
                </a:solidFill>
              </a:rPr>
              <a:t> </a:t>
            </a:r>
            <a:r>
              <a:rPr lang="it-IT" sz="3100" b="1" dirty="0">
                <a:solidFill>
                  <a:srgbClr val="C00000"/>
                </a:solidFill>
              </a:rPr>
              <a:t>Scioglimento dei consigli comunali e provinciali conseguente a fenomeni di infiltrazione e di condizionamento di tipo mafioso.</a:t>
            </a:r>
            <a:endParaRPr lang="it-IT" sz="3100" dirty="0">
              <a:solidFill>
                <a:srgbClr val="C00000"/>
              </a:solidFill>
            </a:endParaRPr>
          </a:p>
        </p:txBody>
      </p:sp>
      <p:sp>
        <p:nvSpPr>
          <p:cNvPr id="3" name="Segnaposto contenuto 2"/>
          <p:cNvSpPr>
            <a:spLocks noGrp="1"/>
          </p:cNvSpPr>
          <p:nvPr>
            <p:ph idx="1"/>
          </p:nvPr>
        </p:nvSpPr>
        <p:spPr>
          <a:xfrm>
            <a:off x="457200" y="2396857"/>
            <a:ext cx="8229600" cy="4389120"/>
          </a:xfrm>
        </p:spPr>
        <p:txBody>
          <a:bodyPr>
            <a:normAutofit/>
          </a:bodyPr>
          <a:lstStyle/>
          <a:p>
            <a:r>
              <a:rPr lang="it-IT" dirty="0"/>
              <a:t> i consigli comunali e provinciali sono sciolti quando, anche a seguito di accertamenti emergono concreti, univoci e rilevanti elementi su collegamenti diretti o indiretti con la criminalità organizzata di tipo mafioso o similare degli amministratori, ovvero su forme di condizionamento degli stessi, tali da determinare un’alterazione del procedimento di formazione della volontà degli organi elettivi ed amministrativi e da compromettere il buon andamento o l’imparzialità delle amministrazioni comunali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323528" y="692696"/>
            <a:ext cx="8712968" cy="5904656"/>
          </a:xfrm>
        </p:spPr>
        <p:txBody>
          <a:bodyPr>
            <a:normAutofit/>
          </a:bodyPr>
          <a:lstStyle/>
          <a:p>
            <a:pPr marL="0" indent="0">
              <a:buNone/>
            </a:pPr>
            <a:r>
              <a:rPr lang="it-IT" sz="2800" dirty="0"/>
              <a:t>Lo scioglimento è disposto con decreto del Presidente della Repubblica, su proposta del Ministro dell’interno, previa deliberazione del Consiglio dei ministri entro tre mesi dalla trasmissione della relazione  ed è immediatamente trasmesso alle Camere.</a:t>
            </a:r>
          </a:p>
          <a:p>
            <a:pPr marL="0" indent="0">
              <a:buNone/>
            </a:pPr>
            <a:r>
              <a:rPr lang="it-IT" sz="2800" dirty="0"/>
              <a:t>Lo scioglimento del consiglio comunale o provinciale comporta la cessazione dalla carica di consigliere, di sindaco, di componente delle rispettive giunte e di ogni altro incarico comunque connesso alle cariche ricoperte, anche se diversamente disposto dalle leggi vigenti in materia di ordinamento e funzionamento degli organi predetti.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764704"/>
            <a:ext cx="8229600" cy="6408712"/>
          </a:xfrm>
        </p:spPr>
        <p:txBody>
          <a:bodyPr>
            <a:normAutofit/>
          </a:bodyPr>
          <a:lstStyle/>
          <a:p>
            <a:pPr marL="0" indent="0">
              <a:buNone/>
            </a:pPr>
            <a:r>
              <a:rPr lang="it-IT" sz="3200" dirty="0"/>
              <a:t>Anche nei casi in cui non sia disposto lo scioglimento,, con decreto del Ministro dell’interno, su proposta del prefetto, e` adottato </a:t>
            </a:r>
            <a:r>
              <a:rPr lang="it-IT" sz="3200" b="1" dirty="0"/>
              <a:t>ogni provvedimento utile a far cessare immediatamente il pregiudizio </a:t>
            </a:r>
            <a:r>
              <a:rPr lang="it-IT" sz="3200" dirty="0"/>
              <a:t>in atto e ricondurre alla normalità la vita amministrativa dell’ente, ivi inclusa la sospensione dall’impiego del dipendente, ovvero la sua destinazione ad altro ufficio o altra mansione con obbligo di avvio del procedimento disciplinare da parte dell’autorità competente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476672"/>
            <a:ext cx="8229600" cy="6135960"/>
          </a:xfrm>
        </p:spPr>
        <p:txBody>
          <a:bodyPr>
            <a:normAutofit/>
          </a:bodyPr>
          <a:lstStyle/>
          <a:p>
            <a:pPr marL="0" indent="0">
              <a:buNone/>
            </a:pPr>
            <a:r>
              <a:rPr lang="it-IT" sz="3200" dirty="0"/>
              <a:t>Con il decreto di scioglimento è nominata </a:t>
            </a:r>
            <a:r>
              <a:rPr lang="it-IT" sz="3200" b="1" dirty="0"/>
              <a:t>una commissione straordinaria </a:t>
            </a:r>
            <a:r>
              <a:rPr lang="it-IT" sz="3200" dirty="0"/>
              <a:t>per la gestione dell'ente, la quale esercita le attribuzioni che le sono conferite con il decreto stesso. </a:t>
            </a:r>
          </a:p>
          <a:p>
            <a:pPr marL="0" indent="0">
              <a:buNone/>
            </a:pPr>
            <a:r>
              <a:rPr lang="it-IT" sz="3200" dirty="0"/>
              <a:t>La commissione è composta di tre membri scelti tra funzionari dello Stato, in servizio o in quiescenza, e tra magistrati della giurisdizione ordinaria o amministrativa in quiescenza. La commissione rimane in carica fino allo svolgimento del primo turno elettorale utile.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835696" y="188640"/>
            <a:ext cx="6707088" cy="1143000"/>
          </a:xfrm>
        </p:spPr>
        <p:txBody>
          <a:bodyPr/>
          <a:lstStyle/>
          <a:p>
            <a:r>
              <a:rPr lang="it-IT" dirty="0">
                <a:solidFill>
                  <a:srgbClr val="0000FF"/>
                </a:solidFill>
              </a:rPr>
              <a:t>CONTROLLI ESTERNI</a:t>
            </a:r>
          </a:p>
        </p:txBody>
      </p:sp>
      <p:sp>
        <p:nvSpPr>
          <p:cNvPr id="3" name="Segnaposto contenuto 2"/>
          <p:cNvSpPr>
            <a:spLocks noGrp="1"/>
          </p:cNvSpPr>
          <p:nvPr>
            <p:ph idx="1"/>
          </p:nvPr>
        </p:nvSpPr>
        <p:spPr>
          <a:xfrm>
            <a:off x="251520" y="1484784"/>
            <a:ext cx="8784976" cy="5256584"/>
          </a:xfrm>
        </p:spPr>
        <p:txBody>
          <a:bodyPr>
            <a:normAutofit fontScale="92500" lnSpcReduction="20000"/>
          </a:bodyPr>
          <a:lstStyle/>
          <a:p>
            <a:r>
              <a:rPr lang="it-IT" sz="2800" dirty="0"/>
              <a:t>Le sezioni regionali della Corte dei conti, </a:t>
            </a:r>
            <a:r>
              <a:rPr lang="it-IT" sz="2800" i="1" dirty="0"/>
              <a:t>con cadenza annuale</a:t>
            </a:r>
            <a:r>
              <a:rPr lang="it-IT" sz="2800" dirty="0"/>
              <a:t>, nell'ambito del controllo di legittimità e regolarità delle gestioni, </a:t>
            </a:r>
            <a:r>
              <a:rPr lang="it-IT" sz="2800" b="1" dirty="0"/>
              <a:t>verificano il funzionamento dei controlli interni ai </a:t>
            </a:r>
            <a:r>
              <a:rPr lang="it-IT" sz="2800" dirty="0"/>
              <a:t>fini del rispetto delle regole contabili e dell'equilibrio di bilancio di ciascun ente locale. </a:t>
            </a:r>
          </a:p>
          <a:p>
            <a:r>
              <a:rPr lang="it-IT" sz="2800" dirty="0"/>
              <a:t>A tale fine, il sindaco, relativamente ai comuni con popolazione superiore ai 15.000 abitanti,, avvalendosi del direttore generale, trasmette annualmente alla sezione regionale di controllo della Corte dei conti </a:t>
            </a:r>
            <a:r>
              <a:rPr lang="it-IT" sz="2800" b="1" dirty="0"/>
              <a:t>un referto sul sistema dei controlli interni</a:t>
            </a:r>
            <a:r>
              <a:rPr lang="it-IT" sz="2800" dirty="0"/>
              <a:t>, adottato sulla base delle linee guida deliberate dalla sezione delle autonomie della Corte dei conti e sui controlli effettuati nell'anno, entro trenta giorni dalla data di entrata in vigore della presente disposizione; il referto è, altresì, inviato al presidente del consiglio comunale.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287524" y="751148"/>
            <a:ext cx="8568952" cy="6120680"/>
          </a:xfrm>
        </p:spPr>
        <p:txBody>
          <a:bodyPr>
            <a:normAutofit fontScale="85000" lnSpcReduction="20000"/>
          </a:bodyPr>
          <a:lstStyle/>
          <a:p>
            <a:r>
              <a:rPr lang="it-IT" sz="3500" dirty="0"/>
              <a:t>Il Ministero dell'economia e delle finanze - può attivare verifiche sulla regolarità della gestione amministrativo-contabile,, qualora un ente evidenzi, anche attraverso le rilevazioni SIOPE, situazioni di squilibrio finanziario riferibili ai seguenti indicatori: </a:t>
            </a:r>
            <a:br>
              <a:rPr lang="it-IT" sz="3500" dirty="0"/>
            </a:br>
            <a:endParaRPr lang="it-IT" sz="3500" dirty="0"/>
          </a:p>
          <a:p>
            <a:r>
              <a:rPr lang="it-IT" sz="3500" dirty="0"/>
              <a:t>a) ripetuto utilizzo dell'anticipazione di tesoreria; </a:t>
            </a:r>
            <a:br>
              <a:rPr lang="it-IT" sz="3500" dirty="0"/>
            </a:br>
            <a:r>
              <a:rPr lang="it-IT" sz="3500" dirty="0"/>
              <a:t>b) disequilibrio consolidato della parte corrente del bilancio; </a:t>
            </a:r>
            <a:br>
              <a:rPr lang="it-IT" sz="3500" dirty="0"/>
            </a:br>
            <a:r>
              <a:rPr lang="it-IT" sz="3500" dirty="0"/>
              <a:t>c) anomale modalità di gestione dei servizi per conto di terzi; </a:t>
            </a:r>
            <a:br>
              <a:rPr lang="it-IT" sz="3500" dirty="0"/>
            </a:br>
            <a:r>
              <a:rPr lang="it-IT" sz="3500" dirty="0"/>
              <a:t>d) aumento non giustificato di spesa degli organi politici istituzionali.</a:t>
            </a:r>
          </a:p>
          <a:p>
            <a:endParaRPr lang="it-IT"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908720"/>
            <a:ext cx="8229600" cy="6093296"/>
          </a:xfrm>
        </p:spPr>
        <p:txBody>
          <a:bodyPr>
            <a:normAutofit/>
          </a:bodyPr>
          <a:lstStyle/>
          <a:p>
            <a:r>
              <a:rPr lang="it-IT" sz="2800" dirty="0"/>
              <a:t>Le sezioni regionali di controllo della Corte dei conti esaminano i bilanci preventivi e i rendiconti consuntivi degli enti locali </a:t>
            </a:r>
            <a:r>
              <a:rPr lang="it-IT" sz="2800" b="1" dirty="0"/>
              <a:t>per la verifica del rispetto degli obiettivi annuali </a:t>
            </a:r>
            <a:r>
              <a:rPr lang="it-IT" sz="2800" dirty="0"/>
              <a:t>posti dal patto di stabilità interno, </a:t>
            </a:r>
            <a:r>
              <a:rPr lang="it-IT" sz="2800" b="1" dirty="0"/>
              <a:t>dell'osservanza del vincolo previsto in materia di indebitamento </a:t>
            </a:r>
            <a:r>
              <a:rPr lang="it-IT" sz="2800" dirty="0"/>
              <a:t>dall'articolo 119, sesto comma, della Costituzione, </a:t>
            </a:r>
            <a:r>
              <a:rPr lang="it-IT" sz="2800" b="1" dirty="0"/>
              <a:t>della sostenibilità dell'indebitamento, dell'assenza di irregolarità, suscettibili di pregiudicare, anche in prospettiva, gli equilibri economico-finanziari degli enti.</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403648" y="188640"/>
            <a:ext cx="5987008" cy="1143000"/>
          </a:xfrm>
        </p:spPr>
        <p:txBody>
          <a:bodyPr/>
          <a:lstStyle/>
          <a:p>
            <a:r>
              <a:rPr lang="it-IT" dirty="0">
                <a:solidFill>
                  <a:srgbClr val="0000FF"/>
                </a:solidFill>
              </a:rPr>
              <a:t>CONTROLLI INTERNI</a:t>
            </a:r>
          </a:p>
        </p:txBody>
      </p:sp>
      <p:sp>
        <p:nvSpPr>
          <p:cNvPr id="3" name="Segnaposto contenuto 2"/>
          <p:cNvSpPr>
            <a:spLocks noGrp="1"/>
          </p:cNvSpPr>
          <p:nvPr>
            <p:ph idx="1"/>
          </p:nvPr>
        </p:nvSpPr>
        <p:spPr>
          <a:xfrm>
            <a:off x="282352" y="1331640"/>
            <a:ext cx="8229600" cy="5193704"/>
          </a:xfrm>
        </p:spPr>
        <p:txBody>
          <a:bodyPr>
            <a:noAutofit/>
          </a:bodyPr>
          <a:lstStyle/>
          <a:p>
            <a:r>
              <a:rPr lang="it-IT" sz="3200" dirty="0"/>
              <a:t>Il sistema dei controlli interni costituisce strumento di attuazione dei principi di buon andamento ed imparzialità della amministrazione di cui all’art. 97 della Costituzione</a:t>
            </a:r>
          </a:p>
          <a:p>
            <a:r>
              <a:rPr lang="it-IT" sz="3200" dirty="0"/>
              <a:t>Gli esiti del controllo interno sono utilizzati ai fini della redazione da parte del Segretario generale e del Responsabile del Servizio finanziario della Relazione di inizio e fine mandato del Sindaco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836712"/>
            <a:ext cx="8229600" cy="5487888"/>
          </a:xfrm>
        </p:spPr>
        <p:txBody>
          <a:bodyPr>
            <a:noAutofit/>
          </a:bodyPr>
          <a:lstStyle/>
          <a:p>
            <a:r>
              <a:rPr lang="it-IT" sz="2800" dirty="0"/>
              <a:t>Partecipano all'organizzazione del sistema dei controlli interni, secondo le rispettive competenze:</a:t>
            </a:r>
          </a:p>
          <a:p>
            <a:pPr lvl="2">
              <a:buFont typeface="Wingdings" panose="05000000000000000000" pitchFamily="2" charset="2"/>
              <a:buChar char="ü"/>
            </a:pPr>
            <a:r>
              <a:rPr lang="it-IT" sz="2800" dirty="0">
                <a:solidFill>
                  <a:schemeClr val="accent1">
                    <a:lumMod val="75000"/>
                  </a:schemeClr>
                </a:solidFill>
              </a:rPr>
              <a:t>il Segretario generale  </a:t>
            </a:r>
          </a:p>
          <a:p>
            <a:pPr lvl="2">
              <a:buFont typeface="Wingdings" panose="05000000000000000000" pitchFamily="2" charset="2"/>
              <a:buChar char="ü"/>
            </a:pPr>
            <a:r>
              <a:rPr lang="it-IT" sz="2800" dirty="0">
                <a:solidFill>
                  <a:schemeClr val="accent1">
                    <a:lumMod val="75000"/>
                  </a:schemeClr>
                </a:solidFill>
              </a:rPr>
              <a:t>il Direttore generale (ove nominato), </a:t>
            </a:r>
          </a:p>
          <a:p>
            <a:pPr lvl="2">
              <a:buFont typeface="Wingdings" panose="05000000000000000000" pitchFamily="2" charset="2"/>
              <a:buChar char="ü"/>
            </a:pPr>
            <a:r>
              <a:rPr lang="it-IT" sz="2800" dirty="0">
                <a:solidFill>
                  <a:schemeClr val="accent1">
                    <a:lumMod val="75000"/>
                  </a:schemeClr>
                </a:solidFill>
              </a:rPr>
              <a:t>i Dirigenti, </a:t>
            </a:r>
          </a:p>
          <a:p>
            <a:pPr lvl="2">
              <a:buFont typeface="Wingdings" panose="05000000000000000000" pitchFamily="2" charset="2"/>
              <a:buChar char="ü"/>
            </a:pPr>
            <a:r>
              <a:rPr lang="it-IT" sz="2800" dirty="0">
                <a:solidFill>
                  <a:schemeClr val="accent1">
                    <a:lumMod val="75000"/>
                  </a:schemeClr>
                </a:solidFill>
              </a:rPr>
              <a:t>l’OIV </a:t>
            </a:r>
          </a:p>
          <a:p>
            <a:pPr lvl="2">
              <a:buFont typeface="Wingdings" panose="05000000000000000000" pitchFamily="2" charset="2"/>
              <a:buChar char="ü"/>
            </a:pPr>
            <a:r>
              <a:rPr lang="it-IT" sz="2800" dirty="0">
                <a:solidFill>
                  <a:schemeClr val="accent1">
                    <a:lumMod val="75000"/>
                  </a:schemeClr>
                </a:solidFill>
              </a:rPr>
              <a:t>il Collegio dei revisori dei conti</a:t>
            </a:r>
          </a:p>
          <a:p>
            <a:r>
              <a:rPr lang="it-IT" sz="2800" dirty="0"/>
              <a:t>L’organizzazione delle strutture preposte ai diversi tipi di controllo è disciplinata dalla Giunta nel rispetto dei poteri ad essa riconosciuti dall’art. 48 del D. </a:t>
            </a:r>
            <a:r>
              <a:rPr lang="it-IT" sz="2800" dirty="0" err="1"/>
              <a:t>Lgs</a:t>
            </a:r>
            <a:r>
              <a:rPr lang="it-IT" sz="2800" dirty="0"/>
              <a:t>. n. 267/2000.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836712"/>
            <a:ext cx="8229600" cy="5487888"/>
          </a:xfrm>
        </p:spPr>
        <p:txBody>
          <a:bodyPr>
            <a:noAutofit/>
          </a:bodyPr>
          <a:lstStyle/>
          <a:p>
            <a:r>
              <a:rPr lang="it-IT" sz="3600" dirty="0">
                <a:highlight>
                  <a:srgbClr val="FFFF00"/>
                </a:highlight>
              </a:rPr>
              <a:t>Il Direttore Generale, </a:t>
            </a:r>
            <a:r>
              <a:rPr lang="it-IT" sz="3600" dirty="0"/>
              <a:t>ove nominato, ovvero il Segretario Generale cura la predisposizione di report semestrali sull’adeguatezza e funzionalità del sistema dei controlli interni che il Sindaco trasmette, ai sensi dell’art.148, c. 1 D. </a:t>
            </a:r>
            <a:r>
              <a:rPr lang="it-IT" sz="3600" dirty="0" err="1"/>
              <a:t>Lgs</a:t>
            </a:r>
            <a:r>
              <a:rPr lang="it-IT" sz="3600" dirty="0"/>
              <a:t>. n. 267/2000, alla Sezione regionale della Corte dei Conti ed al Presidente del Consiglio comunale nonché al Consiglio Comunale.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836712"/>
            <a:ext cx="8507288" cy="5487888"/>
          </a:xfrm>
        </p:spPr>
        <p:txBody>
          <a:bodyPr>
            <a:noAutofit/>
          </a:bodyPr>
          <a:lstStyle/>
          <a:p>
            <a:r>
              <a:rPr lang="it-IT" sz="3200" dirty="0"/>
              <a:t>CONTROLLO STRATEGICO</a:t>
            </a:r>
          </a:p>
          <a:p>
            <a:r>
              <a:rPr lang="it-IT" sz="3200" dirty="0"/>
              <a:t>CONTROLLO </a:t>
            </a:r>
            <a:r>
              <a:rPr lang="it-IT" sz="3200" dirty="0" err="1"/>
              <a:t>DI</a:t>
            </a:r>
            <a:r>
              <a:rPr lang="it-IT" sz="3200" dirty="0"/>
              <a:t> GESTIONE</a:t>
            </a:r>
          </a:p>
          <a:p>
            <a:r>
              <a:rPr lang="it-IT" sz="3200" dirty="0"/>
              <a:t>CONTROLLO </a:t>
            </a:r>
            <a:r>
              <a:rPr lang="it-IT" sz="3200" dirty="0" err="1"/>
              <a:t>DI</a:t>
            </a:r>
            <a:r>
              <a:rPr lang="it-IT" sz="3200" dirty="0"/>
              <a:t> REGOLARITÀ AMMINISTRATIVA E CONTABILE</a:t>
            </a:r>
          </a:p>
          <a:p>
            <a:r>
              <a:rPr lang="it-IT" sz="3200" dirty="0"/>
              <a:t>CONTROLLO SUGLI EQUILIBRI FINANZIARI</a:t>
            </a:r>
          </a:p>
          <a:p>
            <a:r>
              <a:rPr lang="it-IT" sz="3200" dirty="0"/>
              <a:t>CONTROLLO SULLE SOCIETA’ ED ORGANISMI PARTECIPATI </a:t>
            </a:r>
          </a:p>
          <a:p>
            <a:r>
              <a:rPr lang="it-IT" sz="3200" dirty="0"/>
              <a:t>CONTROLLO SULLA QUALITA’ DEI SERVIZI EROGATI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403648" y="513692"/>
            <a:ext cx="6563072" cy="794352"/>
          </a:xfrm>
        </p:spPr>
        <p:txBody>
          <a:bodyPr>
            <a:normAutofit fontScale="90000"/>
          </a:bodyPr>
          <a:lstStyle/>
          <a:p>
            <a:r>
              <a:rPr lang="it-IT" dirty="0">
                <a:solidFill>
                  <a:srgbClr val="C00000"/>
                </a:solidFill>
              </a:rPr>
              <a:t>CONTROLLO STRATEGICO</a:t>
            </a:r>
          </a:p>
        </p:txBody>
      </p:sp>
      <p:sp>
        <p:nvSpPr>
          <p:cNvPr id="3" name="Segnaposto contenuto 2"/>
          <p:cNvSpPr>
            <a:spLocks noGrp="1"/>
          </p:cNvSpPr>
          <p:nvPr>
            <p:ph idx="1"/>
          </p:nvPr>
        </p:nvSpPr>
        <p:spPr>
          <a:xfrm>
            <a:off x="457200" y="1342040"/>
            <a:ext cx="8229600" cy="5760640"/>
          </a:xfrm>
        </p:spPr>
        <p:txBody>
          <a:bodyPr>
            <a:normAutofit/>
          </a:bodyPr>
          <a:lstStyle/>
          <a:p>
            <a:r>
              <a:rPr lang="it-IT" dirty="0"/>
              <a:t>Il controllo strategico esamina l’andamento della gestione dell’Ente, tenendo conto delle attività d’indirizzo esercitate dal Consiglio comunale. In particolare, </a:t>
            </a:r>
            <a:r>
              <a:rPr lang="it-IT" b="1" dirty="0"/>
              <a:t>rileva i risultati conseguiti rispetto agli obiettivi strategici </a:t>
            </a:r>
            <a:r>
              <a:rPr lang="it-IT" dirty="0"/>
              <a:t>delle Linee Programmatiche di mandato del Sindaco gli aspetti economico-finanziari, l’efficienza nell’impiego delle risorse, con specifico riferimento ai vincoli al contenimento della spesa, i tempi di realizzazione, le procedure utilizzate, la qualità dei servizi erogati, il rispetto dei termini di conclusione dei procedimenti, il grado di soddisfazione della domanda espressa, gli aspetti socio-economici.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66505" y="620688"/>
            <a:ext cx="2890664" cy="722344"/>
          </a:xfrm>
        </p:spPr>
        <p:txBody>
          <a:bodyPr>
            <a:normAutofit fontScale="90000"/>
          </a:bodyPr>
          <a:lstStyle/>
          <a:p>
            <a:r>
              <a:rPr lang="it-IT" dirty="0" err="1"/>
              <a:t>Riguarda…</a:t>
            </a:r>
            <a:endParaRPr lang="it-IT" dirty="0"/>
          </a:p>
        </p:txBody>
      </p:sp>
      <p:sp>
        <p:nvSpPr>
          <p:cNvPr id="3" name="Segnaposto contenuto 2"/>
          <p:cNvSpPr>
            <a:spLocks noGrp="1"/>
          </p:cNvSpPr>
          <p:nvPr>
            <p:ph idx="1"/>
          </p:nvPr>
        </p:nvSpPr>
        <p:spPr>
          <a:xfrm>
            <a:off x="466505" y="1531672"/>
            <a:ext cx="8507288" cy="5326328"/>
          </a:xfrm>
        </p:spPr>
        <p:txBody>
          <a:bodyPr>
            <a:normAutofit/>
          </a:bodyPr>
          <a:lstStyle/>
          <a:p>
            <a:r>
              <a:rPr lang="it-IT" sz="2800" dirty="0"/>
              <a:t>l'attuazione di piani e programmi, ovvero la misurazione dell'effettivo grado di attuazione dei medesimi, lo sviluppo qualitativo e quantitativo delle relazioni con i cittadini, l'efficienza nell'impiego delle risorse, la qualità e la quantità delle prestazioni e dei servizi erogati e le procedure utilizzate. </a:t>
            </a:r>
          </a:p>
          <a:p>
            <a:endParaRPr lang="it-IT" dirty="0"/>
          </a:p>
          <a:p>
            <a:endParaRPr lang="it-IT" dirty="0"/>
          </a:p>
          <a:p>
            <a:r>
              <a:rPr lang="it-IT" sz="3600" dirty="0"/>
              <a:t>RIGUARDA L’ADEGUATEZZA DELLE SCELTE COMPIUTE</a:t>
            </a:r>
          </a:p>
        </p:txBody>
      </p:sp>
      <p:sp>
        <p:nvSpPr>
          <p:cNvPr id="5" name="Freccia in giù 4"/>
          <p:cNvSpPr/>
          <p:nvPr/>
        </p:nvSpPr>
        <p:spPr>
          <a:xfrm>
            <a:off x="3707904" y="4509120"/>
            <a:ext cx="1224136" cy="7200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908720"/>
            <a:ext cx="8229600" cy="5256584"/>
          </a:xfrm>
        </p:spPr>
        <p:txBody>
          <a:bodyPr>
            <a:noAutofit/>
          </a:bodyPr>
          <a:lstStyle/>
          <a:p>
            <a:r>
              <a:rPr lang="it-IT" sz="4400" dirty="0"/>
              <a:t>L’attività di Controllo Strategico è attuata dall’unità organizzativa a ciò preposta, posta sotto la direzione del </a:t>
            </a:r>
            <a:r>
              <a:rPr lang="it-IT" sz="4400" dirty="0">
                <a:solidFill>
                  <a:srgbClr val="00B050"/>
                </a:solidFill>
              </a:rPr>
              <a:t>Direttore generale</a:t>
            </a:r>
            <a:r>
              <a:rPr lang="it-IT" sz="4400" dirty="0"/>
              <a:t>, ove nominato, </a:t>
            </a:r>
            <a:r>
              <a:rPr lang="it-IT" sz="4400" dirty="0">
                <a:solidFill>
                  <a:srgbClr val="00B050"/>
                </a:solidFill>
              </a:rPr>
              <a:t>o del Segretario generale.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395536" y="809328"/>
            <a:ext cx="8229600" cy="6048672"/>
          </a:xfrm>
        </p:spPr>
        <p:txBody>
          <a:bodyPr>
            <a:normAutofit/>
          </a:bodyPr>
          <a:lstStyle/>
          <a:p>
            <a:r>
              <a:rPr lang="it-IT" sz="3200" dirty="0"/>
              <a:t>Il processo di controllo strategico inizia in fase di programmazione con la verifica della coerenza fra gli obiettivi annuali e le linee programmatiche/azioni strategiche approvate dal Consiglio.</a:t>
            </a:r>
          </a:p>
          <a:p>
            <a:endParaRPr lang="it-IT" sz="3200" dirty="0"/>
          </a:p>
          <a:p>
            <a:r>
              <a:rPr lang="it-IT" sz="3200" i="1" dirty="0"/>
              <a:t> La verifica della coerenza </a:t>
            </a:r>
            <a:r>
              <a:rPr lang="it-IT" sz="3200" dirty="0"/>
              <a:t>viene realizzata </a:t>
            </a:r>
            <a:r>
              <a:rPr lang="it-IT" sz="3200" b="1" dirty="0"/>
              <a:t>annualmente e a fine mandato </a:t>
            </a:r>
            <a:r>
              <a:rPr lang="it-IT" sz="3200" dirty="0"/>
              <a:t>dalla struttura preposta al controllo strategico al fine di verificare la realizzazione di quanto previsto</a:t>
            </a:r>
          </a:p>
        </p:txBody>
      </p:sp>
      <p:sp>
        <p:nvSpPr>
          <p:cNvPr id="4" name="Freccia in giù 3"/>
          <p:cNvSpPr/>
          <p:nvPr/>
        </p:nvSpPr>
        <p:spPr>
          <a:xfrm>
            <a:off x="4139952" y="3361515"/>
            <a:ext cx="576064" cy="5760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475656" y="544819"/>
            <a:ext cx="6635080" cy="650336"/>
          </a:xfrm>
        </p:spPr>
        <p:txBody>
          <a:bodyPr>
            <a:normAutofit fontScale="90000"/>
          </a:bodyPr>
          <a:lstStyle/>
          <a:p>
            <a:r>
              <a:rPr lang="it-IT" dirty="0">
                <a:solidFill>
                  <a:srgbClr val="C00000"/>
                </a:solidFill>
              </a:rPr>
              <a:t>CONTROLLO </a:t>
            </a:r>
            <a:r>
              <a:rPr lang="it-IT" dirty="0" err="1">
                <a:solidFill>
                  <a:srgbClr val="C00000"/>
                </a:solidFill>
              </a:rPr>
              <a:t>DI</a:t>
            </a:r>
            <a:r>
              <a:rPr lang="it-IT" dirty="0">
                <a:solidFill>
                  <a:srgbClr val="C00000"/>
                </a:solidFill>
              </a:rPr>
              <a:t> GESTIONE</a:t>
            </a:r>
          </a:p>
        </p:txBody>
      </p:sp>
      <p:sp>
        <p:nvSpPr>
          <p:cNvPr id="3" name="Segnaposto contenuto 2"/>
          <p:cNvSpPr>
            <a:spLocks noGrp="1"/>
          </p:cNvSpPr>
          <p:nvPr>
            <p:ph idx="1"/>
          </p:nvPr>
        </p:nvSpPr>
        <p:spPr>
          <a:xfrm>
            <a:off x="457200" y="1224877"/>
            <a:ext cx="8229600" cy="5199856"/>
          </a:xfrm>
        </p:spPr>
        <p:txBody>
          <a:bodyPr>
            <a:normAutofit/>
          </a:bodyPr>
          <a:lstStyle/>
          <a:p>
            <a:r>
              <a:rPr lang="it-IT" sz="2800" dirty="0"/>
              <a:t>Il controllo di gestione è preordinato a verificare l’efficacia, l’efficienza e l’economicità dell’azione amministrativa, al fine di ottimizzare, anche mediante tempestivi interventi correttivi, il rapporto tra obiettivi e azioni realizzate , nonché tra risorse impiegate e risultati. </a:t>
            </a:r>
          </a:p>
          <a:p>
            <a:r>
              <a:rPr lang="it-IT" sz="2800" dirty="0"/>
              <a:t> Il controllo di gestione permette di valutare lo stato di attuazione degli obiettivi programmati e la funzionalità dell’organizzazione dell’ente mediante l’analisi delle risorse acquisite e la comparazione tra i costi e la quantità e qualità dei servizi offerti.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323528" y="620688"/>
            <a:ext cx="8229600" cy="5544616"/>
          </a:xfrm>
        </p:spPr>
        <p:txBody>
          <a:bodyPr>
            <a:noAutofit/>
          </a:bodyPr>
          <a:lstStyle/>
          <a:p>
            <a:r>
              <a:rPr lang="it-IT" sz="4400" dirty="0"/>
              <a:t>Il </a:t>
            </a:r>
            <a:r>
              <a:rPr lang="it-IT" sz="4400" dirty="0">
                <a:solidFill>
                  <a:srgbClr val="C00000"/>
                </a:solidFill>
              </a:rPr>
              <a:t>controllo di gestione </a:t>
            </a:r>
            <a:r>
              <a:rPr lang="it-IT" sz="4400" dirty="0"/>
              <a:t>è funzione a supporto della struttura dirigenziale e degli organi di direzione politica nelle fasi di programmazione degli obiettivi, di gestione e di verifica dello stato di attuazione dei programmi e degli obiettivi.</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1052736"/>
            <a:ext cx="8229600" cy="5559896"/>
          </a:xfrm>
        </p:spPr>
        <p:txBody>
          <a:bodyPr>
            <a:normAutofit/>
          </a:bodyPr>
          <a:lstStyle/>
          <a:p>
            <a:r>
              <a:rPr lang="it-IT" sz="3600" dirty="0"/>
              <a:t>L’esercizio del </a:t>
            </a:r>
            <a:r>
              <a:rPr lang="it-IT" sz="3600" dirty="0">
                <a:solidFill>
                  <a:srgbClr val="C00000"/>
                </a:solidFill>
              </a:rPr>
              <a:t>controllo di gestione </a:t>
            </a:r>
            <a:r>
              <a:rPr lang="it-IT" sz="3600" dirty="0"/>
              <a:t>compete a ciascun dirigente in riferimento alle attività di propria competenza e agli obiettivi assegnati col Piano esecutivo di gestione. </a:t>
            </a:r>
          </a:p>
          <a:p>
            <a:pPr marL="0" indent="0">
              <a:buNone/>
            </a:pPr>
            <a:endParaRPr lang="it-IT" sz="1100" dirty="0"/>
          </a:p>
          <a:p>
            <a:r>
              <a:rPr lang="it-IT" sz="3200" dirty="0"/>
              <a:t>Il controllo di gestione si articola nelle fasi:</a:t>
            </a:r>
          </a:p>
          <a:p>
            <a:pPr lvl="3">
              <a:buFont typeface="Wingdings" panose="05000000000000000000" pitchFamily="2" charset="2"/>
              <a:buChar char="Ø"/>
            </a:pPr>
            <a:r>
              <a:rPr lang="it-IT" sz="3000" dirty="0">
                <a:solidFill>
                  <a:schemeClr val="accent2">
                    <a:lumMod val="75000"/>
                  </a:schemeClr>
                </a:solidFill>
              </a:rPr>
              <a:t>preventiva, </a:t>
            </a:r>
          </a:p>
          <a:p>
            <a:pPr lvl="3">
              <a:buFont typeface="Wingdings" panose="05000000000000000000" pitchFamily="2" charset="2"/>
              <a:buChar char="Ø"/>
            </a:pPr>
            <a:r>
              <a:rPr lang="it-IT" sz="3000" dirty="0">
                <a:solidFill>
                  <a:schemeClr val="accent2">
                    <a:lumMod val="75000"/>
                  </a:schemeClr>
                </a:solidFill>
              </a:rPr>
              <a:t>concomitante </a:t>
            </a:r>
          </a:p>
          <a:p>
            <a:pPr lvl="3">
              <a:buFont typeface="Wingdings" panose="05000000000000000000" pitchFamily="2" charset="2"/>
              <a:buChar char="Ø"/>
            </a:pPr>
            <a:r>
              <a:rPr lang="it-IT" sz="3000" dirty="0">
                <a:solidFill>
                  <a:schemeClr val="accent2">
                    <a:lumMod val="75000"/>
                  </a:schemeClr>
                </a:solidFill>
              </a:rPr>
              <a:t>consuntiva.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980728"/>
            <a:ext cx="8229600" cy="5256584"/>
          </a:xfrm>
        </p:spPr>
        <p:txBody>
          <a:bodyPr>
            <a:noAutofit/>
          </a:bodyPr>
          <a:lstStyle/>
          <a:p>
            <a:r>
              <a:rPr lang="it-IT" sz="3600" dirty="0"/>
              <a:t>La </a:t>
            </a:r>
            <a:r>
              <a:rPr lang="it-IT" sz="3600" dirty="0">
                <a:solidFill>
                  <a:schemeClr val="accent2">
                    <a:lumMod val="75000"/>
                  </a:schemeClr>
                </a:solidFill>
              </a:rPr>
              <a:t>fase preventiva </a:t>
            </a:r>
            <a:r>
              <a:rPr lang="it-IT" sz="3600" dirty="0"/>
              <a:t>comprende </a:t>
            </a:r>
            <a:r>
              <a:rPr lang="it-IT" sz="3600" b="1" dirty="0"/>
              <a:t>le attività di definizione e formalizzazione degli obiettivi </a:t>
            </a:r>
            <a:r>
              <a:rPr lang="it-IT" sz="3600" dirty="0"/>
              <a:t>operativi in relazione alle indicazioni fornite dal bilancio e dalla relazione previsionale e programmatica che si traducono nel Piano esecutivo di gestione, comprensivo del piano dettagliato degli obiettivi.</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611560" y="692696"/>
            <a:ext cx="8229600" cy="5904656"/>
          </a:xfrm>
        </p:spPr>
        <p:txBody>
          <a:bodyPr>
            <a:noAutofit/>
          </a:bodyPr>
          <a:lstStyle/>
          <a:p>
            <a:r>
              <a:rPr lang="it-IT" sz="3200" dirty="0"/>
              <a:t>La </a:t>
            </a:r>
            <a:r>
              <a:rPr lang="it-IT" sz="3200" dirty="0">
                <a:solidFill>
                  <a:schemeClr val="accent2">
                    <a:lumMod val="75000"/>
                  </a:schemeClr>
                </a:solidFill>
              </a:rPr>
              <a:t>fase concomitante </a:t>
            </a:r>
            <a:r>
              <a:rPr lang="it-IT" sz="3200" dirty="0"/>
              <a:t>si sviluppa nel corso di attuazione della programmazione esecutiva per verificare lo stato di avanzamento degli obiettivi ed eventualmente attivare tempestivamente le azioni correttive. </a:t>
            </a:r>
          </a:p>
          <a:p>
            <a:pPr marL="0" indent="0">
              <a:buNone/>
            </a:pPr>
            <a:endParaRPr lang="it-IT" sz="2000" dirty="0"/>
          </a:p>
          <a:p>
            <a:r>
              <a:rPr lang="it-IT" sz="3200" dirty="0"/>
              <a:t> La </a:t>
            </a:r>
            <a:r>
              <a:rPr lang="it-IT" sz="3200" dirty="0">
                <a:solidFill>
                  <a:schemeClr val="accent2">
                    <a:lumMod val="75000"/>
                  </a:schemeClr>
                </a:solidFill>
              </a:rPr>
              <a:t>fase consuntiva </a:t>
            </a:r>
            <a:r>
              <a:rPr lang="it-IT" sz="3200" dirty="0"/>
              <a:t>concerne la rilevazione dei risultati effettivamente realizzati con la conseguente verifica, attraverso idonei indicatori, dell’efficienza, efficacia, dell’economicità nonché della qualità dei servizi resi.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1052736"/>
            <a:ext cx="8229600" cy="5487888"/>
          </a:xfrm>
        </p:spPr>
        <p:txBody>
          <a:bodyPr>
            <a:normAutofit/>
          </a:bodyPr>
          <a:lstStyle/>
          <a:p>
            <a:r>
              <a:rPr lang="it-IT" sz="3200" dirty="0"/>
              <a:t>Le </a:t>
            </a:r>
            <a:r>
              <a:rPr lang="it-IT" sz="3200" dirty="0">
                <a:solidFill>
                  <a:srgbClr val="FF0000"/>
                </a:solidFill>
              </a:rPr>
              <a:t>risultanze del controllo di gestione</a:t>
            </a:r>
            <a:r>
              <a:rPr lang="it-IT" sz="3200" dirty="0"/>
              <a:t>, in ordine al grado di conseguimento degli obiettivi programmati, costituiscono riferimento per il sistema di valutazione della performance.</a:t>
            </a:r>
          </a:p>
          <a:p>
            <a:pPr marL="0" indent="0">
              <a:buNone/>
            </a:pPr>
            <a:endParaRPr lang="it-IT" sz="1100" dirty="0"/>
          </a:p>
          <a:p>
            <a:r>
              <a:rPr lang="it-IT" sz="3200" dirty="0"/>
              <a:t>La funzione tecnica e operativa del controllo di gestione e di supporto agli Amministratori e alle Direzioni è assegnata ad apposita struttura del Comune.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908720"/>
            <a:ext cx="8229600" cy="4389120"/>
          </a:xfrm>
        </p:spPr>
        <p:txBody>
          <a:bodyPr>
            <a:noAutofit/>
          </a:bodyPr>
          <a:lstStyle/>
          <a:p>
            <a:r>
              <a:rPr lang="it-IT" sz="3600" dirty="0"/>
              <a:t>Tale struttura progetta ed aggiorna la metodologia e gli strumenti del controllo, cura la predisposizione del piano esecutivo di gestione, comprensivo del piano dettagliato degli obiettivi e del piano della performance, cura il monitoraggio dei programmi e degli obiettivi e gestisce il sistema di </a:t>
            </a:r>
            <a:r>
              <a:rPr lang="it-IT" sz="3600" dirty="0" err="1"/>
              <a:t>reporting</a:t>
            </a:r>
            <a:endParaRPr lang="it-IT" sz="36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836712"/>
            <a:ext cx="8229600" cy="5544616"/>
          </a:xfrm>
        </p:spPr>
        <p:txBody>
          <a:bodyPr>
            <a:normAutofit/>
          </a:bodyPr>
          <a:lstStyle/>
          <a:p>
            <a:pPr marL="0" indent="0">
              <a:buNone/>
            </a:pPr>
            <a:r>
              <a:rPr lang="it-IT" sz="4400" dirty="0"/>
              <a:t>Costituiscono </a:t>
            </a:r>
            <a:r>
              <a:rPr lang="it-IT" sz="4400" dirty="0">
                <a:solidFill>
                  <a:srgbClr val="3333FF"/>
                </a:solidFill>
              </a:rPr>
              <a:t>strumenti del controllo di gestione:</a:t>
            </a:r>
          </a:p>
          <a:p>
            <a:pPr marL="0" indent="0">
              <a:buNone/>
            </a:pPr>
            <a:endParaRPr lang="it-IT" sz="1100" dirty="0">
              <a:solidFill>
                <a:srgbClr val="3333FF"/>
              </a:solidFill>
            </a:endParaRPr>
          </a:p>
          <a:p>
            <a:pPr>
              <a:buFont typeface="Wingdings" panose="05000000000000000000" pitchFamily="2" charset="2"/>
              <a:buChar char="§"/>
            </a:pPr>
            <a:r>
              <a:rPr lang="it-IT" sz="4800" dirty="0"/>
              <a:t>il sistema informativo</a:t>
            </a:r>
          </a:p>
          <a:p>
            <a:pPr>
              <a:buFont typeface="Wingdings" panose="05000000000000000000" pitchFamily="2" charset="2"/>
              <a:buChar char="§"/>
            </a:pPr>
            <a:r>
              <a:rPr lang="it-IT" sz="4800" dirty="0"/>
              <a:t>il sistema degli indicatori </a:t>
            </a:r>
          </a:p>
          <a:p>
            <a:pPr>
              <a:buFont typeface="Wingdings" panose="05000000000000000000" pitchFamily="2" charset="2"/>
              <a:buChar char="§"/>
            </a:pPr>
            <a:r>
              <a:rPr lang="it-IT" sz="4800" dirty="0"/>
              <a:t>la contabilità analitica </a:t>
            </a:r>
          </a:p>
          <a:p>
            <a:pPr marL="0" indent="0">
              <a:buNone/>
            </a:pPr>
            <a:endParaRPr lang="it-IT"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804852"/>
            <a:ext cx="8229600" cy="6048672"/>
          </a:xfrm>
        </p:spPr>
        <p:txBody>
          <a:bodyPr>
            <a:normAutofit/>
          </a:bodyPr>
          <a:lstStyle/>
          <a:p>
            <a:r>
              <a:rPr lang="it-IT" b="1" u="sng" dirty="0"/>
              <a:t>Costituiscono </a:t>
            </a:r>
            <a:r>
              <a:rPr lang="it-IT" b="1" u="sng" dirty="0">
                <a:solidFill>
                  <a:srgbClr val="3333FF"/>
                </a:solidFill>
              </a:rPr>
              <a:t>strumenti del controllo di gestione</a:t>
            </a:r>
            <a:r>
              <a:rPr lang="it-IT" dirty="0">
                <a:solidFill>
                  <a:srgbClr val="3333FF"/>
                </a:solidFill>
              </a:rPr>
              <a:t>:</a:t>
            </a:r>
          </a:p>
          <a:p>
            <a:pPr marL="0" indent="0">
              <a:buNone/>
            </a:pPr>
            <a:r>
              <a:rPr lang="it-IT" dirty="0"/>
              <a:t>- Il </a:t>
            </a:r>
            <a:r>
              <a:rPr lang="it-IT" dirty="0">
                <a:solidFill>
                  <a:srgbClr val="C00000"/>
                </a:solidFill>
              </a:rPr>
              <a:t>sistema informativo del controllo</a:t>
            </a:r>
            <a:r>
              <a:rPr lang="it-IT" dirty="0"/>
              <a:t>, alimentato dalle singole direzioni, gestisce il piano degli obiettivi il Piano esecutivo di gestione; produce i dati per il monitoraggio dei programmi e degli obiettivi. </a:t>
            </a:r>
          </a:p>
          <a:p>
            <a:pPr marL="0" indent="0">
              <a:buNone/>
            </a:pPr>
            <a:r>
              <a:rPr lang="it-IT" dirty="0"/>
              <a:t>- Il </a:t>
            </a:r>
            <a:r>
              <a:rPr lang="it-IT" dirty="0">
                <a:solidFill>
                  <a:srgbClr val="C00000"/>
                </a:solidFill>
              </a:rPr>
              <a:t>sistema degli indicatori </a:t>
            </a:r>
            <a:r>
              <a:rPr lang="it-IT" dirty="0"/>
              <a:t>consente di verificare e valutare l’andamento dei servizi, anche attraverso azioni di </a:t>
            </a:r>
            <a:r>
              <a:rPr lang="it-IT" dirty="0" err="1"/>
              <a:t>benchmarking</a:t>
            </a:r>
            <a:r>
              <a:rPr lang="it-IT" dirty="0"/>
              <a:t>, e il grado di raggiungimento degli obiettivi e dei programmi. </a:t>
            </a:r>
          </a:p>
          <a:p>
            <a:pPr marL="0" indent="0">
              <a:buNone/>
            </a:pPr>
            <a:r>
              <a:rPr lang="it-IT" dirty="0"/>
              <a:t>-  La </a:t>
            </a:r>
            <a:r>
              <a:rPr lang="it-IT" dirty="0">
                <a:solidFill>
                  <a:srgbClr val="C00000"/>
                </a:solidFill>
              </a:rPr>
              <a:t>contabilità analitica </a:t>
            </a:r>
            <a:r>
              <a:rPr lang="it-IT" dirty="0"/>
              <a:t>rileva i costi e i ricavi dei servizi; è articolata per centri di responsabilità e per centri di costo. Si avvale di un piano dei conti integrato con quello della contabilità economico patrimoniale.</a:t>
            </a:r>
          </a:p>
        </p:txBody>
      </p:sp>
    </p:spTree>
    <p:extLst>
      <p:ext uri="{BB962C8B-B14F-4D97-AF65-F5344CB8AC3E}">
        <p14:creationId xmlns:p14="http://schemas.microsoft.com/office/powerpoint/2010/main" val="27347655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55576" y="980728"/>
            <a:ext cx="8229600" cy="1143000"/>
          </a:xfrm>
        </p:spPr>
        <p:txBody>
          <a:bodyPr>
            <a:normAutofit fontScale="90000"/>
          </a:bodyPr>
          <a:lstStyle/>
          <a:p>
            <a:r>
              <a:rPr lang="it-IT" dirty="0">
                <a:solidFill>
                  <a:srgbClr val="C00000"/>
                </a:solidFill>
              </a:rPr>
              <a:t>CONTROLLO </a:t>
            </a:r>
            <a:r>
              <a:rPr lang="it-IT" dirty="0" err="1">
                <a:solidFill>
                  <a:srgbClr val="C00000"/>
                </a:solidFill>
              </a:rPr>
              <a:t>DI</a:t>
            </a:r>
            <a:r>
              <a:rPr lang="it-IT" dirty="0">
                <a:solidFill>
                  <a:srgbClr val="C00000"/>
                </a:solidFill>
              </a:rPr>
              <a:t> REGOLARITÀ AMMINISTRATIVA E CONTABILE</a:t>
            </a:r>
          </a:p>
        </p:txBody>
      </p:sp>
      <p:sp>
        <p:nvSpPr>
          <p:cNvPr id="3" name="Segnaposto contenuto 2"/>
          <p:cNvSpPr>
            <a:spLocks noGrp="1"/>
          </p:cNvSpPr>
          <p:nvPr>
            <p:ph idx="1"/>
          </p:nvPr>
        </p:nvSpPr>
        <p:spPr>
          <a:xfrm>
            <a:off x="429899" y="2204864"/>
            <a:ext cx="8229600" cy="4389120"/>
          </a:xfrm>
        </p:spPr>
        <p:txBody>
          <a:bodyPr>
            <a:normAutofit/>
          </a:bodyPr>
          <a:lstStyle/>
          <a:p>
            <a:r>
              <a:rPr lang="it-IT" sz="4000" dirty="0"/>
              <a:t>Il controllo di regolarità amministrativa si realizza nella fase preventiva alla adozione delle deliberazioni e determinazioni e nella fase successiva all’adozione degli atti amministrativi.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692696"/>
            <a:ext cx="8229600" cy="5976664"/>
          </a:xfrm>
        </p:spPr>
        <p:txBody>
          <a:bodyPr>
            <a:normAutofit/>
          </a:bodyPr>
          <a:lstStyle/>
          <a:p>
            <a:pPr>
              <a:buFont typeface="Arial" panose="020B0604020202020204" pitchFamily="34" charset="0"/>
              <a:buChar char="•"/>
            </a:pPr>
            <a:r>
              <a:rPr lang="it-IT" dirty="0"/>
              <a:t>Nella fase successiva all’adozione degli atti amministrativi il controllo di regolarità amministrativa è svolto dal </a:t>
            </a:r>
            <a:r>
              <a:rPr lang="it-IT" b="1" dirty="0"/>
              <a:t>Segretario generale</a:t>
            </a:r>
            <a:r>
              <a:rPr lang="it-IT" dirty="0"/>
              <a:t>, che si avvale del supporto di una apposita struttura. </a:t>
            </a:r>
          </a:p>
          <a:p>
            <a:pPr>
              <a:buFont typeface="Arial" panose="020B0604020202020204" pitchFamily="34" charset="0"/>
              <a:buChar char="•"/>
            </a:pPr>
            <a:r>
              <a:rPr lang="it-IT" dirty="0"/>
              <a:t>Il controllo di regolarità amministrativa viene esercitato sulle determinazioni di impegno di spesa, sui contratti e sugli altri atti amministrativi. </a:t>
            </a:r>
          </a:p>
          <a:p>
            <a:pPr>
              <a:buFont typeface="Arial" panose="020B0604020202020204" pitchFamily="34" charset="0"/>
              <a:buChar char="•"/>
            </a:pPr>
            <a:r>
              <a:rPr lang="it-IT" dirty="0"/>
              <a:t>Ha come oggetto la verifica del rispetto della normativa di settore, dei principi di carattere generale dell’ordinamento, dei principi di buona amministrazione e il rispetto delle procedure e dei relativi termini, nonché del collegamento con gli obiettivi dell’ente. </a:t>
            </a:r>
          </a:p>
          <a:p>
            <a:pPr>
              <a:buFont typeface="Arial" panose="020B0604020202020204" pitchFamily="34" charset="0"/>
              <a:buChar char="•"/>
            </a:pPr>
            <a:r>
              <a:rPr lang="it-IT" dirty="0"/>
              <a:t>Esso utilizza anche i principi di revisione aziendale.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764704"/>
            <a:ext cx="8229600" cy="5688632"/>
          </a:xfrm>
        </p:spPr>
        <p:txBody>
          <a:bodyPr>
            <a:normAutofit/>
          </a:bodyPr>
          <a:lstStyle/>
          <a:p>
            <a:r>
              <a:rPr lang="it-IT" dirty="0"/>
              <a:t>Il controllo di regolarità amministrativa viene effettuato a </a:t>
            </a:r>
            <a:r>
              <a:rPr lang="it-IT" b="1" dirty="0"/>
              <a:t>campione sugli atti</a:t>
            </a:r>
          </a:p>
          <a:p>
            <a:r>
              <a:rPr lang="it-IT" dirty="0"/>
              <a:t>Il Segretario generale predispone un rapporto semestrale che </a:t>
            </a:r>
            <a:r>
              <a:rPr lang="it-IT" b="1" dirty="0"/>
              <a:t>viene trasmesso </a:t>
            </a:r>
            <a:r>
              <a:rPr lang="it-IT" dirty="0"/>
              <a:t>al </a:t>
            </a:r>
            <a:r>
              <a:rPr lang="it-IT" u="sng" dirty="0">
                <a:solidFill>
                  <a:srgbClr val="0070C0"/>
                </a:solidFill>
              </a:rPr>
              <a:t>Direttore generale</a:t>
            </a:r>
            <a:r>
              <a:rPr lang="it-IT" dirty="0"/>
              <a:t>, ove nominato, ai </a:t>
            </a:r>
            <a:r>
              <a:rPr lang="it-IT" u="sng" dirty="0">
                <a:solidFill>
                  <a:srgbClr val="7030A0"/>
                </a:solidFill>
              </a:rPr>
              <a:t>dirigenti</a:t>
            </a:r>
            <a:r>
              <a:rPr lang="it-IT" dirty="0"/>
              <a:t>, ai </a:t>
            </a:r>
            <a:r>
              <a:rPr lang="it-IT" u="sng" dirty="0">
                <a:solidFill>
                  <a:srgbClr val="FF6600"/>
                </a:solidFill>
              </a:rPr>
              <a:t>Revisori dei conti</a:t>
            </a:r>
            <a:r>
              <a:rPr lang="it-IT" dirty="0"/>
              <a:t>, all’ </a:t>
            </a:r>
            <a:r>
              <a:rPr lang="it-IT" u="sng" dirty="0">
                <a:solidFill>
                  <a:schemeClr val="accent3">
                    <a:lumMod val="75000"/>
                  </a:schemeClr>
                </a:solidFill>
              </a:rPr>
              <a:t>OIV</a:t>
            </a:r>
            <a:r>
              <a:rPr lang="it-IT" dirty="0"/>
              <a:t>, nonché </a:t>
            </a:r>
            <a:r>
              <a:rPr lang="it-IT" u="sng" dirty="0">
                <a:solidFill>
                  <a:srgbClr val="008000"/>
                </a:solidFill>
              </a:rPr>
              <a:t>al Sindaco </a:t>
            </a:r>
            <a:r>
              <a:rPr lang="it-IT" dirty="0"/>
              <a:t>ed al </a:t>
            </a:r>
            <a:r>
              <a:rPr lang="it-IT" u="sng" dirty="0">
                <a:solidFill>
                  <a:srgbClr val="00B050"/>
                </a:solidFill>
              </a:rPr>
              <a:t>Presidente del Consiglio comunale</a:t>
            </a:r>
            <a:r>
              <a:rPr lang="it-IT" dirty="0"/>
              <a:t>. </a:t>
            </a:r>
          </a:p>
          <a:p>
            <a:r>
              <a:rPr lang="it-IT" dirty="0"/>
              <a:t>Esso contiene, oltre alle risultanze dell’esame delle attività, le direttive a cui i dirigenti devono attenersi nell’adozione degli atti amministrativi. </a:t>
            </a:r>
          </a:p>
          <a:p>
            <a:r>
              <a:rPr lang="it-IT" dirty="0"/>
              <a:t>Dei relativi esiti si tiene conto nella valutazione dei dirigenti.</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620688"/>
            <a:ext cx="8229600" cy="5904656"/>
          </a:xfrm>
        </p:spPr>
        <p:txBody>
          <a:bodyPr>
            <a:noAutofit/>
          </a:bodyPr>
          <a:lstStyle/>
          <a:p>
            <a:r>
              <a:rPr lang="it-IT" sz="3600" dirty="0"/>
              <a:t>Al </a:t>
            </a:r>
            <a:r>
              <a:rPr lang="it-IT" sz="3600" b="1" dirty="0">
                <a:solidFill>
                  <a:srgbClr val="FF0000"/>
                </a:solidFill>
              </a:rPr>
              <a:t>controllo di regolarità contabile </a:t>
            </a:r>
            <a:r>
              <a:rPr lang="it-IT" sz="3600" dirty="0"/>
              <a:t>partecipa il Collegio dei revisori dei conti. </a:t>
            </a:r>
          </a:p>
          <a:p>
            <a:r>
              <a:rPr lang="it-IT" sz="3600" dirty="0"/>
              <a:t>Esso redige uno specifico rapporto con </a:t>
            </a:r>
            <a:r>
              <a:rPr lang="it-IT" sz="3600" b="1" dirty="0">
                <a:highlight>
                  <a:srgbClr val="C0C0C0"/>
                </a:highlight>
              </a:rPr>
              <a:t>cadenza semestrale</a:t>
            </a:r>
            <a:r>
              <a:rPr lang="it-IT" sz="3600" dirty="0"/>
              <a:t>. </a:t>
            </a:r>
          </a:p>
          <a:p>
            <a:r>
              <a:rPr lang="it-IT" sz="3600" dirty="0"/>
              <a:t>Tale report è trasmesso al Sindaco, al Presidente del Consiglio Comunale, al Direttore generale, ove nominato, al Segretario generale, ai Dirigenti ed all’OIV.</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764704"/>
            <a:ext cx="8229600" cy="6336704"/>
          </a:xfrm>
        </p:spPr>
        <p:txBody>
          <a:bodyPr>
            <a:normAutofit fontScale="92500"/>
          </a:bodyPr>
          <a:lstStyle/>
          <a:p>
            <a:r>
              <a:rPr lang="it-IT" dirty="0"/>
              <a:t>I </a:t>
            </a:r>
            <a:r>
              <a:rPr lang="it-IT" dirty="0">
                <a:highlight>
                  <a:srgbClr val="FFFF00"/>
                </a:highlight>
              </a:rPr>
              <a:t>REVISORI DEI CONTI </a:t>
            </a:r>
            <a:r>
              <a:rPr lang="it-IT" dirty="0"/>
              <a:t>rilasciano pareri obbligatori con le modalità stabilite dal regolamento, </a:t>
            </a:r>
          </a:p>
          <a:p>
            <a:pPr marL="0" indent="0">
              <a:buNone/>
            </a:pPr>
            <a:r>
              <a:rPr lang="it-IT" dirty="0">
                <a:highlight>
                  <a:srgbClr val="C0C0C0"/>
                </a:highlight>
              </a:rPr>
              <a:t>1) </a:t>
            </a:r>
            <a:r>
              <a:rPr lang="it-IT" dirty="0"/>
              <a:t>strumenti di programmazione economico-finanziaria; </a:t>
            </a:r>
            <a:br>
              <a:rPr lang="it-IT" dirty="0"/>
            </a:br>
            <a:r>
              <a:rPr lang="it-IT" dirty="0">
                <a:highlight>
                  <a:srgbClr val="C0C0C0"/>
                </a:highlight>
              </a:rPr>
              <a:t>2) </a:t>
            </a:r>
            <a:r>
              <a:rPr lang="it-IT" dirty="0"/>
              <a:t>proposta di bilancio di previsione verifica degli equilibri e variazioni di bilancio escluse quelle attribuite alla competenza della giunta, del responsabile finanziario e dei </a:t>
            </a:r>
            <a:br>
              <a:rPr lang="it-IT" i="1" dirty="0"/>
            </a:br>
            <a:r>
              <a:rPr lang="it-IT" dirty="0">
                <a:highlight>
                  <a:srgbClr val="C0C0C0"/>
                </a:highlight>
              </a:rPr>
              <a:t>3) </a:t>
            </a:r>
            <a:r>
              <a:rPr lang="it-IT" dirty="0"/>
              <a:t>modalità di gestione dei servizi e proposte di costituzione o di partecipazione ad organismi esterni; </a:t>
            </a:r>
            <a:br>
              <a:rPr lang="it-IT" dirty="0"/>
            </a:br>
            <a:r>
              <a:rPr lang="it-IT" dirty="0">
                <a:highlight>
                  <a:srgbClr val="C0C0C0"/>
                </a:highlight>
              </a:rPr>
              <a:t>4) </a:t>
            </a:r>
            <a:r>
              <a:rPr lang="it-IT" dirty="0"/>
              <a:t>proposte di ricorso all'indebitamento; </a:t>
            </a:r>
            <a:br>
              <a:rPr lang="it-IT" dirty="0"/>
            </a:br>
            <a:r>
              <a:rPr lang="it-IT" dirty="0">
                <a:highlight>
                  <a:srgbClr val="C0C0C0"/>
                </a:highlight>
              </a:rPr>
              <a:t>5) </a:t>
            </a:r>
            <a:r>
              <a:rPr lang="it-IT" dirty="0"/>
              <a:t>proposte di utilizzo di strumenti di finanza innovativa, nel rispetto della disciplina statale vigente in materia; </a:t>
            </a:r>
            <a:br>
              <a:rPr lang="it-IT" dirty="0"/>
            </a:br>
            <a:r>
              <a:rPr lang="it-IT" dirty="0">
                <a:highlight>
                  <a:srgbClr val="C0C0C0"/>
                </a:highlight>
              </a:rPr>
              <a:t>6) </a:t>
            </a:r>
            <a:r>
              <a:rPr lang="it-IT" dirty="0"/>
              <a:t>proposte di riconoscimento di debiti fuori bilancio e transazioni; </a:t>
            </a:r>
            <a:br>
              <a:rPr lang="it-IT" dirty="0"/>
            </a:br>
            <a:r>
              <a:rPr lang="it-IT" dirty="0">
                <a:highlight>
                  <a:srgbClr val="C0C0C0"/>
                </a:highlight>
              </a:rPr>
              <a:t>7) </a:t>
            </a:r>
            <a:r>
              <a:rPr lang="it-IT" dirty="0"/>
              <a:t>proposte di regolamento di contabilità, economato-provveditorato, patrimonio e di applicazione dei tributi locali</a:t>
            </a:r>
          </a:p>
          <a:p>
            <a:endParaRPr lang="it-IT"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82352" y="332656"/>
            <a:ext cx="8579296" cy="866360"/>
          </a:xfrm>
        </p:spPr>
        <p:txBody>
          <a:bodyPr>
            <a:normAutofit/>
          </a:bodyPr>
          <a:lstStyle/>
          <a:p>
            <a:r>
              <a:rPr lang="it-IT" sz="4000" dirty="0">
                <a:solidFill>
                  <a:srgbClr val="C00000"/>
                </a:solidFill>
              </a:rPr>
              <a:t>CONTROLLO SUGLI EQUILIBRI FINANZIARI</a:t>
            </a:r>
          </a:p>
        </p:txBody>
      </p:sp>
      <p:sp>
        <p:nvSpPr>
          <p:cNvPr id="3" name="Segnaposto contenuto 2"/>
          <p:cNvSpPr>
            <a:spLocks noGrp="1"/>
          </p:cNvSpPr>
          <p:nvPr>
            <p:ph idx="1"/>
          </p:nvPr>
        </p:nvSpPr>
        <p:spPr>
          <a:xfrm>
            <a:off x="457200" y="1340768"/>
            <a:ext cx="8229600" cy="4983832"/>
          </a:xfrm>
        </p:spPr>
        <p:txBody>
          <a:bodyPr>
            <a:normAutofit lnSpcReduction="10000"/>
          </a:bodyPr>
          <a:lstStyle/>
          <a:p>
            <a:pPr marL="0" indent="0">
              <a:buNone/>
            </a:pPr>
            <a:r>
              <a:rPr lang="it-IT" dirty="0"/>
              <a:t>Tale tipologia di controllo interno è svolta </a:t>
            </a:r>
            <a:r>
              <a:rPr lang="it-IT" dirty="0">
                <a:highlight>
                  <a:srgbClr val="C0C0C0"/>
                </a:highlight>
              </a:rPr>
              <a:t>sotto la direzione del Responsabile del servizio finanziario</a:t>
            </a:r>
            <a:r>
              <a:rPr lang="it-IT" dirty="0"/>
              <a:t>, nel rispetto delle norme dell'ordinamento finanziario e contabile degli enti locali (TUEL), delle norme che regolano il concorso degli enti locali alla realizzazione degli obiettivi di finanza pubblica, secondo quanto previsto nel Regolamento di Contabilità dell’Ente. </a:t>
            </a:r>
          </a:p>
          <a:p>
            <a:pPr marL="0" indent="0">
              <a:buNone/>
            </a:pPr>
            <a:r>
              <a:rPr lang="it-IT" dirty="0"/>
              <a:t>Esso </a:t>
            </a:r>
            <a:r>
              <a:rPr lang="it-IT" dirty="0">
                <a:highlight>
                  <a:srgbClr val="C0C0C0"/>
                </a:highlight>
              </a:rPr>
              <a:t>si estende anche alla gestione delle società partecipate non quotate</a:t>
            </a:r>
            <a:r>
              <a:rPr lang="it-IT" dirty="0"/>
              <a:t>. </a:t>
            </a:r>
          </a:p>
          <a:p>
            <a:pPr marL="0" indent="0">
              <a:buNone/>
            </a:pPr>
            <a:r>
              <a:rPr lang="it-IT" dirty="0"/>
              <a:t>Degli esiti di tale tipologia di controllo si tiene conto anche ai fini della redazione del referto del Controllo strategico.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116632"/>
            <a:ext cx="9144000" cy="1143000"/>
          </a:xfrm>
        </p:spPr>
        <p:txBody>
          <a:bodyPr>
            <a:normAutofit/>
          </a:bodyPr>
          <a:lstStyle/>
          <a:p>
            <a:r>
              <a:rPr lang="it-IT" sz="3200" dirty="0">
                <a:solidFill>
                  <a:srgbClr val="C00000"/>
                </a:solidFill>
              </a:rPr>
              <a:t>CONTROLLO </a:t>
            </a:r>
            <a:r>
              <a:rPr lang="it-IT" sz="2400" dirty="0">
                <a:solidFill>
                  <a:srgbClr val="C00000"/>
                </a:solidFill>
              </a:rPr>
              <a:t>SULLE</a:t>
            </a:r>
            <a:r>
              <a:rPr lang="it-IT" sz="3200" dirty="0">
                <a:solidFill>
                  <a:srgbClr val="C00000"/>
                </a:solidFill>
              </a:rPr>
              <a:t> SOCIETA’ </a:t>
            </a:r>
            <a:r>
              <a:rPr lang="it-IT" sz="2400" dirty="0">
                <a:solidFill>
                  <a:srgbClr val="C00000"/>
                </a:solidFill>
              </a:rPr>
              <a:t>ED</a:t>
            </a:r>
            <a:r>
              <a:rPr lang="it-IT" sz="3200" dirty="0">
                <a:solidFill>
                  <a:srgbClr val="C00000"/>
                </a:solidFill>
              </a:rPr>
              <a:t> ORGANISMI PARTECIPATI</a:t>
            </a:r>
          </a:p>
        </p:txBody>
      </p:sp>
      <p:sp>
        <p:nvSpPr>
          <p:cNvPr id="3" name="Segnaposto contenuto 2"/>
          <p:cNvSpPr>
            <a:spLocks noGrp="1"/>
          </p:cNvSpPr>
          <p:nvPr>
            <p:ph idx="1"/>
          </p:nvPr>
        </p:nvSpPr>
        <p:spPr>
          <a:xfrm>
            <a:off x="457200" y="1556792"/>
            <a:ext cx="8229600" cy="5184576"/>
          </a:xfrm>
        </p:spPr>
        <p:txBody>
          <a:bodyPr>
            <a:normAutofit fontScale="92500"/>
          </a:bodyPr>
          <a:lstStyle/>
          <a:p>
            <a:r>
              <a:rPr lang="it-IT" dirty="0"/>
              <a:t>L'ente locale definisce, secondo la propria autonomia organizzativa, un sistema di controlli sulle società non quotate, partecipate dallo stesso ente locale. </a:t>
            </a:r>
          </a:p>
          <a:p>
            <a:r>
              <a:rPr lang="it-IT" dirty="0"/>
              <a:t>Tali controlli sono esercitati dalle strutture proprie dell'ente locale, che ne sono responsabili.</a:t>
            </a:r>
          </a:p>
          <a:p>
            <a:r>
              <a:rPr lang="it-IT" dirty="0"/>
              <a:t>l'amministrazione definisce preventivamente, gli obiettivi gestionali a cui deve tendere la società partecipata, secondo parametri qualitativi e quantitativi, e organizza un idoneo sistema informativo finalizzato a rilevare i rapporti finanziari tra l'ente proprietario e la società, la situazione contabile, gestionale e organizzativa della società, i contratti di servizio, la qualità dei servizi, il rispetto delle norme di legge sui vincoli di finanza pubblica.</a:t>
            </a:r>
          </a:p>
          <a:p>
            <a:endParaRPr lang="it-IT"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395536" y="951608"/>
            <a:ext cx="8229600" cy="5904656"/>
          </a:xfrm>
        </p:spPr>
        <p:txBody>
          <a:bodyPr>
            <a:noAutofit/>
          </a:bodyPr>
          <a:lstStyle/>
          <a:p>
            <a:r>
              <a:rPr lang="it-IT" sz="3600" dirty="0"/>
              <a:t>Le </a:t>
            </a:r>
            <a:r>
              <a:rPr lang="it-IT" sz="3600" b="1" dirty="0">
                <a:solidFill>
                  <a:srgbClr val="C00000"/>
                </a:solidFill>
              </a:rPr>
              <a:t>finalità</a:t>
            </a:r>
            <a:r>
              <a:rPr lang="it-IT" sz="3600" b="1" dirty="0"/>
              <a:t> del controllo sulle società partecipate </a:t>
            </a:r>
            <a:r>
              <a:rPr lang="it-IT" sz="3600" dirty="0"/>
              <a:t>sono quelle di rilevare i rapporti finanziari tra l’ente proprietario e la società, la situazione contabile, gestionale e organizzativa della società, i contratti di servizio, la qualità dei servizi, il rispetto dei vincoli di finanza pubblica e degli altri vincoli sui quali l’Amministrazione sia tenuta a vigilare in base alla legge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251520" y="692696"/>
            <a:ext cx="8784976" cy="5976664"/>
          </a:xfrm>
        </p:spPr>
        <p:txBody>
          <a:bodyPr>
            <a:normAutofit/>
          </a:bodyPr>
          <a:lstStyle/>
          <a:p>
            <a:r>
              <a:rPr lang="it-IT" sz="3200" dirty="0"/>
              <a:t>L’Amministrazione, svolge il controllo della qualità dei servizi erogati, con l'impiego di metodologie dirette a misurare la soddisfazione degli utenti esterni e interni dell'ente. </a:t>
            </a:r>
          </a:p>
          <a:p>
            <a:pPr marL="0" indent="0">
              <a:buNone/>
            </a:pPr>
            <a:endParaRPr lang="it-IT" sz="1800" dirty="0"/>
          </a:p>
          <a:p>
            <a:r>
              <a:rPr lang="it-IT" sz="3200" dirty="0"/>
              <a:t> La rilevazione della soddisfazione degli utenti è finalizzata a migliorare la comprensione delle esigenze dei destinatari delle proprie attività ed a sviluppare l’ascolto e la partecipazione dei cittadini alla realizzazione delle politiche pubbliche.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548680"/>
            <a:ext cx="8229600" cy="6120680"/>
          </a:xfrm>
        </p:spPr>
        <p:txBody>
          <a:bodyPr/>
          <a:lstStyle/>
          <a:p>
            <a:pPr marL="0" indent="0">
              <a:buNone/>
            </a:pPr>
            <a:r>
              <a:rPr lang="it-IT" sz="4000" dirty="0"/>
              <a:t>Il controllo della qualità è un processo diffuso all’interno del Comune e si avvale: </a:t>
            </a:r>
          </a:p>
          <a:p>
            <a:pPr marL="0" indent="0">
              <a:buNone/>
            </a:pPr>
            <a:endParaRPr lang="it-IT" sz="1200" dirty="0"/>
          </a:p>
          <a:p>
            <a:pPr marL="0" indent="0">
              <a:buNone/>
            </a:pPr>
            <a:r>
              <a:rPr lang="it-IT" sz="3200" dirty="0"/>
              <a:t>• 	delle strutture che erogano servizi; </a:t>
            </a:r>
          </a:p>
          <a:p>
            <a:pPr marL="0" indent="0">
              <a:buNone/>
            </a:pPr>
            <a:r>
              <a:rPr lang="it-IT" sz="3200" dirty="0"/>
              <a:t>•	del servizio di statistica per l’indagini di 	soddisfazione dell’utenza;</a:t>
            </a:r>
          </a:p>
          <a:p>
            <a:pPr marL="0" indent="0">
              <a:buNone/>
            </a:pPr>
            <a:r>
              <a:rPr lang="it-IT" sz="3200" dirty="0"/>
              <a:t> • 	degli uffici che ricevono e analizzano 	reclami e 	segnalazioni</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nozio">
  <a:themeElements>
    <a:clrScheme name="Equinozi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Equinozi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nozi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850</TotalTime>
  <Words>2989</Words>
  <Application>Microsoft Office PowerPoint</Application>
  <PresentationFormat>Presentazione su schermo (4:3)</PresentationFormat>
  <Paragraphs>121</Paragraphs>
  <Slides>41</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41</vt:i4>
      </vt:variant>
    </vt:vector>
  </HeadingPairs>
  <TitlesOfParts>
    <vt:vector size="47" baseType="lpstr">
      <vt:lpstr>Arial</vt:lpstr>
      <vt:lpstr>Calibri</vt:lpstr>
      <vt:lpstr>Constantia</vt:lpstr>
      <vt:lpstr>Wingdings</vt:lpstr>
      <vt:lpstr>Wingdings 2</vt:lpstr>
      <vt:lpstr>Equinozio</vt:lpstr>
      <vt:lpstr>Poteri sostitutivi per omissione o ritardo di atti obbligatori </vt:lpstr>
      <vt:lpstr>Poteri sostitutivi del Governo </vt:lpstr>
      <vt:lpstr>Presentazione standard di PowerPoint</vt:lpstr>
      <vt:lpstr>Annullamento straordinario degli atti illegittimi</vt:lpstr>
      <vt:lpstr>Controlli sugli organi</vt:lpstr>
      <vt:lpstr>Presentazione standard di PowerPoint</vt:lpstr>
      <vt:lpstr>Presentazione standard di PowerPoint</vt:lpstr>
      <vt:lpstr> Scioglimento dei consigli comunali e provinciali conseguente a fenomeni di infiltrazione e di condizionamento di tipo mafioso.</vt:lpstr>
      <vt:lpstr>Presentazione standard di PowerPoint</vt:lpstr>
      <vt:lpstr>Presentazione standard di PowerPoint</vt:lpstr>
      <vt:lpstr>Presentazione standard di PowerPoint</vt:lpstr>
      <vt:lpstr>CONTROLLI ESTERNI</vt:lpstr>
      <vt:lpstr>Presentazione standard di PowerPoint</vt:lpstr>
      <vt:lpstr>Presentazione standard di PowerPoint</vt:lpstr>
      <vt:lpstr>CONTROLLI INTERNI</vt:lpstr>
      <vt:lpstr>Presentazione standard di PowerPoint</vt:lpstr>
      <vt:lpstr>Presentazione standard di PowerPoint</vt:lpstr>
      <vt:lpstr>Presentazione standard di PowerPoint</vt:lpstr>
      <vt:lpstr>CONTROLLO STRATEGICO</vt:lpstr>
      <vt:lpstr>Riguarda…</vt:lpstr>
      <vt:lpstr>Presentazione standard di PowerPoint</vt:lpstr>
      <vt:lpstr>Presentazione standard di PowerPoint</vt:lpstr>
      <vt:lpstr>CONTROLLO DI GESTIONE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CONTROLLO DI REGOLARITÀ AMMINISTRATIVA E CONTABILE</vt:lpstr>
      <vt:lpstr>Presentazione standard di PowerPoint</vt:lpstr>
      <vt:lpstr>Presentazione standard di PowerPoint</vt:lpstr>
      <vt:lpstr>Presentazione standard di PowerPoint</vt:lpstr>
      <vt:lpstr>Presentazione standard di PowerPoint</vt:lpstr>
      <vt:lpstr>CONTROLLO SUGLI EQUILIBRI FINANZIARI</vt:lpstr>
      <vt:lpstr>CONTROLLO SULLE SOCIETA’ ED ORGANISMI PARTECIPATI</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Poteri sostitutivi per omissione o ritardo di atti obbligatori</dc:title>
  <dc:creator>Windows User</dc:creator>
  <cp:lastModifiedBy>SERENA GUARDUCCI</cp:lastModifiedBy>
  <cp:revision>9</cp:revision>
  <dcterms:created xsi:type="dcterms:W3CDTF">2017-07-08T19:19:38Z</dcterms:created>
  <dcterms:modified xsi:type="dcterms:W3CDTF">2024-10-11T09:24:47Z</dcterms:modified>
</cp:coreProperties>
</file>