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5" r:id="rId39"/>
    <p:sldId id="296" r:id="rId40"/>
    <p:sldId id="297" r:id="rId41"/>
    <p:sldId id="298" r:id="rId42"/>
    <p:sldId id="299" r:id="rId43"/>
    <p:sldId id="300" r:id="rId4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19" name="Segnaposto piè di pagina 18"/>
          <p:cNvSpPr>
            <a:spLocks noGrp="1"/>
          </p:cNvSpPr>
          <p:nvPr>
            <p:ph type="ftr" sz="quarter" idx="11"/>
          </p:nvPr>
        </p:nvSpPr>
        <p:spPr/>
        <p:txBody>
          <a:bodyPr/>
          <a:lstStyle/>
          <a:p>
            <a:endParaRPr lang="it-IT" dirty="0"/>
          </a:p>
        </p:txBody>
      </p:sp>
      <p:sp>
        <p:nvSpPr>
          <p:cNvPr id="27" name="Segnaposto numero diapositiva 26"/>
          <p:cNvSpPr>
            <a:spLocks noGrp="1"/>
          </p:cNvSpPr>
          <p:nvPr>
            <p:ph type="sldNum" sz="quarter" idx="12"/>
          </p:nvPr>
        </p:nvSpPr>
        <p:spPr/>
        <p:txBody>
          <a:bodyPr/>
          <a:lstStyle/>
          <a:p>
            <a:fld id="{3D86C435-93AA-4731-8692-7FD9B5195049}" type="slidenum">
              <a:rPr lang="it-IT" smtClean="0"/>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D86C435-93AA-4731-8692-7FD9B5195049}" type="slidenum">
              <a:rPr lang="it-IT" smtClean="0"/>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D86C435-93AA-4731-8692-7FD9B5195049}" type="slidenum">
              <a:rPr lang="it-IT" smtClean="0"/>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3D86C435-93AA-4731-8692-7FD9B5195049}" type="slidenum">
              <a:rPr lang="it-IT" smtClean="0"/>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3D86C435-93AA-4731-8692-7FD9B5195049}" type="slidenum">
              <a:rPr lang="it-IT" smtClean="0"/>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3D86C435-93AA-4731-8692-7FD9B5195049}" type="slidenum">
              <a:rPr lang="it-IT" smtClean="0"/>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3D86C435-93AA-4731-8692-7FD9B5195049}" type="slidenum">
              <a:rPr lang="it-IT" smtClean="0"/>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3D86C435-93AA-4731-8692-7FD9B5195049}" type="slidenum">
              <a:rPr lang="it-IT" smtClean="0"/>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8077200" y="6356350"/>
            <a:ext cx="609600" cy="365125"/>
          </a:xfrm>
        </p:spPr>
        <p:txBody>
          <a:bodyPr/>
          <a:lstStyle/>
          <a:p>
            <a:fld id="{3D86C435-93AA-4731-8692-7FD9B5195049}" type="slidenum">
              <a:rPr lang="it-IT" smtClean="0"/>
              <a:t>‹N›</a:t>
            </a:fld>
            <a:endParaRPr lang="it-IT" dirty="0"/>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dirty="0"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D86C435-93AA-4731-8692-7FD9B5195049}" type="slidenum">
              <a:rPr lang="it-IT" smtClean="0"/>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AD33CD1-F5E4-449A-8140-3E2D81D09855}" type="datetimeFigureOut">
              <a:rPr lang="it-IT" smtClean="0"/>
              <a:t>08/07/2017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D86C435-93AA-4731-8692-7FD9B5195049}" type="slidenum">
              <a:rPr lang="it-IT" smtClean="0"/>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AD33CD1-F5E4-449A-8140-3E2D81D09855}" type="datetimeFigureOut">
              <a:rPr lang="it-IT" smtClean="0"/>
              <a:t>08/07/2017</a:t>
            </a:fld>
            <a:endParaRPr lang="it-IT" dirty="0"/>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dirty="0"/>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D86C435-93AA-4731-8692-7FD9B5195049}" type="slidenum">
              <a:rPr lang="it-IT" smtClean="0"/>
              <a:t>‹N›</a:t>
            </a:fld>
            <a:endParaRPr lang="it-IT" dirty="0"/>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normAutofit fontScale="90000"/>
          </a:bodyPr>
          <a:lstStyle/>
          <a:p>
            <a:r>
              <a:rPr lang="it-IT" b="1" dirty="0" smtClean="0"/>
              <a:t>Poteri sostitutivi per omissione o ritardo di atti obbligatori</a:t>
            </a:r>
            <a:r>
              <a:rPr lang="it-IT" dirty="0" smtClean="0"/>
              <a:t/>
            </a:r>
            <a:br>
              <a:rPr lang="it-IT" dirty="0" smtClean="0"/>
            </a:br>
            <a:endParaRPr lang="it-IT" dirty="0"/>
          </a:p>
        </p:txBody>
      </p:sp>
      <p:sp>
        <p:nvSpPr>
          <p:cNvPr id="5" name="Segnaposto contenuto 4"/>
          <p:cNvSpPr>
            <a:spLocks noGrp="1"/>
          </p:cNvSpPr>
          <p:nvPr>
            <p:ph idx="1"/>
          </p:nvPr>
        </p:nvSpPr>
        <p:spPr/>
        <p:txBody>
          <a:bodyPr/>
          <a:lstStyle/>
          <a:p>
            <a:r>
              <a:rPr lang="it-IT" dirty="0" smtClean="0"/>
              <a:t> </a:t>
            </a:r>
            <a:r>
              <a:rPr lang="it-IT" dirty="0" smtClean="0"/>
              <a:t>Qualora gli enti locali, sebbene invitati a provvedere entro congruo termine, </a:t>
            </a:r>
            <a:r>
              <a:rPr lang="it-IT" b="1" dirty="0" smtClean="0"/>
              <a:t>ritardino o omettano di compiere atti obbligatori per legge</a:t>
            </a:r>
            <a:r>
              <a:rPr lang="it-IT" dirty="0" smtClean="0"/>
              <a:t>, si provvede a mezzo di </a:t>
            </a:r>
            <a:r>
              <a:rPr lang="it-IT" b="1" dirty="0" smtClean="0"/>
              <a:t>commissario ad </a:t>
            </a:r>
            <a:r>
              <a:rPr lang="it-IT" b="1" dirty="0" err="1" smtClean="0"/>
              <a:t>acta</a:t>
            </a:r>
            <a:r>
              <a:rPr lang="it-IT" b="1" dirty="0" smtClean="0"/>
              <a:t> nominato dal difensore civico regionale</a:t>
            </a:r>
            <a:r>
              <a:rPr lang="it-IT" dirty="0" smtClean="0"/>
              <a:t>, ove costituito, ovvero dal comitato regionale di controllo. Il commissario ad </a:t>
            </a:r>
            <a:r>
              <a:rPr lang="it-IT" dirty="0" err="1" smtClean="0"/>
              <a:t>acta</a:t>
            </a:r>
            <a:r>
              <a:rPr lang="it-IT" dirty="0" smtClean="0"/>
              <a:t> provvede entro sessanta giorni dal conferimento dell'incarico.</a:t>
            </a:r>
          </a:p>
          <a:p>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Poteri </a:t>
            </a:r>
            <a:r>
              <a:rPr lang="it-IT" b="1" dirty="0" smtClean="0"/>
              <a:t>sostitutivi del Governo</a:t>
            </a:r>
            <a:r>
              <a:rPr lang="it-IT" dirty="0" smtClean="0"/>
              <a:t/>
            </a:r>
            <a:br>
              <a:rPr lang="it-IT" dirty="0" smtClean="0"/>
            </a:br>
            <a:endParaRPr lang="it-IT" dirty="0"/>
          </a:p>
        </p:txBody>
      </p:sp>
      <p:sp>
        <p:nvSpPr>
          <p:cNvPr id="3" name="Segnaposto contenuto 2"/>
          <p:cNvSpPr>
            <a:spLocks noGrp="1"/>
          </p:cNvSpPr>
          <p:nvPr>
            <p:ph idx="1"/>
          </p:nvPr>
        </p:nvSpPr>
        <p:spPr/>
        <p:txBody>
          <a:bodyPr>
            <a:normAutofit lnSpcReduction="10000"/>
          </a:bodyPr>
          <a:lstStyle/>
          <a:p>
            <a:r>
              <a:rPr lang="it-IT" dirty="0" smtClean="0"/>
              <a:t>Per quanto riguarda </a:t>
            </a:r>
            <a:r>
              <a:rPr lang="it-IT" b="1" dirty="0" smtClean="0"/>
              <a:t>funzioni e </a:t>
            </a:r>
            <a:r>
              <a:rPr lang="it-IT" b="1" dirty="0" smtClean="0"/>
              <a:t> </a:t>
            </a:r>
            <a:r>
              <a:rPr lang="it-IT" b="1" dirty="0" smtClean="0"/>
              <a:t>compiti spettanti agli enti locali</a:t>
            </a:r>
            <a:r>
              <a:rPr lang="it-IT" dirty="0" smtClean="0"/>
              <a:t>, in caso di </a:t>
            </a:r>
            <a:r>
              <a:rPr lang="it-IT" b="1" dirty="0" smtClean="0"/>
              <a:t>accertata inattività </a:t>
            </a:r>
            <a:r>
              <a:rPr lang="it-IT" i="1" dirty="0" smtClean="0"/>
              <a:t>che comporti inadempimento agli obblighi derivanti dall'appartenenza alla Unione europea o pericolo di grave pregiudizio agli interessi nazionali</a:t>
            </a:r>
            <a:r>
              <a:rPr lang="it-IT" dirty="0" smtClean="0"/>
              <a:t>, il Presidente del Consiglio dei Ministri, su proposta del Ministro competente per materia, assegna all'ente inadempiente un congruo termine per provvedere.</a:t>
            </a:r>
          </a:p>
          <a:p>
            <a:r>
              <a:rPr lang="it-IT" dirty="0" smtClean="0"/>
              <a:t>Decorso </a:t>
            </a:r>
            <a:r>
              <a:rPr lang="it-IT" dirty="0" smtClean="0"/>
              <a:t>inutilmente tale termine, il Consiglio dei Ministri, sentito il soggetto inadempiente, </a:t>
            </a:r>
            <a:r>
              <a:rPr lang="it-IT" b="1" dirty="0" smtClean="0"/>
              <a:t>nomina un commissario</a:t>
            </a:r>
            <a:r>
              <a:rPr lang="it-IT" dirty="0" smtClean="0"/>
              <a:t> che provvede in via sostitutiva</a:t>
            </a:r>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 casi di assoluta </a:t>
            </a:r>
            <a:r>
              <a:rPr lang="it-IT" dirty="0" smtClean="0"/>
              <a:t>urgenza </a:t>
            </a:r>
            <a:r>
              <a:rPr lang="it-IT" dirty="0" smtClean="0"/>
              <a:t>il Consiglio dei Ministri può adottare il provvedimento </a:t>
            </a:r>
            <a:r>
              <a:rPr lang="it-IT" dirty="0" smtClean="0"/>
              <a:t>su </a:t>
            </a:r>
            <a:r>
              <a:rPr lang="it-IT" dirty="0" smtClean="0"/>
              <a:t>proposta del Presidente del Consiglio dei Ministri, di concerto con il Ministro competente. Il provvedimento in tal modo adottato ha immediata esecuzione </a:t>
            </a:r>
            <a:r>
              <a:rPr lang="it-IT" b="1" dirty="0" smtClean="0"/>
              <a:t>ed è immediatamente comunicato alla Conferenza </a:t>
            </a:r>
            <a:r>
              <a:rPr lang="it-IT" b="1" dirty="0" err="1" smtClean="0"/>
              <a:t>Stato-città</a:t>
            </a:r>
            <a:r>
              <a:rPr lang="it-IT" b="1" dirty="0" smtClean="0"/>
              <a:t> e autonomie locali</a:t>
            </a:r>
            <a:r>
              <a:rPr lang="it-IT" dirty="0" smtClean="0"/>
              <a:t> allargata ai rappresentanti delle comunità montane, che ne può chiedere il riesame,</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Annullamento straordinario degli atti illegittimi</a:t>
            </a:r>
            <a:endParaRPr lang="it-IT" dirty="0"/>
          </a:p>
        </p:txBody>
      </p:sp>
      <p:sp>
        <p:nvSpPr>
          <p:cNvPr id="3" name="Segnaposto contenuto 2"/>
          <p:cNvSpPr>
            <a:spLocks noGrp="1"/>
          </p:cNvSpPr>
          <p:nvPr>
            <p:ph idx="1"/>
          </p:nvPr>
        </p:nvSpPr>
        <p:spPr/>
        <p:txBody>
          <a:bodyPr/>
          <a:lstStyle/>
          <a:p>
            <a:r>
              <a:rPr lang="it-IT" dirty="0" smtClean="0"/>
              <a:t> </a:t>
            </a:r>
            <a:r>
              <a:rPr lang="it-IT" dirty="0" smtClean="0"/>
              <a:t>il Governo</a:t>
            </a:r>
            <a:r>
              <a:rPr lang="it-IT" dirty="0" smtClean="0"/>
              <a:t>, a tutela dell'unità dell'ordinamento, con </a:t>
            </a:r>
            <a:r>
              <a:rPr lang="it-IT" dirty="0" err="1" smtClean="0"/>
              <a:t>d.P.R.</a:t>
            </a:r>
            <a:r>
              <a:rPr lang="it-IT" dirty="0" smtClean="0"/>
              <a:t>, previa deliberazione del Consiglio dei Ministri, su proposta del Ministro dell'interno, ha facoltà, in qualunque tempo, di annullare, d'ufficio o su denunzia, sentito il Consiglio di Stato, gli atti degli enti locali viziati da illegittimità.</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Controlli sugli organi</a:t>
            </a:r>
            <a:endParaRPr lang="it-IT" dirty="0"/>
          </a:p>
        </p:txBody>
      </p:sp>
      <p:sp>
        <p:nvSpPr>
          <p:cNvPr id="3" name="Segnaposto contenuto 2"/>
          <p:cNvSpPr>
            <a:spLocks noGrp="1"/>
          </p:cNvSpPr>
          <p:nvPr>
            <p:ph idx="1"/>
          </p:nvPr>
        </p:nvSpPr>
        <p:spPr/>
        <p:txBody>
          <a:bodyPr/>
          <a:lstStyle/>
          <a:p>
            <a:r>
              <a:rPr lang="it-IT" b="1" dirty="0" smtClean="0"/>
              <a:t>Scioglimento e sospensione dei consigli comunali </a:t>
            </a:r>
            <a:endParaRPr lang="it-IT" dirty="0" smtClean="0"/>
          </a:p>
          <a:p>
            <a:r>
              <a:rPr lang="it-IT" dirty="0" smtClean="0"/>
              <a:t>I consigli </a:t>
            </a:r>
            <a:r>
              <a:rPr lang="it-IT" dirty="0" smtClean="0"/>
              <a:t>comunali </a:t>
            </a:r>
            <a:r>
              <a:rPr lang="it-IT" dirty="0" smtClean="0"/>
              <a:t>vengono </a:t>
            </a:r>
            <a:r>
              <a:rPr lang="it-IT" dirty="0" smtClean="0"/>
              <a:t>sciolti con </a:t>
            </a:r>
            <a:r>
              <a:rPr lang="it-IT" dirty="0" err="1" smtClean="0"/>
              <a:t>d.P.R.</a:t>
            </a:r>
            <a:r>
              <a:rPr lang="it-IT" dirty="0" smtClean="0"/>
              <a:t>, su proposta del Ministro dell'interno</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04632"/>
          </a:xfrm>
        </p:spPr>
        <p:txBody>
          <a:bodyPr>
            <a:normAutofit fontScale="90000"/>
          </a:bodyPr>
          <a:lstStyle/>
          <a:p>
            <a:endParaRPr lang="it-IT" dirty="0"/>
          </a:p>
        </p:txBody>
      </p:sp>
      <p:sp>
        <p:nvSpPr>
          <p:cNvPr id="3" name="Segnaposto contenuto 2"/>
          <p:cNvSpPr>
            <a:spLocks noGrp="1"/>
          </p:cNvSpPr>
          <p:nvPr>
            <p:ph idx="1"/>
          </p:nvPr>
        </p:nvSpPr>
        <p:spPr>
          <a:xfrm>
            <a:off x="457200" y="1052736"/>
            <a:ext cx="8229600" cy="5616624"/>
          </a:xfrm>
        </p:spPr>
        <p:txBody>
          <a:bodyPr>
            <a:normAutofit fontScale="92500" lnSpcReduction="20000"/>
          </a:bodyPr>
          <a:lstStyle/>
          <a:p>
            <a:r>
              <a:rPr lang="it-IT" dirty="0" smtClean="0"/>
              <a:t>a) quando compiano atti contrari alla Costituzione o per gravi e persistenti violazioni di legge, nonché per gravi motivi di ordine pubblico;</a:t>
            </a:r>
            <a:br>
              <a:rPr lang="it-IT" dirty="0" smtClean="0"/>
            </a:br>
            <a:r>
              <a:rPr lang="it-IT" dirty="0" smtClean="0"/>
              <a:t>b) quando non possa essere assicurato il normale funzionamento degli organi e dei servizi per le seguenti cause:</a:t>
            </a:r>
          </a:p>
          <a:p>
            <a:r>
              <a:rPr lang="it-IT" dirty="0" smtClean="0"/>
              <a:t>1) impedimento permanente, rimozione, decadenza, </a:t>
            </a:r>
            <a:r>
              <a:rPr lang="it-IT" dirty="0" smtClean="0"/>
              <a:t>decesso </a:t>
            </a:r>
            <a:r>
              <a:rPr lang="it-IT" dirty="0" smtClean="0"/>
              <a:t>del </a:t>
            </a:r>
            <a:r>
              <a:rPr lang="it-IT" dirty="0" smtClean="0"/>
              <a:t>sindaco (</a:t>
            </a:r>
            <a:r>
              <a:rPr lang="it-IT" dirty="0" smtClean="0"/>
              <a:t>con il decreto di scioglimento si provvede alla nomina di un </a:t>
            </a:r>
            <a:r>
              <a:rPr lang="it-IT" dirty="0" smtClean="0"/>
              <a:t>commissario)</a:t>
            </a:r>
            <a:r>
              <a:rPr lang="it-IT" dirty="0" smtClean="0"/>
              <a:t/>
            </a:r>
            <a:br>
              <a:rPr lang="it-IT" dirty="0" smtClean="0"/>
            </a:br>
            <a:r>
              <a:rPr lang="it-IT" dirty="0" smtClean="0"/>
              <a:t>2) dimissioni del sindaco o del presidente della provincia;</a:t>
            </a:r>
            <a:br>
              <a:rPr lang="it-IT" dirty="0" smtClean="0"/>
            </a:br>
            <a:r>
              <a:rPr lang="it-IT" dirty="0" smtClean="0"/>
              <a:t>3) cessazione dalla carica per dimissioni contestuali, ovvero rese anche con atti separati purché contemporaneamente presentati al protocollo dell'ente, della metà più uno dei membri assegnati, non computando a tal fine il sindaco o il presidente della provincia;</a:t>
            </a:r>
            <a:br>
              <a:rPr lang="it-IT" dirty="0" smtClean="0"/>
            </a:br>
            <a:r>
              <a:rPr lang="it-IT" dirty="0" smtClean="0"/>
              <a:t>4) riduzione dell'organo assembleare per impossibilità di surroga alla metà dei componenti del consiglio;</a:t>
            </a:r>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c) quando non sia approvato nei termini il bilancio</a:t>
            </a:r>
            <a:r>
              <a:rPr lang="it-IT" dirty="0" smtClean="0"/>
              <a:t>;</a:t>
            </a:r>
          </a:p>
          <a:p>
            <a:r>
              <a:rPr lang="it-IT" dirty="0" smtClean="0"/>
              <a:t>l'organo </a:t>
            </a:r>
            <a:r>
              <a:rPr lang="it-IT" dirty="0" smtClean="0"/>
              <a:t>regionale di controllo assegna al consiglio, con lettera notificata ai singoli consiglieri, un termine non superiore a 20 giorni per la sua approvazione, decorso il quale si sostituisce, mediante apposito commissario, all'amministrazione inadempiente. Del provvedimento sostitutivo è data comunicazione al prefetto che inizia la procedura per lo scioglimento del consiglio</a:t>
            </a:r>
            <a:br>
              <a:rPr lang="it-IT" dirty="0" smtClean="0"/>
            </a:b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c-bis) nelle ipotesi in cui gli enti territoriali al di sopra dei mille abitanti siano sprovvisti dei relativi strumenti urbanistici generali e non adottino tali strumenti entro diciotto mesi dalla data di elezione degli organi. In questo caso, il decreto di scioglimento del consiglio è adottato su proposta del Ministro dell’interno, di concerto con il Ministro delle infrastrutture e dei </a:t>
            </a:r>
            <a:r>
              <a:rPr lang="it-IT" dirty="0" smtClean="0"/>
              <a:t>trasporti</a:t>
            </a:r>
          </a:p>
          <a:p>
            <a:r>
              <a:rPr lang="it-IT" dirty="0" smtClean="0"/>
              <a:t>la regione segnala al Prefetto gli enti inadempienti. Il prefetto invita gli enti che non abbiano provveduto ad adempiere all’obbligo nel termine di quattro mesi. </a:t>
            </a:r>
            <a:r>
              <a:rPr lang="it-IT" dirty="0" smtClean="0"/>
              <a:t>Decorso </a:t>
            </a:r>
            <a:r>
              <a:rPr lang="it-IT" dirty="0" smtClean="0"/>
              <a:t>infruttuosamente il termine di quattro mesi, il prefetto inizia la procedura per lo scioglimento del consiglio.</a:t>
            </a:r>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Rimozione e sospensione di amministratori locali.</a:t>
            </a:r>
            <a:endParaRPr lang="it-IT" dirty="0" smtClean="0"/>
          </a:p>
          <a:p>
            <a:r>
              <a:rPr lang="it-IT" dirty="0" smtClean="0"/>
              <a:t> </a:t>
            </a:r>
            <a:r>
              <a:rPr lang="it-IT" dirty="0" smtClean="0"/>
              <a:t>Con decreto del Ministro dell'interno il sindaco, il presidente della provincia, i presidenti dei consorzi e delle comunità montane, i componenti dei consigli e delle giunte, i presidenti dei consigli circoscrizionali possono essere rimossi quando </a:t>
            </a:r>
            <a:r>
              <a:rPr lang="it-IT" b="1" dirty="0" smtClean="0"/>
              <a:t>compiano atti contrari alla Costituzione o per gravi e persistenti violazioni di legge o per gravi motivi di ordine pubblico.</a:t>
            </a: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 Scioglimento dei consigli comunali e provinciali conseguente a fenomeni di infiltrazione e di condizionamento di tipo mafioso.</a:t>
            </a:r>
            <a:endParaRPr lang="it-IT" dirty="0"/>
          </a:p>
        </p:txBody>
      </p:sp>
      <p:sp>
        <p:nvSpPr>
          <p:cNvPr id="3" name="Segnaposto contenuto 2"/>
          <p:cNvSpPr>
            <a:spLocks noGrp="1"/>
          </p:cNvSpPr>
          <p:nvPr>
            <p:ph idx="1"/>
          </p:nvPr>
        </p:nvSpPr>
        <p:spPr/>
        <p:txBody>
          <a:bodyPr>
            <a:normAutofit/>
          </a:bodyPr>
          <a:lstStyle/>
          <a:p>
            <a:r>
              <a:rPr lang="it-IT" dirty="0" smtClean="0"/>
              <a:t> </a:t>
            </a:r>
            <a:r>
              <a:rPr lang="it-IT" dirty="0" smtClean="0"/>
              <a:t>i consigli </a:t>
            </a:r>
            <a:r>
              <a:rPr lang="it-IT" dirty="0" smtClean="0"/>
              <a:t>comunali e provinciali sono sciolti quando, anche a seguito di accertamenti </a:t>
            </a:r>
            <a:r>
              <a:rPr lang="it-IT" dirty="0" smtClean="0"/>
              <a:t>emergono </a:t>
            </a:r>
            <a:r>
              <a:rPr lang="it-IT" dirty="0" smtClean="0"/>
              <a:t>concreti, univoci e rilevanti elementi su collegamenti diretti o indiretti con la criminalità organizzata di tipo mafioso o similare degli </a:t>
            </a:r>
            <a:r>
              <a:rPr lang="it-IT" dirty="0" smtClean="0"/>
              <a:t>amministratori, </a:t>
            </a:r>
            <a:r>
              <a:rPr lang="it-IT" dirty="0" smtClean="0"/>
              <a:t>ovvero su forme di condizionamento degli stessi, tali da determinare un’alterazione del procedimento di formazione della volontà degli organi elettivi ed amministrativi e da compromettere il buon andamento o l’imparzialità delle amministrazioni comunali </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Lo scioglimento </a:t>
            </a:r>
            <a:r>
              <a:rPr lang="it-IT" dirty="0" smtClean="0"/>
              <a:t>è </a:t>
            </a:r>
            <a:r>
              <a:rPr lang="it-IT" dirty="0" smtClean="0"/>
              <a:t>disposto con decreto del Presidente della Repubblica, su proposta del Ministro dell’interno, previa deliberazione del Consiglio dei ministri entro tre mesi dalla trasmissione della relazione </a:t>
            </a:r>
            <a:r>
              <a:rPr lang="it-IT" dirty="0" smtClean="0"/>
              <a:t> ed </a:t>
            </a:r>
            <a:r>
              <a:rPr lang="it-IT" dirty="0" smtClean="0"/>
              <a:t>è immediatamente trasmesso alle Camere</a:t>
            </a:r>
            <a:r>
              <a:rPr lang="it-IT" dirty="0" smtClean="0"/>
              <a:t>.. </a:t>
            </a:r>
            <a:r>
              <a:rPr lang="it-IT" dirty="0" smtClean="0"/>
              <a:t>Lo scioglimento del consiglio comunale o provinciale comporta la cessazione dalla carica di consigliere, di </a:t>
            </a:r>
            <a:r>
              <a:rPr lang="it-IT" dirty="0" smtClean="0"/>
              <a:t>sindaco, </a:t>
            </a:r>
            <a:r>
              <a:rPr lang="it-IT" dirty="0" smtClean="0"/>
              <a:t>di componente delle rispettive giunte e di ogni altro incarico comunque connesso alle cariche ricoperte, anche se diversamente disposto dalle leggi vigenti in materia di ordinamento e funzionamento degli organi predetti.</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Anche nei casi in cui non sia disposto lo scioglimento</a:t>
            </a:r>
            <a:r>
              <a:rPr lang="it-IT" dirty="0" smtClean="0"/>
              <a:t>,, </a:t>
            </a:r>
            <a:r>
              <a:rPr lang="it-IT" dirty="0" smtClean="0"/>
              <a:t>con decreto del Ministro dell’interno, su proposta del prefetto, e` adottato </a:t>
            </a:r>
            <a:r>
              <a:rPr lang="it-IT" b="1" dirty="0" smtClean="0"/>
              <a:t>ogni provvedimento utile a far cessare immediatamente il pregiudizio </a:t>
            </a:r>
            <a:r>
              <a:rPr lang="it-IT" dirty="0" smtClean="0"/>
              <a:t>in atto e ricondurre alla normalità la vita amministrativa dell’ente, ivi inclusa la sospensione dall’impiego del dipendente, ovvero la sua destinazione ad altro ufficio o altra mansione con obbligo di avvio del procedimento disciplinare da parte dell’autorità </a:t>
            </a:r>
            <a:r>
              <a:rPr lang="it-IT" dirty="0" err="1" smtClean="0"/>
              <a:t>competent</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a:t>
            </a:r>
            <a:r>
              <a:rPr lang="it-IT" dirty="0" smtClean="0"/>
              <a:t>il decreto di scioglimento </a:t>
            </a:r>
            <a:r>
              <a:rPr lang="it-IT" dirty="0" smtClean="0"/>
              <a:t>è </a:t>
            </a:r>
            <a:r>
              <a:rPr lang="it-IT" dirty="0" smtClean="0"/>
              <a:t>nominata </a:t>
            </a:r>
            <a:r>
              <a:rPr lang="it-IT" b="1" dirty="0" smtClean="0"/>
              <a:t>una commissione straordinaria </a:t>
            </a:r>
            <a:r>
              <a:rPr lang="it-IT" dirty="0" smtClean="0"/>
              <a:t>per la gestione dell'ente, la quale esercita le attribuzioni che le sono conferite con il decreto stesso. La commissione è composta di tre membri scelti tra funzionari dello Stato, in servizio o in quiescenza, e tra magistrati della giurisdizione ordinaria o amministrativa in quiescenza. La commissione rimane in carica fino allo svolgimento del primo turno elettorale utile.</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CONTROLLI ESTERNI</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Le sezioni regionali della Corte dei conti, </a:t>
            </a:r>
            <a:r>
              <a:rPr lang="it-IT" i="1" dirty="0" smtClean="0"/>
              <a:t>con cadenza annuale</a:t>
            </a:r>
            <a:r>
              <a:rPr lang="it-IT" dirty="0" smtClean="0"/>
              <a:t>, nell'ambito del controllo di legittimità e regolarità delle gestioni, </a:t>
            </a:r>
            <a:r>
              <a:rPr lang="it-IT" b="1" dirty="0" smtClean="0"/>
              <a:t>verificano il </a:t>
            </a:r>
            <a:r>
              <a:rPr lang="it-IT" b="1" dirty="0" smtClean="0"/>
              <a:t>funzionamento dei controlli interni ai </a:t>
            </a:r>
            <a:r>
              <a:rPr lang="it-IT" dirty="0" smtClean="0"/>
              <a:t>fini del rispetto delle regole contabili e dell'equilibrio </a:t>
            </a:r>
            <a:r>
              <a:rPr lang="it-IT" dirty="0" smtClean="0"/>
              <a:t>di bilancio di ciascun ente locale. </a:t>
            </a:r>
            <a:endParaRPr lang="it-IT" dirty="0" smtClean="0"/>
          </a:p>
          <a:p>
            <a:r>
              <a:rPr lang="it-IT" dirty="0" smtClean="0"/>
              <a:t>A </a:t>
            </a:r>
            <a:r>
              <a:rPr lang="it-IT" dirty="0" smtClean="0"/>
              <a:t>tale fine, il sindaco, relativamente ai comuni con popolazione superiore ai 15.000 abitanti</a:t>
            </a:r>
            <a:r>
              <a:rPr lang="it-IT" dirty="0" smtClean="0"/>
              <a:t>,, </a:t>
            </a:r>
            <a:r>
              <a:rPr lang="it-IT" dirty="0" smtClean="0"/>
              <a:t>avvalendosi del direttore generale, </a:t>
            </a:r>
            <a:r>
              <a:rPr lang="it-IT" dirty="0" smtClean="0"/>
              <a:t>trasmette </a:t>
            </a:r>
            <a:r>
              <a:rPr lang="it-IT" dirty="0" smtClean="0"/>
              <a:t>annualmente alla sezione regionale di controllo della Corte dei conti </a:t>
            </a:r>
            <a:r>
              <a:rPr lang="it-IT" b="1" dirty="0" smtClean="0"/>
              <a:t>un referto sul sistema dei controlli interni</a:t>
            </a:r>
            <a:r>
              <a:rPr lang="it-IT" dirty="0" smtClean="0"/>
              <a:t>, adottato sulla base delle linee guida deliberate dalla sezione delle autonomie della Corte dei conti e sui controlli effettuati nell'anno, entro trenta giorni dalla data di entrata in vigore della presente disposizione; il referto è, altresì, inviato al presidente del consiglio </a:t>
            </a:r>
            <a:r>
              <a:rPr lang="it-IT" dirty="0" smtClean="0"/>
              <a:t>comunale.</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Il Ministero dell'economia e delle finanze - </a:t>
            </a:r>
            <a:r>
              <a:rPr lang="it-IT" dirty="0" smtClean="0"/>
              <a:t>può </a:t>
            </a:r>
            <a:r>
              <a:rPr lang="it-IT" dirty="0" smtClean="0"/>
              <a:t>attivare verifiche sulla regolarità della gestione amministrativo-contabile</a:t>
            </a:r>
            <a:r>
              <a:rPr lang="it-IT" dirty="0" smtClean="0"/>
              <a:t>,, </a:t>
            </a:r>
            <a:r>
              <a:rPr lang="it-IT" dirty="0" smtClean="0"/>
              <a:t>qualora un ente evidenzi, anche attraverso le rilevazioni SIOPE, situazioni di squilibrio finanziario riferibili ai seguenti indicatori: </a:t>
            </a:r>
            <a:br>
              <a:rPr lang="it-IT" dirty="0" smtClean="0"/>
            </a:br>
            <a:endParaRPr lang="it-IT" dirty="0" smtClean="0"/>
          </a:p>
          <a:p>
            <a:r>
              <a:rPr lang="it-IT" dirty="0" smtClean="0"/>
              <a:t>a) ripetuto utilizzo dell'anticipazione di tesoreria; </a:t>
            </a:r>
            <a:br>
              <a:rPr lang="it-IT" dirty="0" smtClean="0"/>
            </a:br>
            <a:r>
              <a:rPr lang="it-IT" dirty="0" smtClean="0"/>
              <a:t>b) disequilibrio consolidato della parte corrente del bilancio; </a:t>
            </a:r>
            <a:br>
              <a:rPr lang="it-IT" dirty="0" smtClean="0"/>
            </a:br>
            <a:r>
              <a:rPr lang="it-IT" dirty="0" smtClean="0"/>
              <a:t>c) anomale modalità di gestione dei servizi per conto di terzi; </a:t>
            </a:r>
            <a:br>
              <a:rPr lang="it-IT" dirty="0" smtClean="0"/>
            </a:br>
            <a:r>
              <a:rPr lang="it-IT" dirty="0" smtClean="0"/>
              <a:t>d) aumento non giustificato di spesa degli organi politici istituzionali.</a:t>
            </a:r>
          </a:p>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Le sezioni regionali di controllo della Corte dei conti esaminano i bilanci preventivi e i rendiconti consuntivi degli enti locali </a:t>
            </a:r>
            <a:r>
              <a:rPr lang="it-IT" b="1" dirty="0" smtClean="0"/>
              <a:t>per </a:t>
            </a:r>
            <a:r>
              <a:rPr lang="it-IT" b="1" dirty="0" smtClean="0"/>
              <a:t>la verifica del rispetto degli obiettivi annuali </a:t>
            </a:r>
            <a:r>
              <a:rPr lang="it-IT" dirty="0" smtClean="0"/>
              <a:t>posti dal patto di stabilità interno, </a:t>
            </a:r>
            <a:r>
              <a:rPr lang="it-IT" b="1" dirty="0" smtClean="0"/>
              <a:t>dell'osservanza del vincolo previsto in materia di indebitamento </a:t>
            </a:r>
            <a:r>
              <a:rPr lang="it-IT" dirty="0" smtClean="0"/>
              <a:t>dall'articolo 119, sesto comma, della Costituzione, </a:t>
            </a:r>
            <a:r>
              <a:rPr lang="it-IT" b="1" dirty="0" smtClean="0"/>
              <a:t>della sostenibilità dell'indebitamento, dell'assenza di irregolarità, suscettibili di pregiudicare, anche in prospettiva, gli equilibri economico-finanziari degli enti.</a:t>
            </a:r>
            <a:endParaRPr lang="it-IT"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CONTROLLI INTERNI</a:t>
            </a:r>
            <a:endParaRPr lang="it-IT" dirty="0"/>
          </a:p>
        </p:txBody>
      </p:sp>
      <p:sp>
        <p:nvSpPr>
          <p:cNvPr id="3" name="Segnaposto contenuto 2"/>
          <p:cNvSpPr>
            <a:spLocks noGrp="1"/>
          </p:cNvSpPr>
          <p:nvPr>
            <p:ph idx="1"/>
          </p:nvPr>
        </p:nvSpPr>
        <p:spPr/>
        <p:txBody>
          <a:bodyPr/>
          <a:lstStyle/>
          <a:p>
            <a:r>
              <a:rPr lang="it-IT" dirty="0" smtClean="0"/>
              <a:t>Il sistema dei controlli interni costituisce strumento di attuazione dei principi di buon andamento ed imparzialità della amministrazione di cui all’art. 97 della </a:t>
            </a:r>
            <a:r>
              <a:rPr lang="it-IT" dirty="0" smtClean="0"/>
              <a:t>Costituzione</a:t>
            </a:r>
          </a:p>
          <a:p>
            <a:r>
              <a:rPr lang="it-IT" dirty="0" smtClean="0"/>
              <a:t>Gli esiti del controllo interno sono utilizzati ai fini della redazione da parte del Segretario generale e del Responsabile del Servizio finanziario della Relazione di inizio e fine mandato del Sindaco</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Partecipano all'organizzazione del sistema dei controlli interni, secondo le rispettive competenze, il Segretario generale, il Direttore generale (ove nominato), i Dirigenti, l’OIV ed il Collegio dei revisori dei conti</a:t>
            </a:r>
            <a:r>
              <a:rPr lang="it-IT" dirty="0" smtClean="0"/>
              <a:t>.</a:t>
            </a:r>
          </a:p>
          <a:p>
            <a:r>
              <a:rPr lang="it-IT" dirty="0" smtClean="0"/>
              <a:t>L’organizzazione delle strutture preposte ai diversi tipi di controllo è disciplinata dalla Giunta nel rispetto dei poteri ad essa riconosciuti dall’art. 48 del D. </a:t>
            </a:r>
            <a:r>
              <a:rPr lang="it-IT" dirty="0" err="1" smtClean="0"/>
              <a:t>Lgs</a:t>
            </a:r>
            <a:r>
              <a:rPr lang="it-IT" dirty="0" smtClean="0"/>
              <a:t>. n. 267/2000. </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Direttore Generale, ove nominato, ovvero il Segretario Generale cura la predisposizione di report semestrali sull’adeguatezza e funzionalità del sistema dei controlli interni che il Sindaco trasmette, ai sensi dell’art.148, c. 1 D. </a:t>
            </a:r>
            <a:r>
              <a:rPr lang="it-IT" dirty="0" err="1" smtClean="0"/>
              <a:t>Lgs</a:t>
            </a:r>
            <a:r>
              <a:rPr lang="it-IT" dirty="0" smtClean="0"/>
              <a:t>. n. 267/2000, alla Sezione regionale della Corte dei Conti ed al Presidente del Consiglio comunale nonché al Consiglio Comunale</a:t>
            </a:r>
            <a:r>
              <a:rPr lang="it-IT" dirty="0" smtClean="0"/>
              <a:t>.. </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CONTROLLO </a:t>
            </a:r>
            <a:r>
              <a:rPr lang="it-IT" dirty="0" smtClean="0"/>
              <a:t>STRATEGICO</a:t>
            </a:r>
          </a:p>
          <a:p>
            <a:r>
              <a:rPr lang="it-IT" dirty="0" smtClean="0"/>
              <a:t>CONTROLLO </a:t>
            </a:r>
            <a:r>
              <a:rPr lang="it-IT" dirty="0" err="1" smtClean="0"/>
              <a:t>DI</a:t>
            </a:r>
            <a:r>
              <a:rPr lang="it-IT" dirty="0" smtClean="0"/>
              <a:t> </a:t>
            </a:r>
            <a:r>
              <a:rPr lang="it-IT" dirty="0" smtClean="0"/>
              <a:t>GESTIONE</a:t>
            </a:r>
          </a:p>
          <a:p>
            <a:r>
              <a:rPr lang="it-IT" dirty="0" smtClean="0"/>
              <a:t>CONTROLLO </a:t>
            </a:r>
            <a:r>
              <a:rPr lang="it-IT" dirty="0" err="1" smtClean="0"/>
              <a:t>DI</a:t>
            </a:r>
            <a:r>
              <a:rPr lang="it-IT" dirty="0" smtClean="0"/>
              <a:t> REGOLARITÀ AMMINISTRATIVA E </a:t>
            </a:r>
            <a:r>
              <a:rPr lang="it-IT" dirty="0" smtClean="0"/>
              <a:t>CONTABILE</a:t>
            </a:r>
          </a:p>
          <a:p>
            <a:r>
              <a:rPr lang="it-IT" dirty="0" smtClean="0"/>
              <a:t>CONTROLLO SUGLI EQUILIBRI </a:t>
            </a:r>
            <a:r>
              <a:rPr lang="it-IT" dirty="0" smtClean="0"/>
              <a:t>FINANZIARI</a:t>
            </a:r>
          </a:p>
          <a:p>
            <a:r>
              <a:rPr lang="it-IT" dirty="0" smtClean="0"/>
              <a:t>CONTROLLO SULLE SOCIETA’ ED ORGANISMI PARTECIPATI </a:t>
            </a:r>
            <a:endParaRPr lang="it-IT" dirty="0" smtClean="0"/>
          </a:p>
          <a:p>
            <a:r>
              <a:rPr lang="it-IT" dirty="0" smtClean="0"/>
              <a:t>CONTROLLO SULLA QUALITA’ DEI SERVIZI EROGATI</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CONTROLLO STRATEGICO</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Il controllo </a:t>
            </a:r>
            <a:r>
              <a:rPr lang="it-IT" dirty="0" smtClean="0"/>
              <a:t>strategico esamina l’andamento della gestione dell’Ente, tenendo conto delle attività d’indirizzo esercitate dal Consiglio comunale. In particolare, </a:t>
            </a:r>
            <a:r>
              <a:rPr lang="it-IT" b="1" dirty="0" smtClean="0"/>
              <a:t>rileva i risultati conseguiti rispetto agli obiettivi strategici </a:t>
            </a:r>
            <a:r>
              <a:rPr lang="it-IT" dirty="0" smtClean="0"/>
              <a:t>delle Linee Programmatiche di mandato del Sindaco </a:t>
            </a:r>
            <a:r>
              <a:rPr lang="it-IT" dirty="0" smtClean="0"/>
              <a:t>gli </a:t>
            </a:r>
            <a:r>
              <a:rPr lang="it-IT" dirty="0" smtClean="0"/>
              <a:t>aspetti economico-finanziari, l’efficienza nell’impiego delle risorse, con specifico riferimento ai vincoli al contenimento della spesa, i tempi di realizzazione, le procedure utilizzate, la qualità dei servizi erogati, il rispetto dei termini di conclusione dei procedimenti, il grado di soddisfazione della domanda espressa, gli aspetti socio-economici. </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Riguarda…</a:t>
            </a:r>
            <a:endParaRPr lang="it-IT" dirty="0"/>
          </a:p>
        </p:txBody>
      </p:sp>
      <p:sp>
        <p:nvSpPr>
          <p:cNvPr id="3" name="Segnaposto contenuto 2"/>
          <p:cNvSpPr>
            <a:spLocks noGrp="1"/>
          </p:cNvSpPr>
          <p:nvPr>
            <p:ph idx="1"/>
          </p:nvPr>
        </p:nvSpPr>
        <p:spPr/>
        <p:txBody>
          <a:bodyPr>
            <a:normAutofit/>
          </a:bodyPr>
          <a:lstStyle/>
          <a:p>
            <a:r>
              <a:rPr lang="it-IT" dirty="0" smtClean="0"/>
              <a:t>l'attuazione di piani e programmi, ovvero la misurazione dell'effettivo grado di attuazione dei medesimi, </a:t>
            </a:r>
            <a:r>
              <a:rPr lang="it-IT" dirty="0" smtClean="0"/>
              <a:t>lo </a:t>
            </a:r>
            <a:r>
              <a:rPr lang="it-IT" dirty="0" smtClean="0"/>
              <a:t>sviluppo qualitativo e quantitativo delle relazioni con i cittadini, </a:t>
            </a:r>
            <a:r>
              <a:rPr lang="it-IT" dirty="0" smtClean="0"/>
              <a:t>l'efficienza </a:t>
            </a:r>
            <a:r>
              <a:rPr lang="it-IT" dirty="0" smtClean="0"/>
              <a:t>nell'impiego delle risorse, </a:t>
            </a:r>
            <a:r>
              <a:rPr lang="it-IT" dirty="0" smtClean="0"/>
              <a:t>la </a:t>
            </a:r>
            <a:r>
              <a:rPr lang="it-IT" dirty="0" smtClean="0"/>
              <a:t>qualità e la quantità delle prestazioni e dei servizi </a:t>
            </a:r>
            <a:r>
              <a:rPr lang="it-IT" dirty="0" smtClean="0"/>
              <a:t>erogati e </a:t>
            </a:r>
            <a:r>
              <a:rPr lang="it-IT" dirty="0" smtClean="0"/>
              <a:t>le procedure utilizzate. </a:t>
            </a:r>
            <a:endParaRPr lang="it-IT" dirty="0" smtClean="0"/>
          </a:p>
          <a:p>
            <a:endParaRPr lang="it-IT" dirty="0" smtClean="0"/>
          </a:p>
          <a:p>
            <a:endParaRPr lang="it-IT" dirty="0" smtClean="0"/>
          </a:p>
          <a:p>
            <a:r>
              <a:rPr lang="it-IT" dirty="0" smtClean="0"/>
              <a:t>RIGUARDA L’ADEGUATEZZA DELLE SCELTE COMPIUTE</a:t>
            </a:r>
            <a:endParaRPr lang="it-IT" dirty="0"/>
          </a:p>
        </p:txBody>
      </p:sp>
      <p:sp>
        <p:nvSpPr>
          <p:cNvPr id="5" name="Freccia in giù 4"/>
          <p:cNvSpPr/>
          <p:nvPr/>
        </p:nvSpPr>
        <p:spPr>
          <a:xfrm>
            <a:off x="3491880" y="4509120"/>
            <a:ext cx="1224136"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L’attività di Controllo Strategico è attuata dall’unità organizzativa a ciò preposta, posta sotto la direzione del Direttore generale, ove nominato, o del Segretario generale.</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processo di controllo strategico inizia in fase di programmazione con la verifica della coerenza fra gli obiettivi annuali e le linee programmatiche/azioni strategiche approvate dal </a:t>
            </a:r>
            <a:r>
              <a:rPr lang="it-IT" dirty="0" smtClean="0"/>
              <a:t>Consiglio.</a:t>
            </a:r>
          </a:p>
          <a:p>
            <a:endParaRPr lang="it-IT" dirty="0" smtClean="0"/>
          </a:p>
          <a:p>
            <a:r>
              <a:rPr lang="it-IT" i="1" dirty="0" smtClean="0"/>
              <a:t> </a:t>
            </a:r>
            <a:r>
              <a:rPr lang="it-IT" i="1" dirty="0" smtClean="0"/>
              <a:t>La verifica della coerenza </a:t>
            </a:r>
            <a:r>
              <a:rPr lang="it-IT" dirty="0" smtClean="0"/>
              <a:t>viene realizzata </a:t>
            </a:r>
            <a:r>
              <a:rPr lang="it-IT" b="1" dirty="0" smtClean="0"/>
              <a:t>annualmente e a fine mandato </a:t>
            </a:r>
            <a:r>
              <a:rPr lang="it-IT" dirty="0" smtClean="0"/>
              <a:t>dalla struttura preposta al controllo strategico al fine di verificare la realizzazione di quanto previsto</a:t>
            </a:r>
            <a:endParaRPr lang="it-IT" dirty="0"/>
          </a:p>
        </p:txBody>
      </p:sp>
      <p:sp>
        <p:nvSpPr>
          <p:cNvPr id="4" name="Freccia in giù 3"/>
          <p:cNvSpPr/>
          <p:nvPr/>
        </p:nvSpPr>
        <p:spPr>
          <a:xfrm>
            <a:off x="3491880" y="3573016"/>
            <a:ext cx="576064"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CONTROLLO </a:t>
            </a:r>
            <a:r>
              <a:rPr lang="it-IT" dirty="0" err="1" smtClean="0"/>
              <a:t>DI</a:t>
            </a:r>
            <a:r>
              <a:rPr lang="it-IT" dirty="0" smtClean="0"/>
              <a:t> GESTIONE</a:t>
            </a:r>
            <a:endParaRPr lang="it-IT" dirty="0"/>
          </a:p>
        </p:txBody>
      </p:sp>
      <p:sp>
        <p:nvSpPr>
          <p:cNvPr id="3" name="Segnaposto contenuto 2"/>
          <p:cNvSpPr>
            <a:spLocks noGrp="1"/>
          </p:cNvSpPr>
          <p:nvPr>
            <p:ph idx="1"/>
          </p:nvPr>
        </p:nvSpPr>
        <p:spPr/>
        <p:txBody>
          <a:bodyPr>
            <a:normAutofit lnSpcReduction="10000"/>
          </a:bodyPr>
          <a:lstStyle/>
          <a:p>
            <a:r>
              <a:rPr lang="it-IT" dirty="0" smtClean="0"/>
              <a:t>Il controllo di gestione è preordinato a verificare l’efficacia, l’efficienza e l’economicità dell’azione amministrativa, al fine di ottimizzare, anche mediante tempestivi interventi correttivi, il rapporto tra obiettivi e azioni realizzate , nonché tra risorse impiegate e risultati. </a:t>
            </a:r>
            <a:endParaRPr lang="it-IT" dirty="0" smtClean="0"/>
          </a:p>
          <a:p>
            <a:r>
              <a:rPr lang="it-IT" dirty="0" smtClean="0"/>
              <a:t> </a:t>
            </a:r>
            <a:r>
              <a:rPr lang="it-IT" dirty="0" smtClean="0"/>
              <a:t>Il controllo di gestione permette di valutare lo stato di attuazione degli obiettivi programmati e la funzionalità dell’organizzazione dell’ente mediante l’analisi delle risorse acquisite e la comparazione tra i costi e la quantità e qualità dei servizi offerti. </a:t>
            </a: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controllo di gestione è funzione a supporto della struttura dirigenziale e degli organi di direzione politica nelle fasi di programmazione degli obiettivi, di gestione e di verifica dello stato di attuazione dei programmi e degli obiettivi.</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L’esercizio del controllo di gestione compete a ciascun dirigente in riferimento alle attività di propria competenza e agli obiettivi assegnati col Piano esecutivo di gestione. </a:t>
            </a:r>
            <a:endParaRPr lang="it-IT" dirty="0" smtClean="0"/>
          </a:p>
          <a:p>
            <a:r>
              <a:rPr lang="it-IT" dirty="0" smtClean="0"/>
              <a:t>Il controllo di gestione si articola nelle fasi preventiva, concomitante e consuntiva. </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a:t>
            </a:r>
            <a:r>
              <a:rPr lang="it-IT" dirty="0" smtClean="0"/>
              <a:t>fase preventiva comprende </a:t>
            </a:r>
            <a:r>
              <a:rPr lang="it-IT" b="1" dirty="0" smtClean="0"/>
              <a:t>le attività di definizione e formalizzazione degli obiettivi </a:t>
            </a:r>
            <a:r>
              <a:rPr lang="it-IT" dirty="0" smtClean="0"/>
              <a:t>operativi in relazione alle indicazioni fornite dal bilancio e dalla relazione previsionale e programmatica che si traducono nel Piano esecutivo di gestione, comprensivo del piano dettagliato degli obiettivi.</a:t>
            </a:r>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fase concomitante si sviluppa nel corso di attuazione della programmazione esecutiva per verificare lo stato di avanzamento degli obiettivi ed eventualmente attivare tempestivamente le azioni correttive. </a:t>
            </a:r>
            <a:endParaRPr lang="it-IT" dirty="0" smtClean="0"/>
          </a:p>
          <a:p>
            <a:endParaRPr lang="it-IT" dirty="0" smtClean="0"/>
          </a:p>
          <a:p>
            <a:r>
              <a:rPr lang="it-IT" dirty="0" smtClean="0"/>
              <a:t> </a:t>
            </a:r>
            <a:r>
              <a:rPr lang="it-IT" dirty="0" smtClean="0"/>
              <a:t>La fase consuntiva concerne la rilevazione dei risultati effettivamente realizzati con la conseguente verifica, attraverso idonei indicatori, dell’efficienza, efficacia, dell’economicità nonché della qualità dei servizi resi. </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risultanze del controllo di gestione, in ordine al grado di conseguimento degli obiettivi programmati, costituiscono riferimento per il sistema di valutazione della performance</a:t>
            </a:r>
            <a:r>
              <a:rPr lang="it-IT" dirty="0" smtClean="0"/>
              <a:t>.</a:t>
            </a:r>
          </a:p>
          <a:p>
            <a:endParaRPr lang="it-IT" dirty="0" smtClean="0"/>
          </a:p>
          <a:p>
            <a:r>
              <a:rPr lang="it-IT" dirty="0" smtClean="0"/>
              <a:t>La funzione tecnica e operativa del controllo di gestione </a:t>
            </a:r>
            <a:r>
              <a:rPr lang="it-IT" dirty="0" err="1" smtClean="0"/>
              <a:t>edi</a:t>
            </a:r>
            <a:r>
              <a:rPr lang="it-IT" dirty="0" smtClean="0"/>
              <a:t> supporto agli Amministratori e alle Direzioni è assegnata ad apposita struttura del Comune. </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Tale struttura progetta ed aggiorna la metodologia e gli strumenti del controllo, cura la predisposizione del piano esecutivo di gestione, comprensivo del piano dettagliato degli obiettivi e del piano della performance, cura il monitoraggio dei programmi e degli obiettivi e gestisce il sistema di </a:t>
            </a:r>
            <a:r>
              <a:rPr lang="it-IT" dirty="0" err="1" smtClean="0"/>
              <a:t>reporting</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smtClean="0"/>
              <a:t>Costituiscono strumenti del controllo di gestione il sistema informativo, il sistema degli indicatori, la contabilità analitica per centri di costo. </a:t>
            </a:r>
            <a:endParaRPr lang="it-IT" dirty="0" smtClean="0"/>
          </a:p>
          <a:p>
            <a:r>
              <a:rPr lang="it-IT" dirty="0" smtClean="0"/>
              <a:t>Il </a:t>
            </a:r>
            <a:r>
              <a:rPr lang="it-IT" dirty="0" smtClean="0"/>
              <a:t>sistema informativo del controllo, alimentato dalle singole direzioni, gestisce il piano degli obiettivi il Piano esecutivo di gestione; produce i dati per il monitoraggio dei programmi e degli obiettivi. </a:t>
            </a:r>
            <a:endParaRPr lang="it-IT" dirty="0" smtClean="0"/>
          </a:p>
          <a:p>
            <a:r>
              <a:rPr lang="it-IT" dirty="0" smtClean="0"/>
              <a:t>Il </a:t>
            </a:r>
            <a:r>
              <a:rPr lang="it-IT" dirty="0" smtClean="0"/>
              <a:t>sistema degli indicatori consente di verificare e valutare l’andamento dei servizi, anche attraverso azioni di </a:t>
            </a:r>
            <a:r>
              <a:rPr lang="it-IT" dirty="0" err="1" smtClean="0"/>
              <a:t>benchmarking</a:t>
            </a:r>
            <a:r>
              <a:rPr lang="it-IT" dirty="0" smtClean="0"/>
              <a:t>, e il grado di raggiungimento degli obiettivi e dei programmi. </a:t>
            </a:r>
            <a:endParaRPr lang="it-IT" dirty="0" smtClean="0"/>
          </a:p>
          <a:p>
            <a:r>
              <a:rPr lang="it-IT" dirty="0" smtClean="0"/>
              <a:t> </a:t>
            </a:r>
            <a:r>
              <a:rPr lang="it-IT" dirty="0" smtClean="0"/>
              <a:t>La contabilità analitica rileva i costi e i ricavi dei servizi; è articolata per centri di responsabilità e per centri di costo. Si avvale di un piano dei conti integrato con quello della contabilità economico patrimoniale.</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CONTROLLO </a:t>
            </a:r>
            <a:r>
              <a:rPr lang="it-IT" dirty="0" err="1" smtClean="0"/>
              <a:t>DI</a:t>
            </a:r>
            <a:r>
              <a:rPr lang="it-IT" dirty="0" smtClean="0"/>
              <a:t> REGOLARITÀ AMMINISTRATIVA E CONTABILE</a:t>
            </a:r>
            <a:endParaRPr lang="it-IT" dirty="0"/>
          </a:p>
        </p:txBody>
      </p:sp>
      <p:sp>
        <p:nvSpPr>
          <p:cNvPr id="3" name="Segnaposto contenuto 2"/>
          <p:cNvSpPr>
            <a:spLocks noGrp="1"/>
          </p:cNvSpPr>
          <p:nvPr>
            <p:ph idx="1"/>
          </p:nvPr>
        </p:nvSpPr>
        <p:spPr/>
        <p:txBody>
          <a:bodyPr/>
          <a:lstStyle/>
          <a:p>
            <a:r>
              <a:rPr lang="it-IT" dirty="0" smtClean="0"/>
              <a:t>Il controllo di regolarità amministrativa si realizza nella fase preventiva alla adozione delle deliberazioni e determinazioni e nella fase successiva all’adozione degli atti amministrativi. </a:t>
            </a:r>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Nella fase successiva all’adozione degli atti amministrativi il controllo di regolarità amministrativa è svolto dal </a:t>
            </a:r>
            <a:r>
              <a:rPr lang="it-IT" b="1" dirty="0" smtClean="0"/>
              <a:t>Segretario generale</a:t>
            </a:r>
            <a:r>
              <a:rPr lang="it-IT" dirty="0" smtClean="0"/>
              <a:t>, che si avvale del supporto di una apposita struttura. Il controllo di regolarità amministrativa viene esercitato sulle determinazioni di impegno di spesa, sui contratti e sugli altri atti amministrativi. Ha come oggetto la verifica del rispetto della normativa di settore, dei principi di carattere generale dell’ordinamento, dei principi di buona amministrazione e il rispetto delle procedure e dei relativi termini, nonché del collegamento con gli obiettivi dell’ente. Esso utilizza anche i principi di revisione aziendale. </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controllo di regolarità amministrativa viene effettuato a campione sugli </a:t>
            </a:r>
            <a:r>
              <a:rPr lang="it-IT" dirty="0" smtClean="0"/>
              <a:t>atti</a:t>
            </a:r>
          </a:p>
          <a:p>
            <a:r>
              <a:rPr lang="it-IT" dirty="0" smtClean="0"/>
              <a:t>Il Segretario generale predispone un rapporto semestrale che viene trasmesso al Direttore generale, ove nominato, ai dirigenti, ai Revisori dei conti, all’ OIV, nonché al Sindaco ed al Presidente del Consiglio comunale. Esso contiene, oltre alle risultanze dell’esame delle attività, le direttive a cui i dirigenti devono attenersi nell’adozione degli atti amministrativi. Dei relativi esiti si tiene conto nella valutazione dei dirigenti.</a:t>
            </a:r>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 controllo di regolarità contabile partecipa il Collegio dei revisori dei conti. Esso redige uno specifico rapporto con cadenza semestrale. Tale report è trasmesso al Sindaco, al Presidente del Consiglio Comunale, al Direttore generale, ove nominato, al Segretario generale, ai Dirigenti ed all’OIV.</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935480"/>
            <a:ext cx="8229600" cy="4733880"/>
          </a:xfrm>
        </p:spPr>
        <p:txBody>
          <a:bodyPr>
            <a:normAutofit fontScale="85000" lnSpcReduction="10000"/>
          </a:bodyPr>
          <a:lstStyle/>
          <a:p>
            <a:r>
              <a:rPr lang="it-IT" dirty="0" smtClean="0"/>
              <a:t>I REVISORI DEI CONTI rilasciano pareri obbligatori con le </a:t>
            </a:r>
            <a:r>
              <a:rPr lang="it-IT" dirty="0" smtClean="0"/>
              <a:t>modalità stabilite dal regolamento, </a:t>
            </a:r>
          </a:p>
          <a:p>
            <a:r>
              <a:rPr lang="it-IT" dirty="0" smtClean="0"/>
              <a:t>1) strumenti di programmazione economico-finanziaria; </a:t>
            </a:r>
            <a:br>
              <a:rPr lang="it-IT" dirty="0" smtClean="0"/>
            </a:br>
            <a:r>
              <a:rPr lang="it-IT" dirty="0" smtClean="0"/>
              <a:t>2) proposta di bilancio di previsione verifica degli equilibri e variazioni di bilancio escluse quelle attribuite alla competenza della giunta, del responsabile finanziario e dei </a:t>
            </a:r>
            <a:r>
              <a:rPr lang="it-IT" i="1" dirty="0" smtClean="0"/>
              <a:t/>
            </a:r>
            <a:br>
              <a:rPr lang="it-IT" i="1" dirty="0" smtClean="0"/>
            </a:br>
            <a:r>
              <a:rPr lang="it-IT" dirty="0" smtClean="0"/>
              <a:t>3) modalità di gestione dei servizi e proposte di costituzione o di partecipazione ad organismi esterni; </a:t>
            </a:r>
            <a:br>
              <a:rPr lang="it-IT" dirty="0" smtClean="0"/>
            </a:br>
            <a:r>
              <a:rPr lang="it-IT" dirty="0" smtClean="0"/>
              <a:t>4) proposte di ricorso all'indebitamento; </a:t>
            </a:r>
            <a:br>
              <a:rPr lang="it-IT" dirty="0" smtClean="0"/>
            </a:br>
            <a:r>
              <a:rPr lang="it-IT" dirty="0" smtClean="0"/>
              <a:t>5) proposte di utilizzo di strumenti di finanza innovativa, nel rispetto della disciplina statale vigente in materia; </a:t>
            </a:r>
            <a:br>
              <a:rPr lang="it-IT" dirty="0" smtClean="0"/>
            </a:br>
            <a:r>
              <a:rPr lang="it-IT" dirty="0" smtClean="0"/>
              <a:t>6) proposte di riconoscimento di debiti fuori bilancio e transazioni; </a:t>
            </a:r>
            <a:br>
              <a:rPr lang="it-IT" dirty="0" smtClean="0"/>
            </a:br>
            <a:r>
              <a:rPr lang="it-IT" dirty="0" smtClean="0"/>
              <a:t>7) proposte di regolamento di contabilità, economato-provveditorato, patrimonio e di applicazione dei tributi locali</a:t>
            </a:r>
          </a:p>
          <a:p>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CONTROLLO SUGLI EQUILIBRI FINANZIARI</a:t>
            </a:r>
            <a:endParaRPr lang="it-IT" dirty="0"/>
          </a:p>
        </p:txBody>
      </p:sp>
      <p:sp>
        <p:nvSpPr>
          <p:cNvPr id="3" name="Segnaposto contenuto 2"/>
          <p:cNvSpPr>
            <a:spLocks noGrp="1"/>
          </p:cNvSpPr>
          <p:nvPr>
            <p:ph idx="1"/>
          </p:nvPr>
        </p:nvSpPr>
        <p:spPr/>
        <p:txBody>
          <a:bodyPr>
            <a:normAutofit lnSpcReduction="10000"/>
          </a:bodyPr>
          <a:lstStyle/>
          <a:p>
            <a:r>
              <a:rPr lang="it-IT" dirty="0" smtClean="0"/>
              <a:t>Tale tipologia di controllo interno è svolta sotto la direzione del Responsabile del servizio finanziario, nel rispetto delle norme dell'ordinamento finanziario e contabile degli enti locali (TUEL), delle norme che regolano il concorso degli enti locali alla realizzazione degli obiettivi di finanza pubblica, secondo quanto previsto nel Regolamento di Contabilità dell’Ente. Esso si estende anche alla gestione delle società partecipate non quotate. 2. Degli esiti di tale tipologia di controllo si tiene conto anche ai fini della redazione del referto del Controllo strategico. </a:t>
            </a:r>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CONTROLLO SULLE SOCIETA’ ED ORGANISMI PARTECIPATI</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L'ente locale definisce, secondo la propria autonomia organizzativa, un sistema di controlli sulle società non quotate, partecipate dallo stesso ente locale. Tali controlli sono esercitati dalle strutture proprie dell'ente locale, che ne sono responsabili.</a:t>
            </a:r>
          </a:p>
          <a:p>
            <a:r>
              <a:rPr lang="it-IT" dirty="0" smtClean="0"/>
              <a:t>l'amministrazione </a:t>
            </a:r>
            <a:r>
              <a:rPr lang="it-IT" dirty="0" smtClean="0"/>
              <a:t>definisce preventivamente</a:t>
            </a:r>
            <a:r>
              <a:rPr lang="it-IT" dirty="0" smtClean="0"/>
              <a:t>, </a:t>
            </a:r>
            <a:r>
              <a:rPr lang="it-IT" dirty="0" smtClean="0"/>
              <a:t>gli obiettivi gestionali a cui deve tendere la società partecipata, secondo parametri qualitativi e quantitativi, e organizza un idoneo sistema informativo finalizzato a rilevare i rapporti finanziari tra l'ente proprietario e la società, la situazione contabile, gestionale e organizzativa della società, i contratti di servizio, la qualità dei servizi, il rispetto delle norme di legge sui vincoli di finanza pubblica.</a:t>
            </a:r>
          </a:p>
          <a:p>
            <a:endParaRPr lang="it-IT"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finalità del controllo sulle società partecipate sono quelle di rilevare i rapporti finanziari tra l’ente proprietario e la società, la situazione contabile, gestionale e organizzativa della società, i contratti di servizio, la qualità dei servizi, il rispetto dei vincoli di finanza pubblica e degli altri vincoli sui quali l’Amministrazione sia tenuta a vigilare in base alla legge </a:t>
            </a:r>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L’Amministrazione, svolge il controllo della qualità dei servizi erogati, con l'impiego di metodologie dirette a misurare la soddisfazione degli utenti esterni e interni dell'ente. </a:t>
            </a:r>
            <a:endParaRPr lang="it-IT" dirty="0" smtClean="0"/>
          </a:p>
          <a:p>
            <a:r>
              <a:rPr lang="it-IT" dirty="0" smtClean="0"/>
              <a:t> </a:t>
            </a:r>
            <a:r>
              <a:rPr lang="it-IT" dirty="0" smtClean="0"/>
              <a:t>La rilevazione della soddisfazione degli utenti è finalizzata a migliorare la comprensione delle esigenze dei destinatari delle proprie attività ed a sviluppare l’ascolto e la partecipazione dei cittadini alla realizzazione delle politiche pubbliche. </a:t>
            </a:r>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Il controllo della qualità è un processo diffuso all’interno del Comune e si avvale: </a:t>
            </a:r>
            <a:endParaRPr lang="it-IT" dirty="0" smtClean="0"/>
          </a:p>
          <a:p>
            <a:r>
              <a:rPr lang="it-IT" dirty="0" smtClean="0"/>
              <a:t>• </a:t>
            </a:r>
            <a:r>
              <a:rPr lang="it-IT" dirty="0" smtClean="0"/>
              <a:t>delle strutture che erogano servizi; </a:t>
            </a:r>
            <a:endParaRPr lang="it-IT" dirty="0" smtClean="0"/>
          </a:p>
          <a:p>
            <a:r>
              <a:rPr lang="it-IT" dirty="0" smtClean="0"/>
              <a:t>• </a:t>
            </a:r>
            <a:r>
              <a:rPr lang="it-IT" dirty="0" smtClean="0"/>
              <a:t>del servizio di statistica per l’indagini di soddisfazione dell’utenza</a:t>
            </a:r>
            <a:r>
              <a:rPr lang="it-IT" dirty="0" smtClean="0"/>
              <a:t>;</a:t>
            </a:r>
          </a:p>
          <a:p>
            <a:r>
              <a:rPr lang="it-IT" dirty="0" smtClean="0"/>
              <a:t> </a:t>
            </a:r>
            <a:r>
              <a:rPr lang="it-IT" dirty="0" smtClean="0"/>
              <a:t>• degli uffici che ricevono e analizzano reclami e segnalazioni</a:t>
            </a:r>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769</TotalTime>
  <Words>2609</Words>
  <Application>Microsoft Office PowerPoint</Application>
  <PresentationFormat>Presentazione su schermo (4:3)</PresentationFormat>
  <Paragraphs>91</Paragraphs>
  <Slides>43</Slides>
  <Notes>0</Notes>
  <HiddenSlides>0</HiddenSlides>
  <MMClips>0</MMClips>
  <ScaleCrop>false</ScaleCrop>
  <HeadingPairs>
    <vt:vector size="4" baseType="variant">
      <vt:variant>
        <vt:lpstr>Tema</vt:lpstr>
      </vt:variant>
      <vt:variant>
        <vt:i4>1</vt:i4>
      </vt:variant>
      <vt:variant>
        <vt:lpstr>Titoli diapositive</vt:lpstr>
      </vt:variant>
      <vt:variant>
        <vt:i4>43</vt:i4>
      </vt:variant>
    </vt:vector>
  </HeadingPairs>
  <TitlesOfParts>
    <vt:vector size="44" baseType="lpstr">
      <vt:lpstr>Equinozio</vt:lpstr>
      <vt:lpstr>Poteri sostitutivi per omissione o ritardo di atti obbligatori </vt:lpstr>
      <vt:lpstr>Poteri sostitutivi del Governo </vt:lpstr>
      <vt:lpstr>Diapositiva 3</vt:lpstr>
      <vt:lpstr>Annullamento straordinario degli atti illegittimi</vt:lpstr>
      <vt:lpstr>Controlli sugli organi</vt:lpstr>
      <vt:lpstr>Diapositiva 6</vt:lpstr>
      <vt:lpstr>Diapositiva 7</vt:lpstr>
      <vt:lpstr>Diapositiva 8</vt:lpstr>
      <vt:lpstr>Diapositiva 9</vt:lpstr>
      <vt:lpstr> Scioglimento dei consigli comunali e provinciali conseguente a fenomeni di infiltrazione e di condizionamento di tipo mafioso.</vt:lpstr>
      <vt:lpstr>Diapositiva 11</vt:lpstr>
      <vt:lpstr>Diapositiva 12</vt:lpstr>
      <vt:lpstr>Diapositiva 13</vt:lpstr>
      <vt:lpstr>CONTROLLI ESTERNI</vt:lpstr>
      <vt:lpstr>Diapositiva 15</vt:lpstr>
      <vt:lpstr>Diapositiva 16</vt:lpstr>
      <vt:lpstr>CONTROLLI INTERNI</vt:lpstr>
      <vt:lpstr>Diapositiva 18</vt:lpstr>
      <vt:lpstr>Diapositiva 19</vt:lpstr>
      <vt:lpstr>Diapositiva 20</vt:lpstr>
      <vt:lpstr>CONTROLLO STRATEGICO</vt:lpstr>
      <vt:lpstr>Riguarda…</vt:lpstr>
      <vt:lpstr>Diapositiva 23</vt:lpstr>
      <vt:lpstr>Diapositiva 24</vt:lpstr>
      <vt:lpstr>CONTROLLO DI GESTIONE</vt:lpstr>
      <vt:lpstr>Diapositiva 26</vt:lpstr>
      <vt:lpstr>Diapositiva 27</vt:lpstr>
      <vt:lpstr>Diapositiva 28</vt:lpstr>
      <vt:lpstr>Diapositiva 29</vt:lpstr>
      <vt:lpstr>Diapositiva 30</vt:lpstr>
      <vt:lpstr>Diapositiva 31</vt:lpstr>
      <vt:lpstr>Diapositiva 32</vt:lpstr>
      <vt:lpstr>CONTROLLO DI REGOLARITÀ AMMINISTRATIVA E CONTABILE</vt:lpstr>
      <vt:lpstr>Diapositiva 34</vt:lpstr>
      <vt:lpstr>Diapositiva 35</vt:lpstr>
      <vt:lpstr>Diapositiva 36</vt:lpstr>
      <vt:lpstr>Diapositiva 37</vt:lpstr>
      <vt:lpstr>CONTROLLO SUGLI EQUILIBRI FINANZIARI</vt:lpstr>
      <vt:lpstr>CONTROLLO SULLE SOCIETA’ ED ORGANISMI PARTECIPATI</vt:lpstr>
      <vt:lpstr>Diapositiva 40</vt:lpstr>
      <vt:lpstr>Diapositiva 41</vt:lpstr>
      <vt:lpstr>Diapositiva 42</vt:lpstr>
      <vt:lpstr>Diapositiva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Poteri sostitutivi per omissione o ritardo di atti obbligatori </dc:title>
  <dc:creator>Windows User</dc:creator>
  <cp:lastModifiedBy>Windows User</cp:lastModifiedBy>
  <cp:revision>2</cp:revision>
  <dcterms:created xsi:type="dcterms:W3CDTF">2017-07-08T19:19:38Z</dcterms:created>
  <dcterms:modified xsi:type="dcterms:W3CDTF">2017-07-09T08:09:28Z</dcterms:modified>
</cp:coreProperties>
</file>