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6BC40A1D-97BA-456A-B8E3-028BAD5E896C}" type="datetimeFigureOut">
              <a:rPr lang="it-IT" smtClean="0"/>
              <a:pPr/>
              <a:t>25/07/2019</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8A2D4C87-D6A1-48C6-B956-0C51BCC85F41}"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BC40A1D-97BA-456A-B8E3-028BAD5E896C}" type="datetimeFigureOut">
              <a:rPr lang="it-IT" smtClean="0"/>
              <a:pPr/>
              <a:t>25/07/2019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A2D4C87-D6A1-48C6-B956-0C51BCC85F4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6BC40A1D-97BA-456A-B8E3-028BAD5E896C}" type="datetimeFigureOut">
              <a:rPr lang="it-IT" smtClean="0"/>
              <a:pPr/>
              <a:t>25/07/2019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A2D4C87-D6A1-48C6-B956-0C51BCC85F41}"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BC40A1D-97BA-456A-B8E3-028BAD5E896C}" type="datetimeFigureOut">
              <a:rPr lang="it-IT" smtClean="0"/>
              <a:pPr/>
              <a:t>25/07/2019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A2D4C87-D6A1-48C6-B956-0C51BCC85F4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6BC40A1D-97BA-456A-B8E3-028BAD5E896C}" type="datetimeFigureOut">
              <a:rPr lang="it-IT" smtClean="0"/>
              <a:pPr/>
              <a:t>25/07/2019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A2D4C87-D6A1-48C6-B956-0C51BCC85F4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6BC40A1D-97BA-456A-B8E3-028BAD5E896C}" type="datetimeFigureOut">
              <a:rPr lang="it-IT" smtClean="0"/>
              <a:pPr/>
              <a:t>25/07/2019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A2D4C87-D6A1-48C6-B956-0C51BCC85F4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BC40A1D-97BA-456A-B8E3-028BAD5E896C}" type="datetimeFigureOut">
              <a:rPr lang="it-IT" smtClean="0"/>
              <a:pPr/>
              <a:t>25/07/2019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A2D4C87-D6A1-48C6-B956-0C51BCC85F4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BC40A1D-97BA-456A-B8E3-028BAD5E896C}" type="datetimeFigureOut">
              <a:rPr lang="it-IT" smtClean="0"/>
              <a:pPr/>
              <a:t>25/07/2019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A2D4C87-D6A1-48C6-B956-0C51BCC85F4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6BC40A1D-97BA-456A-B8E3-028BAD5E896C}" type="datetimeFigureOut">
              <a:rPr lang="it-IT" smtClean="0"/>
              <a:pPr/>
              <a:t>25/07/2019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8A2D4C87-D6A1-48C6-B956-0C51BCC85F41}"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BC40A1D-97BA-456A-B8E3-028BAD5E896C}" type="datetimeFigureOut">
              <a:rPr lang="it-IT" smtClean="0"/>
              <a:pPr/>
              <a:t>25/07/2019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A2D4C87-D6A1-48C6-B956-0C51BCC85F4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BC40A1D-97BA-456A-B8E3-028BAD5E896C}" type="datetimeFigureOut">
              <a:rPr lang="it-IT" smtClean="0"/>
              <a:pPr/>
              <a:t>25/07/2019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A2D4C87-D6A1-48C6-B956-0C51BCC85F41}"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BC40A1D-97BA-456A-B8E3-028BAD5E896C}" type="datetimeFigureOut">
              <a:rPr lang="it-IT" smtClean="0"/>
              <a:pPr/>
              <a:t>25/07/2019</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A2D4C87-D6A1-48C6-B956-0C51BCC85F41}"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Controlli </a:t>
            </a:r>
            <a:endParaRPr lang="it-IT" dirty="0"/>
          </a:p>
        </p:txBody>
      </p:sp>
      <p:sp>
        <p:nvSpPr>
          <p:cNvPr id="5" name="Segnaposto contenuto 4"/>
          <p:cNvSpPr>
            <a:spLocks noGrp="1"/>
          </p:cNvSpPr>
          <p:nvPr>
            <p:ph idx="1"/>
          </p:nvPr>
        </p:nvSpPr>
        <p:spPr/>
        <p:txBody>
          <a:bodyPr>
            <a:normAutofit fontScale="92500" lnSpcReduction="20000"/>
          </a:bodyPr>
          <a:lstStyle/>
          <a:p>
            <a:r>
              <a:rPr lang="it-IT" dirty="0" smtClean="0"/>
              <a:t>Le pubbliche amministrazioni, nell'ambito della rispettiva autonomia, si dotano di strumenti adeguati a: </a:t>
            </a:r>
          </a:p>
          <a:p>
            <a:r>
              <a:rPr lang="it-IT" dirty="0" smtClean="0"/>
              <a:t> garantire la </a:t>
            </a:r>
            <a:r>
              <a:rPr lang="it-IT" dirty="0" err="1" smtClean="0"/>
              <a:t>legittimità</a:t>
            </a:r>
            <a:r>
              <a:rPr lang="it-IT" dirty="0" smtClean="0"/>
              <a:t>, </a:t>
            </a:r>
            <a:r>
              <a:rPr lang="it-IT" dirty="0" err="1" smtClean="0"/>
              <a:t>regolarità</a:t>
            </a:r>
            <a:r>
              <a:rPr lang="it-IT" dirty="0" smtClean="0"/>
              <a:t>e correttezza dell'azione amministrativa (controllo di </a:t>
            </a:r>
            <a:r>
              <a:rPr lang="it-IT" dirty="0" err="1" smtClean="0"/>
              <a:t>regolarità</a:t>
            </a:r>
            <a:r>
              <a:rPr lang="it-IT" dirty="0" smtClean="0"/>
              <a:t>amministrativa e contabile); </a:t>
            </a:r>
          </a:p>
          <a:p>
            <a:r>
              <a:rPr lang="it-IT" dirty="0" smtClean="0"/>
              <a:t> verificare l'efficacia, efficienza ed </a:t>
            </a:r>
            <a:r>
              <a:rPr lang="it-IT" dirty="0" err="1" smtClean="0"/>
              <a:t>economicità</a:t>
            </a:r>
            <a:r>
              <a:rPr lang="it-IT" dirty="0" smtClean="0"/>
              <a:t> dell'azione amministrativa al fine di ottimizzare, anche mediante tempestivi interventi di correzione, il rapporto tra costi e risultati (controllo di gestione); </a:t>
            </a:r>
          </a:p>
          <a:p>
            <a:r>
              <a:rPr lang="it-IT" dirty="0" smtClean="0"/>
              <a:t> valutare le prestazioni del personale con qualifica dirigenziale (valutazione della dirigenza); </a:t>
            </a:r>
          </a:p>
          <a:p>
            <a:r>
              <a:rPr lang="it-IT" dirty="0" smtClean="0"/>
              <a:t> valutare l'adeguatezza delle scelte compiute in sede di attuazione dei piani, ( controllo strategico).</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decreto legislativo 502/1992 ha delineato il sistema di controllo sugli atti, sugli organi e sulle attività delle aziende sanitarie distinguendo i controlli esterni esercitati principalmente dalla regione e dalla Corte dei Conti da quelli interni esercitati principalmente dal direttore generale e dal collegio sindacale.</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In relazione all’oggetto del controllo:</a:t>
            </a:r>
            <a:endParaRPr lang="it-IT" dirty="0"/>
          </a:p>
        </p:txBody>
      </p:sp>
      <p:sp>
        <p:nvSpPr>
          <p:cNvPr id="3" name="Segnaposto contenuto 2"/>
          <p:cNvSpPr>
            <a:spLocks noGrp="1"/>
          </p:cNvSpPr>
          <p:nvPr>
            <p:ph idx="1"/>
          </p:nvPr>
        </p:nvSpPr>
        <p:spPr/>
        <p:txBody>
          <a:bodyPr/>
          <a:lstStyle/>
          <a:p>
            <a:r>
              <a:rPr lang="it-IT" dirty="0" smtClean="0"/>
              <a:t>i controlli sugli atti sono diretti a valutare la legittimità o l’opportunità di un atto amministrativo;</a:t>
            </a:r>
          </a:p>
          <a:p>
            <a:r>
              <a:rPr lang="it-IT" dirty="0" smtClean="0"/>
              <a:t>i controlli  sulle  attività sono attuati       per verificare i risultati raggiunti in termini di efficienza ,efficacia ed economicità;</a:t>
            </a:r>
          </a:p>
          <a:p>
            <a:r>
              <a:rPr lang="it-IT" dirty="0" smtClean="0"/>
              <a:t>i controlli sui soggetti sono diretti a valutare l’operato delle persone preposte agli uffici e la funzionalità di un</a:t>
            </a:r>
          </a:p>
          <a:p>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Ai sensi degli artt. 2 e 8 del Dlgs 502/92 spetta alla regione disciplinare le modalità  di vigilanza e controllo delle aziende sanitarie; questo concetto e’ stato rafforzato dalla riforma costituzionale del titolo V che riserva alle regioni specifiche funzioni legislative ed amministrative in materia di assistenza sanitaria ed ospedaliera. In particolare nel comma 2 dell’art. 2 si affida alla regione la determinazione delle attività di indirizzo tecnico, promozione e supporto nei confronti delle aziende sanitarie, anche in relazione al controllo di gestione ed alla valutazione della qualità delle prestazioni sanitarie</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Controllo della regione</a:t>
            </a:r>
            <a:endParaRPr lang="it-IT" dirty="0"/>
          </a:p>
        </p:txBody>
      </p:sp>
      <p:sp>
        <p:nvSpPr>
          <p:cNvPr id="3" name="Segnaposto contenuto 2"/>
          <p:cNvSpPr>
            <a:spLocks noGrp="1"/>
          </p:cNvSpPr>
          <p:nvPr>
            <p:ph idx="1"/>
          </p:nvPr>
        </p:nvSpPr>
        <p:spPr>
          <a:xfrm>
            <a:off x="457200" y="1935480"/>
            <a:ext cx="8229600" cy="4733880"/>
          </a:xfrm>
        </p:spPr>
        <p:txBody>
          <a:bodyPr>
            <a:normAutofit fontScale="85000" lnSpcReduction="20000"/>
          </a:bodyPr>
          <a:lstStyle/>
          <a:p>
            <a:r>
              <a:rPr lang="it-IT" dirty="0" smtClean="0"/>
              <a:t>nella possibilità di risoluzione del contratto del direttore generale in caso di grave disavanzo, violazione di leggi o dei principi di buon andamento e di imparzialità dell’amministrazione;</a:t>
            </a:r>
          </a:p>
          <a:p>
            <a:r>
              <a:rPr lang="it-IT" dirty="0" smtClean="0"/>
              <a:t>nel monitoraggio sulla definizione ed il rispetto degli accordi contrattuali di cui all’art. 8 </a:t>
            </a:r>
            <a:r>
              <a:rPr lang="it-IT" i="1" dirty="0" err="1" smtClean="0"/>
              <a:t>quinquies</a:t>
            </a:r>
            <a:r>
              <a:rPr lang="it-IT" i="1" dirty="0" smtClean="0"/>
              <a:t> </a:t>
            </a:r>
            <a:r>
              <a:rPr lang="it-IT" dirty="0" smtClean="0"/>
              <a:t>da parte delle strutture sanitarie accreditate</a:t>
            </a:r>
            <a:r>
              <a:rPr lang="it-IT" baseline="30000" dirty="0" smtClean="0"/>
              <a:t>60</a:t>
            </a:r>
            <a:r>
              <a:rPr lang="it-IT" dirty="0" smtClean="0"/>
              <a:t> ;</a:t>
            </a:r>
          </a:p>
          <a:p>
            <a:r>
              <a:rPr lang="it-IT" dirty="0" smtClean="0"/>
              <a:t>nella possibilità di commissariamento o di revoca dell’autonomia aziendale nel caso in cui si verifichino ingiustificati disavanzi di gestione o la perdita delle caratteristiche strutturali e di attività prescritte ad esclusione delle università alle quali è riconosciuta una </a:t>
            </a:r>
            <a:r>
              <a:rPr lang="it-IT" dirty="0" smtClean="0"/>
              <a:t>propria</a:t>
            </a:r>
          </a:p>
          <a:p>
            <a:r>
              <a:rPr lang="it-IT" dirty="0" smtClean="0"/>
              <a:t> le verifiche per tutte le strutture pubbliche del SSN del rispetto degli indirizzi di programmazione regionale. Il risultato di tale verifica rappresenta un ulteriore elemento di conferma degli incarichi di direttore generale;</a:t>
            </a:r>
            <a:endParaRPr lang="it-IT" dirty="0" smtClean="0"/>
          </a:p>
          <a:p>
            <a:endParaRPr lang="it-I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Inoltre…</a:t>
            </a:r>
            <a:endParaRPr lang="it-IT" dirty="0"/>
          </a:p>
        </p:txBody>
      </p:sp>
      <p:sp>
        <p:nvSpPr>
          <p:cNvPr id="3" name="Segnaposto contenuto 2"/>
          <p:cNvSpPr>
            <a:spLocks noGrp="1"/>
          </p:cNvSpPr>
          <p:nvPr>
            <p:ph idx="1"/>
          </p:nvPr>
        </p:nvSpPr>
        <p:spPr/>
        <p:txBody>
          <a:bodyPr/>
          <a:lstStyle/>
          <a:p>
            <a:r>
              <a:rPr lang="it-IT" dirty="0" smtClean="0"/>
              <a:t>la </a:t>
            </a:r>
            <a:r>
              <a:rPr lang="it-IT" dirty="0" smtClean="0"/>
              <a:t>regione svolge i controlli sulla modalità di svolgimento dell’attività libero professionale anche in relazione all’obiettivo di ridurre le liste di attesa. </a:t>
            </a:r>
            <a:endParaRPr lang="it-IT" dirty="0" smtClean="0"/>
          </a:p>
          <a:p>
            <a:r>
              <a:rPr lang="it-IT" dirty="0" smtClean="0"/>
              <a:t>In </a:t>
            </a:r>
            <a:r>
              <a:rPr lang="it-IT" dirty="0" smtClean="0"/>
              <a:t>sostanza le regioni attraverso l’attività di vigilanza e di controllo sull’operato delle aziende sanitarie assicurano l’uso corretto ed efficace delle risorse prendendo a parametro i valori standard nazionali o locali relativi alla qualità, all’appropriatezza, alla accessibilità ed ai costi.</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Appare </a:t>
            </a:r>
            <a:r>
              <a:rPr lang="it-IT" dirty="0" smtClean="0"/>
              <a:t>evidente che il sistema di controllo e monitoraggio delle  aziende sanitarie trova fondamento nei documenti di programmazione regionale di Piano Sanitario Regionale</a:t>
            </a:r>
            <a:r>
              <a:rPr lang="it-IT" baseline="30000" dirty="0" smtClean="0"/>
              <a:t>61</a:t>
            </a:r>
            <a:r>
              <a:rPr lang="it-IT" dirty="0" smtClean="0"/>
              <a:t> che si traduce in una serie di obiettivi annuali da raggiungere per il sistema sanitario e per i direttori generali delle Asl e i piani attuativi o strategici locali, adottati dalle Asl e dalle Aziende Ospedaliere.</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Controllo di </a:t>
            </a:r>
            <a:r>
              <a:rPr lang="it-IT" dirty="0" err="1" smtClean="0"/>
              <a:t>qualita’</a:t>
            </a:r>
            <a:endParaRPr lang="it-IT" dirty="0"/>
          </a:p>
        </p:txBody>
      </p:sp>
      <p:sp>
        <p:nvSpPr>
          <p:cNvPr id="3" name="Segnaposto contenuto 2"/>
          <p:cNvSpPr>
            <a:spLocks noGrp="1"/>
          </p:cNvSpPr>
          <p:nvPr>
            <p:ph idx="1"/>
          </p:nvPr>
        </p:nvSpPr>
        <p:spPr/>
        <p:txBody>
          <a:bodyPr/>
          <a:lstStyle/>
          <a:p>
            <a:r>
              <a:rPr lang="it-IT" dirty="0" smtClean="0"/>
              <a:t>L’art. 10 del </a:t>
            </a:r>
            <a:r>
              <a:rPr lang="it-IT" dirty="0" err="1" smtClean="0"/>
              <a:t>D.Lgs</a:t>
            </a:r>
            <a:r>
              <a:rPr lang="it-IT" dirty="0" smtClean="0"/>
              <a:t> 502/1992 prescrive che i soggetti erogatori di prestazioni sanitarie devono garantire la qualità dell’assistenza attraverso l’adozione di adeguati modelli organizzativi ed adeguati flussi informativi; a tale scopo quindi è necessario che le aziende sanitarie provvedano alla verifica ed alla revisione della qualità e delle quantità delle prestazioni, nonché al loro costo.</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s</a:t>
            </a:r>
            <a:r>
              <a:rPr lang="it-IT" dirty="0" smtClean="0"/>
              <a:t>petta alla regioni mediante i propri servizi ispettivi, nell’esercizio dei poteri di vigilanza di cui all’articolo 8 del succitato decreto, verificare il rispetto delle disposizioni in materia di requisiti minimi e classificazione delle strutture erogatrici con particolare attenzione alla introduzione e alla utilizzazione dei sistemi di sorveglianza, di strumenti e di metodologie per la verifica di qualità dei servizi e delle prestazioni da parte delle aziende sanitarie. </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smtClean="0"/>
              <a:t>Al Ministero della Salute </a:t>
            </a:r>
            <a:r>
              <a:rPr lang="it-IT" dirty="0" smtClean="0"/>
              <a:t>compete:</a:t>
            </a:r>
            <a:r>
              <a:rPr lang="it-IT" dirty="0" smtClean="0"/>
              <a:t/>
            </a:r>
            <a:br>
              <a:rPr lang="it-IT" dirty="0" smtClean="0"/>
            </a:br>
            <a:endParaRPr lang="it-IT" dirty="0"/>
          </a:p>
        </p:txBody>
      </p:sp>
      <p:sp>
        <p:nvSpPr>
          <p:cNvPr id="3" name="Segnaposto contenuto 2"/>
          <p:cNvSpPr>
            <a:spLocks noGrp="1"/>
          </p:cNvSpPr>
          <p:nvPr>
            <p:ph idx="1"/>
          </p:nvPr>
        </p:nvSpPr>
        <p:spPr/>
        <p:txBody>
          <a:bodyPr/>
          <a:lstStyle/>
          <a:p>
            <a:r>
              <a:rPr lang="it-IT" dirty="0" smtClean="0"/>
              <a:t>l’esercizio </a:t>
            </a:r>
            <a:r>
              <a:rPr lang="it-IT" dirty="0" smtClean="0"/>
              <a:t>dei poteri di alta vigilanza;</a:t>
            </a:r>
          </a:p>
          <a:p>
            <a:r>
              <a:rPr lang="it-IT" dirty="0" smtClean="0"/>
              <a:t>stabilire, con decreto emanato d’intesa con la Conferenza Stato – Regioni e sentiti gli organi e collegi competenti, contenuti e modalità di utilizzo degli indicatori di efficienza e qualità;</a:t>
            </a:r>
          </a:p>
          <a:p>
            <a:r>
              <a:rPr lang="it-IT" dirty="0" smtClean="0"/>
              <a:t>riferire riguardo alle verifiche dei risultati conseguiti nel corso della relazione sullo stato sanitario del Paese</a:t>
            </a:r>
          </a:p>
          <a:p>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Oltre a questi controlli mirati, possono essere effettuati anche dei controlli liberi che possono interessare specifici eventi individuati dalle ASL</a:t>
            </a:r>
            <a:r>
              <a:rPr lang="it-IT" dirty="0" smtClean="0"/>
              <a:t>. </a:t>
            </a:r>
            <a:r>
              <a:rPr lang="it-IT" dirty="0" err="1" smtClean="0"/>
              <a:t>es</a:t>
            </a:r>
            <a:r>
              <a:rPr lang="it-IT" dirty="0" smtClean="0"/>
              <a:t> </a:t>
            </a:r>
            <a:r>
              <a:rPr lang="it-IT" dirty="0" smtClean="0"/>
              <a:t>I controlli analitici di congruità e di appropriatezza riguardano sia i ricoveri per acuti che quelli di </a:t>
            </a:r>
            <a:r>
              <a:rPr lang="it-IT" dirty="0" smtClean="0"/>
              <a:t>riabilitazione</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Controllo Corte dei Conti</a:t>
            </a:r>
            <a:endParaRPr lang="it-IT" dirty="0"/>
          </a:p>
        </p:txBody>
      </p:sp>
      <p:sp>
        <p:nvSpPr>
          <p:cNvPr id="3" name="Segnaposto contenuto 2"/>
          <p:cNvSpPr>
            <a:spLocks noGrp="1"/>
          </p:cNvSpPr>
          <p:nvPr>
            <p:ph idx="1"/>
          </p:nvPr>
        </p:nvSpPr>
        <p:spPr/>
        <p:txBody>
          <a:bodyPr/>
          <a:lstStyle/>
          <a:p>
            <a:r>
              <a:rPr lang="it-IT" dirty="0" smtClean="0"/>
              <a:t>Ai sensi della Legge Finanziaria n. 266 del 23/05/2005 le sezioni regionali di controllo della Corte dei Conti verificano, sulla base delle relazioni dei rispettivi organi di revisione, il rispetto da parte di province, comuni ed enti del SSN degli obiettivi posti dal patto di stabilità interno e dell’osservanza del vincolo previsto in materia di indebitamento dall’art. 119 ultimo comma della Costituzione.</a:t>
            </a:r>
            <a:endParaRPr lang="it-I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In caso siano accertati comportamenti difformi da una corretta gestione finanziaria o in caso di mancato rispetto degli obiettivi posti dal patto di stabilità interno, le sezioni della Corte dei Conti adottano una specifica pronuncia e vigilano sull’adozione da parte dell’ente delle necessarie misure correttive sul rispetto dei vincoli e limitazioni stabilite dal patto medesimo.</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Controlli interni</a:t>
            </a:r>
            <a:endParaRPr lang="it-IT" dirty="0"/>
          </a:p>
        </p:txBody>
      </p:sp>
      <p:sp>
        <p:nvSpPr>
          <p:cNvPr id="3" name="Segnaposto contenuto 2"/>
          <p:cNvSpPr>
            <a:spLocks noGrp="1"/>
          </p:cNvSpPr>
          <p:nvPr>
            <p:ph idx="1"/>
          </p:nvPr>
        </p:nvSpPr>
        <p:spPr/>
        <p:txBody>
          <a:bodyPr>
            <a:normAutofit fontScale="92500"/>
          </a:bodyPr>
          <a:lstStyle/>
          <a:p>
            <a:r>
              <a:rPr lang="it-IT" dirty="0" smtClean="0"/>
              <a:t> dlgs 150 del 27 ottobre 2009 recante norme sull’ottimizzazione della produttività del lavoro pubblico, introduce alcune modifiche rispetto al preesistente quadro dei controlli disciplinato dal Dlgs 286/99. </a:t>
            </a:r>
            <a:endParaRPr lang="it-IT" dirty="0" smtClean="0"/>
          </a:p>
          <a:p>
            <a:r>
              <a:rPr lang="it-IT" dirty="0" smtClean="0"/>
              <a:t>Ai </a:t>
            </a:r>
            <a:r>
              <a:rPr lang="it-IT" dirty="0" smtClean="0"/>
              <a:t>fini della efficienza e della trasparenza delle pubbliche amministrazioni affida i controlli agli organismi indipendenti di valutazione delle performance OIV che devono essere costituiti presso ciascuna amministrazione e che sostituiscono i servizi di controllo interno comunque denominati di cui al Dlgs 286/99, esercitando le attività di controllo strategico.</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 direttore generale rimane comunque attribuita la verifica della corretta gestione economica delle risorse mediante valutazioni comparative dei costi, dei rendimenti e dei risultati. Nell’espletamento di questa attività il direttore generale può avvalersi di una apposita unità organizzativa di staff operante alle dirette dipendenze della direzione generale e di tutti gli strumenti di gestione aziendale quali la contabilità analitica, il sistema di </a:t>
            </a:r>
            <a:r>
              <a:rPr lang="it-IT" i="1" dirty="0" err="1" smtClean="0"/>
              <a:t>budgeting</a:t>
            </a:r>
            <a:r>
              <a:rPr lang="it-IT" dirty="0" smtClean="0"/>
              <a:t>, nuclei di valutazione interni ecc.</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collegio sindacale quale organo fondamentale in materia di controllo interno degli atti delle aziende sanitarie, è tenuto ad esprimersi periodicamente sulla regolare tenuta della contabilità e la conformità del bilancio alle risultanze dei libri e delle scritture contabili, nonché alle leggi e ai principi contabili.</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TotalTime>
  <Words>785</Words>
  <Application>Microsoft Office PowerPoint</Application>
  <PresentationFormat>Presentazione su schermo (4:3)</PresentationFormat>
  <Paragraphs>37</Paragraphs>
  <Slides>17</Slides>
  <Notes>0</Notes>
  <HiddenSlides>0</HiddenSlides>
  <MMClips>0</MMClips>
  <ScaleCrop>false</ScaleCrop>
  <HeadingPairs>
    <vt:vector size="4" baseType="variant">
      <vt:variant>
        <vt:lpstr>Tema</vt:lpstr>
      </vt:variant>
      <vt:variant>
        <vt:i4>1</vt:i4>
      </vt:variant>
      <vt:variant>
        <vt:lpstr>Titoli diapositive</vt:lpstr>
      </vt:variant>
      <vt:variant>
        <vt:i4>17</vt:i4>
      </vt:variant>
    </vt:vector>
  </HeadingPairs>
  <TitlesOfParts>
    <vt:vector size="18" baseType="lpstr">
      <vt:lpstr>Equinozio</vt:lpstr>
      <vt:lpstr>Controlli </vt:lpstr>
      <vt:lpstr>Diapositiva 2</vt:lpstr>
      <vt:lpstr>In relazione all’oggetto del controllo:</vt:lpstr>
      <vt:lpstr>Diapositiva 4</vt:lpstr>
      <vt:lpstr>Controllo della regione</vt:lpstr>
      <vt:lpstr>Inoltre…</vt:lpstr>
      <vt:lpstr>Diapositiva 7</vt:lpstr>
      <vt:lpstr>Controllo di qualita’</vt:lpstr>
      <vt:lpstr>Diapositiva 9</vt:lpstr>
      <vt:lpstr> Al Ministero della Salute compete: </vt:lpstr>
      <vt:lpstr>Diapositiva 11</vt:lpstr>
      <vt:lpstr>Controllo Corte dei Conti</vt:lpstr>
      <vt:lpstr>Diapositiva 13</vt:lpstr>
      <vt:lpstr>Controlli interni</vt:lpstr>
      <vt:lpstr>Diapositiva 15</vt:lpstr>
      <vt:lpstr>Diapositiva 16</vt:lpstr>
      <vt:lpstr>Diapositiva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Controlli </dc:title>
  <dc:creator>Windows User</dc:creator>
  <cp:lastModifiedBy>Windows User</cp:lastModifiedBy>
  <cp:revision>3</cp:revision>
  <dcterms:created xsi:type="dcterms:W3CDTF">2019-07-25T06:43:38Z</dcterms:created>
  <dcterms:modified xsi:type="dcterms:W3CDTF">2019-07-25T09:00:22Z</dcterms:modified>
</cp:coreProperties>
</file>