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71" r:id="rId11"/>
    <p:sldId id="265" r:id="rId12"/>
    <p:sldId id="266" r:id="rId13"/>
    <p:sldId id="267" r:id="rId14"/>
    <p:sldId id="268" r:id="rId15"/>
    <p:sldId id="269"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22" r:id="rId48"/>
    <p:sldId id="307" r:id="rId49"/>
    <p:sldId id="308" r:id="rId50"/>
    <p:sldId id="309" r:id="rId51"/>
    <p:sldId id="310" r:id="rId52"/>
    <p:sldId id="311" r:id="rId53"/>
    <p:sldId id="312" r:id="rId54"/>
    <p:sldId id="313" r:id="rId55"/>
    <p:sldId id="314" r:id="rId56"/>
    <p:sldId id="319" r:id="rId57"/>
    <p:sldId id="320" r:id="rId58"/>
    <p:sldId id="321" r:id="rId59"/>
    <p:sldId id="315" r:id="rId60"/>
    <p:sldId id="316" r:id="rId61"/>
    <p:sldId id="317" r:id="rId62"/>
    <p:sldId id="318"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F0594B25-4780-4194-9D55-9ACBF10E8325}" type="datetimeFigureOut">
              <a:rPr lang="it-IT" smtClean="0"/>
              <a:pPr/>
              <a:t>03/10/2018</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647F5AE0-EF8C-444D-B9C9-1C3B7E6940D8}"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F0594B25-4780-4194-9D55-9ACBF10E8325}" type="datetimeFigureOut">
              <a:rPr lang="it-IT" smtClean="0"/>
              <a:pPr/>
              <a:t>03/10/2018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7F5AE0-EF8C-444D-B9C9-1C3B7E6940D8}"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F0594B25-4780-4194-9D55-9ACBF10E8325}" type="datetimeFigureOut">
              <a:rPr lang="it-IT" smtClean="0"/>
              <a:pPr/>
              <a:t>03/10/2018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7F5AE0-EF8C-444D-B9C9-1C3B7E6940D8}"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F0594B25-4780-4194-9D55-9ACBF10E8325}" type="datetimeFigureOut">
              <a:rPr lang="it-IT" smtClean="0"/>
              <a:pPr/>
              <a:t>03/10/2018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47F5AE0-EF8C-444D-B9C9-1C3B7E6940D8}"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F0594B25-4780-4194-9D55-9ACBF10E8325}" type="datetimeFigureOut">
              <a:rPr lang="it-IT" smtClean="0"/>
              <a:pPr/>
              <a:t>03/10/2018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47F5AE0-EF8C-444D-B9C9-1C3B7E6940D8}"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F0594B25-4780-4194-9D55-9ACBF10E8325}" type="datetimeFigureOut">
              <a:rPr lang="it-IT" smtClean="0"/>
              <a:pPr/>
              <a:t>03/10/2018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47F5AE0-EF8C-444D-B9C9-1C3B7E6940D8}"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0594B25-4780-4194-9D55-9ACBF10E8325}" type="datetimeFigureOut">
              <a:rPr lang="it-IT" smtClean="0"/>
              <a:pPr/>
              <a:t>03/10/2018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47F5AE0-EF8C-444D-B9C9-1C3B7E6940D8}"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F0594B25-4780-4194-9D55-9ACBF10E8325}" type="datetimeFigureOut">
              <a:rPr lang="it-IT" smtClean="0"/>
              <a:pPr/>
              <a:t>03/10/2018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47F5AE0-EF8C-444D-B9C9-1C3B7E6940D8}"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F0594B25-4780-4194-9D55-9ACBF10E8325}" type="datetimeFigureOut">
              <a:rPr lang="it-IT" smtClean="0"/>
              <a:pPr/>
              <a:t>03/10/2018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647F5AE0-EF8C-444D-B9C9-1C3B7E6940D8}"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F0594B25-4780-4194-9D55-9ACBF10E8325}" type="datetimeFigureOut">
              <a:rPr lang="it-IT" smtClean="0"/>
              <a:pPr/>
              <a:t>03/10/2018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7F5AE0-EF8C-444D-B9C9-1C3B7E6940D8}"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F0594B25-4780-4194-9D55-9ACBF10E8325}" type="datetimeFigureOut">
              <a:rPr lang="it-IT" smtClean="0"/>
              <a:pPr/>
              <a:t>03/10/2018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7F5AE0-EF8C-444D-B9C9-1C3B7E6940D8}"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0594B25-4780-4194-9D55-9ACBF10E8325}" type="datetimeFigureOut">
              <a:rPr lang="it-IT" smtClean="0"/>
              <a:pPr/>
              <a:t>03/10/2018</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47F5AE0-EF8C-444D-B9C9-1C3B7E6940D8}"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a:p>
        </p:txBody>
      </p:sp>
      <p:sp>
        <p:nvSpPr>
          <p:cNvPr id="5" name="Segnaposto contenuto 4"/>
          <p:cNvSpPr>
            <a:spLocks noGrp="1"/>
          </p:cNvSpPr>
          <p:nvPr>
            <p:ph idx="1"/>
          </p:nvPr>
        </p:nvSpPr>
        <p:spPr/>
        <p:txBody>
          <a:bodyPr/>
          <a:lstStyle/>
          <a:p>
            <a:r>
              <a:rPr lang="it-IT" u="sng" dirty="0" smtClean="0"/>
              <a:t>Art 2094, PRESTATORE </a:t>
            </a:r>
            <a:r>
              <a:rPr lang="it-IT" u="sng" dirty="0" err="1" smtClean="0"/>
              <a:t>DI</a:t>
            </a:r>
            <a:r>
              <a:rPr lang="it-IT" u="sng" dirty="0" smtClean="0"/>
              <a:t> LAVORO SUBORDINATO: </a:t>
            </a:r>
            <a:r>
              <a:rPr lang="it-IT" dirty="0" smtClean="0"/>
              <a:t>è prestatore di lavoro subordinato chi si obbliga </a:t>
            </a:r>
            <a:r>
              <a:rPr lang="it-IT" b="1" dirty="0" smtClean="0"/>
              <a:t>mediante retribuzione a collaborare nell’impresa,</a:t>
            </a:r>
            <a:r>
              <a:rPr lang="it-IT" dirty="0" smtClean="0"/>
              <a:t> prestando il proprio lavoro intellettuale o manuale alle </a:t>
            </a:r>
            <a:r>
              <a:rPr lang="it-IT" b="1" dirty="0" smtClean="0"/>
              <a:t>dipendenze e sotto la direzione </a:t>
            </a:r>
            <a:r>
              <a:rPr lang="it-IT" dirty="0" smtClean="0"/>
              <a:t>dell’imprenditore</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posizione di soggezione del lavoratore al datore</a:t>
            </a:r>
          </a:p>
          <a:p>
            <a:r>
              <a:rPr lang="it-IT" dirty="0" smtClean="0"/>
              <a:t>Entrambi i soggetti saranno pertanto titolari di diritti e di doveri</a:t>
            </a:r>
          </a:p>
          <a:p>
            <a:r>
              <a:rPr lang="it-IT" dirty="0" smtClean="0"/>
              <a:t>la loro relazione, normalmente sancita da un</a:t>
            </a:r>
            <a:r>
              <a:rPr lang="it-IT" b="1" dirty="0" smtClean="0"/>
              <a:t> contratto individuale di lavoro</a:t>
            </a:r>
            <a:endParaRPr lang="it-IT" dirty="0" smtClean="0"/>
          </a:p>
          <a:p>
            <a:r>
              <a:rPr lang="it-IT" dirty="0" smtClean="0"/>
              <a:t>Il lavoratore dipendente può dunque esercitare la sua attività di lavoro subordinato sia nel campo del lavoro privato (impresa) sia ne campo del lavoro pubblico</a:t>
            </a:r>
          </a:p>
          <a:p>
            <a:endParaRPr lang="it-IT" dirty="0" smtClean="0"/>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04632"/>
          </a:xfrm>
        </p:spPr>
        <p:txBody>
          <a:bodyPr>
            <a:normAutofit fontScale="90000"/>
          </a:bodyPr>
          <a:lstStyle/>
          <a:p>
            <a:endParaRPr lang="it-IT" dirty="0"/>
          </a:p>
        </p:txBody>
      </p:sp>
      <p:sp>
        <p:nvSpPr>
          <p:cNvPr id="3" name="Segnaposto contenuto 2"/>
          <p:cNvSpPr>
            <a:spLocks noGrp="1"/>
          </p:cNvSpPr>
          <p:nvPr>
            <p:ph idx="1"/>
          </p:nvPr>
        </p:nvSpPr>
        <p:spPr>
          <a:xfrm>
            <a:off x="457200" y="1196752"/>
            <a:ext cx="8229600" cy="5127848"/>
          </a:xfrm>
        </p:spPr>
        <p:txBody>
          <a:bodyPr>
            <a:normAutofit fontScale="92500" lnSpcReduction="10000"/>
          </a:bodyPr>
          <a:lstStyle/>
          <a:p>
            <a:pPr>
              <a:buNone/>
            </a:pPr>
            <a:r>
              <a:rPr lang="it-IT" dirty="0" smtClean="0"/>
              <a:t>Le tipologie di contratti di lavoro subordinato al momento presenti in Italia, </a:t>
            </a:r>
            <a:r>
              <a:rPr lang="it-IT" b="1" dirty="0" smtClean="0"/>
              <a:t>possono essere così raggruppate</a:t>
            </a:r>
            <a:r>
              <a:rPr lang="it-IT" dirty="0" smtClean="0"/>
              <a:t>:</a:t>
            </a:r>
          </a:p>
          <a:p>
            <a:pPr lvl="0"/>
            <a:r>
              <a:rPr lang="it-IT" dirty="0" smtClean="0"/>
              <a:t>contratti che si caratterizzano per la </a:t>
            </a:r>
            <a:r>
              <a:rPr lang="it-IT" b="1" dirty="0" smtClean="0"/>
              <a:t>durata</a:t>
            </a:r>
            <a:r>
              <a:rPr lang="it-IT" dirty="0" smtClean="0"/>
              <a:t>, ad esempio contratto a tempo indeterminato o determinato</a:t>
            </a:r>
          </a:p>
          <a:p>
            <a:pPr lvl="0"/>
            <a:r>
              <a:rPr lang="it-IT" dirty="0" smtClean="0"/>
              <a:t>contratti che si caratterizzano per un </a:t>
            </a:r>
            <a:r>
              <a:rPr lang="it-IT" b="1" dirty="0" smtClean="0"/>
              <a:t>orario ridotto</a:t>
            </a:r>
            <a:r>
              <a:rPr lang="it-IT" dirty="0" smtClean="0"/>
              <a:t>, modulato o flessibile (ad esempio, il lavoro part-time o il contratto di lavoro intermittente)</a:t>
            </a:r>
          </a:p>
          <a:p>
            <a:pPr lvl="0"/>
            <a:r>
              <a:rPr lang="it-IT" dirty="0" smtClean="0"/>
              <a:t>contratti contraddistinti da una </a:t>
            </a:r>
            <a:r>
              <a:rPr lang="it-IT" b="1" dirty="0" smtClean="0"/>
              <a:t>peculiare valenza formativa,</a:t>
            </a:r>
            <a:r>
              <a:rPr lang="it-IT" dirty="0" smtClean="0"/>
              <a:t> come l’apprendistato</a:t>
            </a:r>
          </a:p>
          <a:p>
            <a:pPr lvl="0"/>
            <a:r>
              <a:rPr lang="it-IT" dirty="0" smtClean="0"/>
              <a:t>contratti che si caratterizzano per il </a:t>
            </a:r>
            <a:r>
              <a:rPr lang="it-IT" b="1" dirty="0" smtClean="0"/>
              <a:t>luogo di lavoro</a:t>
            </a:r>
            <a:r>
              <a:rPr lang="it-IT" dirty="0" smtClean="0"/>
              <a:t>, come nel caso del telelavoro</a:t>
            </a:r>
          </a:p>
          <a:p>
            <a:pPr lvl="0"/>
            <a:r>
              <a:rPr lang="it-IT" dirty="0" smtClean="0"/>
              <a:t>contratti caratterizzati dal </a:t>
            </a:r>
            <a:r>
              <a:rPr lang="it-IT" b="1" dirty="0" smtClean="0"/>
              <a:t>tramite di una parte terza, </a:t>
            </a:r>
            <a:r>
              <a:rPr lang="it-IT" dirty="0" smtClean="0"/>
              <a:t>ad esempio le agenzie per il lavoro per i contratti di somministrazione</a:t>
            </a:r>
          </a:p>
          <a:p>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Affinché un contratto di lavoro possa essere ritenuto valido, si rendono necessarie alcune condizioni fondamentali, a cominciare dal </a:t>
            </a:r>
            <a:r>
              <a:rPr lang="it-IT" b="1" dirty="0" smtClean="0"/>
              <a:t>consenso di entrambe le parti</a:t>
            </a:r>
            <a:r>
              <a:rPr lang="it-IT" dirty="0" smtClean="0"/>
              <a:t>. </a:t>
            </a:r>
          </a:p>
          <a:p>
            <a:r>
              <a:rPr lang="it-IT" dirty="0" smtClean="0"/>
              <a:t>Si ricorda in proposito che l’età minima per accedere a un rapporto di lavoro,  è sottoposta a un duplice requisito, </a:t>
            </a:r>
            <a:r>
              <a:rPr lang="it-IT" u="sng" dirty="0" smtClean="0"/>
              <a:t>il compimento dell’età minima prevista per legge e l’assolvimento dell’obbligo d’istruzione</a:t>
            </a:r>
            <a:r>
              <a:rPr lang="it-IT" dirty="0" smtClean="0"/>
              <a:t>, il cui risultato effettivo è stato l’innalzamento della </a:t>
            </a:r>
            <a:r>
              <a:rPr lang="it-IT" b="1" dirty="0" smtClean="0"/>
              <a:t>soglia minima ai 16 anni</a:t>
            </a:r>
            <a:r>
              <a:rPr lang="it-IT" dirty="0" smtClean="0"/>
              <a:t>.</a:t>
            </a:r>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contratto di lavoro deve poi contenere nell’oggetto l’attività della prestazione lavorativa che il lavoratore deve effettuare e contenere </a:t>
            </a:r>
            <a:r>
              <a:rPr lang="it-IT" b="1" dirty="0" smtClean="0"/>
              <a:t>tutte le informazioni necessarie a disciplinare il rapporto di lavoro</a:t>
            </a:r>
            <a:r>
              <a:rPr lang="it-IT" dirty="0" smtClean="0"/>
              <a:t>, quali mansione, inquadramento, data di inizio del rapporto ed eventuali indicazioni sul periodo di prova, importo della retribuzione, luogo e orario di lavoro, giorni di ferie e permessi, termini di preavviso in caso di recesso</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Alcune di queste informazioni possono tuttavia essere eventualmente omesse con </a:t>
            </a:r>
            <a:r>
              <a:rPr lang="it-IT" b="1" dirty="0" smtClean="0"/>
              <a:t>rimando, più o meno esplicito, al </a:t>
            </a:r>
            <a:r>
              <a:rPr lang="it-IT" b="1" dirty="0" err="1" smtClean="0"/>
              <a:t>Ccnl</a:t>
            </a:r>
            <a:r>
              <a:rPr lang="it-IT" b="1" dirty="0" smtClean="0"/>
              <a:t> </a:t>
            </a:r>
            <a:r>
              <a:rPr lang="it-IT" dirty="0" smtClean="0"/>
              <a:t>di riferimento. </a:t>
            </a:r>
          </a:p>
          <a:p>
            <a:r>
              <a:rPr lang="it-IT" dirty="0" smtClean="0"/>
              <a:t>In ogni caso, poi, le condizioni pattuite a mezzo del contratto di lavoro non </a:t>
            </a:r>
            <a:r>
              <a:rPr lang="it-IT" b="1" dirty="0" smtClean="0"/>
              <a:t>possono mai essere peggiorative o inferiori</a:t>
            </a:r>
            <a:r>
              <a:rPr lang="it-IT" dirty="0" smtClean="0"/>
              <a:t> rispetto a quelle previste dal corrispondente </a:t>
            </a:r>
            <a:r>
              <a:rPr lang="it-IT" dirty="0" err="1" smtClean="0"/>
              <a:t>Ccnl</a:t>
            </a:r>
            <a:r>
              <a:rPr lang="it-IT" dirty="0" smtClean="0"/>
              <a:t>.</a:t>
            </a:r>
          </a:p>
          <a:p>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il lavoratore è poi tenuto per legge a usare la diligenza dovuta e osservare le disposizioni per l’esecuzione dell’attività lavorativa impartite dal datore.</a:t>
            </a:r>
          </a:p>
          <a:p>
            <a:r>
              <a:rPr lang="it-IT" dirty="0" smtClean="0"/>
              <a:t>obbligo anche di </a:t>
            </a:r>
            <a:r>
              <a:rPr lang="it-IT" b="1" dirty="0" smtClean="0"/>
              <a:t>fedeltà e riservatezza</a:t>
            </a:r>
            <a:r>
              <a:rPr lang="it-IT" dirty="0" smtClean="0"/>
              <a:t>: non deve quindi trattare affari che siano in concorrenza con l’azienda, ente </a:t>
            </a:r>
            <a:r>
              <a:rPr lang="it-IT" dirty="0" err="1" smtClean="0"/>
              <a:t>etc</a:t>
            </a:r>
            <a:r>
              <a:rPr lang="it-IT" dirty="0" smtClean="0"/>
              <a:t>, né divulgare notizie che possano in qualche modo danneggiarne o pregiudicarne l’attività. </a:t>
            </a:r>
          </a:p>
          <a:p>
            <a:r>
              <a:rPr lang="it-IT" dirty="0" smtClean="0"/>
              <a:t>Le due parti possono inoltre concordare, in forma scritta, anche un </a:t>
            </a:r>
            <a:r>
              <a:rPr lang="it-IT" b="1" dirty="0" smtClean="0"/>
              <a:t>patto di non concorrenza</a:t>
            </a:r>
            <a:r>
              <a:rPr lang="it-IT" dirty="0" smtClean="0"/>
              <a:t>, disciplinato dall’articolo 2125 del codice civile</a:t>
            </a:r>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contratto di lavoro può prevedere che l'assunzione effettiva del dipendente sia subordinata a un </a:t>
            </a:r>
            <a:r>
              <a:rPr lang="it-IT" b="1" dirty="0" smtClean="0"/>
              <a:t>patto di prova</a:t>
            </a:r>
            <a:r>
              <a:rPr lang="it-IT" dirty="0" smtClean="0"/>
              <a:t>, un periodo utile ad entrambe le parti e, in particolare, al datore di lavoro per valutare le capacità del lavoratore e al lavoratore per rendersi conto della prestazione che gli è richiesta. Nel corso del periodo pattuito, </a:t>
            </a:r>
            <a:r>
              <a:rPr lang="it-IT" u="sng" dirty="0" smtClean="0"/>
              <a:t>ciascuna delle parti può recedere </a:t>
            </a:r>
            <a:r>
              <a:rPr lang="it-IT" dirty="0" smtClean="0"/>
              <a:t>dal contratto, </a:t>
            </a:r>
            <a:r>
              <a:rPr lang="it-IT" i="1" dirty="0" smtClean="0"/>
              <a:t>senza alcun obbligo di preavviso o di indennità</a:t>
            </a:r>
            <a:endParaRPr lang="it-IT"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a:t>
            </a:r>
            <a:r>
              <a:rPr lang="it-IT" b="1" dirty="0" smtClean="0"/>
              <a:t>durata</a:t>
            </a:r>
            <a:r>
              <a:rPr lang="it-IT" dirty="0" smtClean="0"/>
              <a:t> del periodo di prova è normalmente stabilita dal </a:t>
            </a:r>
            <a:r>
              <a:rPr lang="it-IT" b="1" dirty="0" smtClean="0"/>
              <a:t>contratto collettivo </a:t>
            </a:r>
            <a:r>
              <a:rPr lang="it-IT" dirty="0" smtClean="0"/>
              <a:t>di riferimento e, in ogni caso, non può superare per legge la </a:t>
            </a:r>
            <a:r>
              <a:rPr lang="it-IT" b="1" dirty="0" smtClean="0"/>
              <a:t>durata massima dei sei mesi</a:t>
            </a:r>
            <a:r>
              <a:rPr lang="it-IT" dirty="0" smtClean="0"/>
              <a:t>. </a:t>
            </a:r>
          </a:p>
          <a:p>
            <a:r>
              <a:rPr lang="it-IT" dirty="0" smtClean="0"/>
              <a:t>Talvolta, il contratto può anche fissare per il periodo di prova </a:t>
            </a:r>
            <a:r>
              <a:rPr lang="it-IT" b="1" dirty="0" smtClean="0"/>
              <a:t>una durata minima</a:t>
            </a:r>
            <a:r>
              <a:rPr lang="it-IT" dirty="0" smtClean="0"/>
              <a:t>: laddove la durata minima sia prevista, </a:t>
            </a:r>
            <a:r>
              <a:rPr lang="it-IT" u="sng" dirty="0" smtClean="0"/>
              <a:t>il recesso non può essere esercitato prima della decorrenza del termine, se non per giusta causa</a:t>
            </a:r>
            <a:r>
              <a:rPr lang="it-IT" dirty="0" smtClean="0"/>
              <a:t>. </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smtClean="0"/>
              <a:t>Nei contratti a termine</a:t>
            </a:r>
            <a:r>
              <a:rPr lang="it-IT" dirty="0" smtClean="0"/>
              <a:t>, non essendoci regole specifiche,vige la regola del </a:t>
            </a:r>
            <a:r>
              <a:rPr lang="it-IT" u="sng" dirty="0" err="1" smtClean="0"/>
              <a:t>riproporzionamento</a:t>
            </a:r>
            <a:r>
              <a:rPr lang="it-IT" u="sng" dirty="0" smtClean="0"/>
              <a:t> della durata del periodo di prova in base alla durata del contratto </a:t>
            </a:r>
            <a:r>
              <a:rPr lang="it-IT" dirty="0" smtClean="0"/>
              <a:t>di lavoro. Le situazioni vanno valutate caso per caso anche se è possibile attenersi alla regola che la durata della prova non deve eccedere la metà della durata del contratto di lavoro. </a:t>
            </a:r>
          </a:p>
          <a:p>
            <a:r>
              <a:rPr lang="it-IT" dirty="0" smtClean="0"/>
              <a:t>Nel caso di </a:t>
            </a:r>
            <a:r>
              <a:rPr lang="it-IT" b="1" dirty="0" smtClean="0"/>
              <a:t>part </a:t>
            </a:r>
            <a:r>
              <a:rPr lang="it-IT" b="1" dirty="0" err="1" smtClean="0"/>
              <a:t>time</a:t>
            </a:r>
            <a:r>
              <a:rPr lang="it-IT" b="1" dirty="0" smtClean="0"/>
              <a:t> orizzontale</a:t>
            </a:r>
            <a:r>
              <a:rPr lang="it-IT" dirty="0" smtClean="0"/>
              <a:t>, la durata del periodo di prova è id</a:t>
            </a:r>
            <a:r>
              <a:rPr lang="it-IT" b="1" dirty="0" smtClean="0"/>
              <a:t>entica a quella prevista per il contratto a tempo pieno. </a:t>
            </a:r>
            <a:r>
              <a:rPr lang="it-IT" dirty="0" smtClean="0"/>
              <a:t>Nel caso del </a:t>
            </a:r>
            <a:r>
              <a:rPr lang="it-IT" b="1" dirty="0" smtClean="0"/>
              <a:t>part </a:t>
            </a:r>
            <a:r>
              <a:rPr lang="it-IT" b="1" dirty="0" err="1" smtClean="0"/>
              <a:t>time</a:t>
            </a:r>
            <a:r>
              <a:rPr lang="it-IT" b="1" dirty="0" smtClean="0"/>
              <a:t> verticale </a:t>
            </a:r>
            <a:r>
              <a:rPr lang="it-IT" dirty="0" smtClean="0"/>
              <a:t>i contratti collettivi </a:t>
            </a:r>
            <a:r>
              <a:rPr lang="it-IT" b="1" dirty="0" smtClean="0"/>
              <a:t>possono modulare </a:t>
            </a:r>
            <a:r>
              <a:rPr lang="it-IT" dirty="0" smtClean="0"/>
              <a:t>la </a:t>
            </a:r>
            <a:r>
              <a:rPr lang="it-IT" u="sng" dirty="0" smtClean="0"/>
              <a:t>durata della prova ad hoc</a:t>
            </a:r>
            <a:r>
              <a:rPr lang="it-IT" dirty="0" smtClean="0"/>
              <a:t>.</a:t>
            </a:r>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Durante il periodo di prova, il lavoratore ha comunque diritto a vedersi corrisposto </a:t>
            </a:r>
            <a:r>
              <a:rPr lang="it-IT" b="1" dirty="0" smtClean="0"/>
              <a:t>uno stipendio d'importo non inferiore alla retribuzione minima fissata dal </a:t>
            </a:r>
            <a:r>
              <a:rPr lang="it-IT" b="1" dirty="0" err="1" smtClean="0"/>
              <a:t>Ccnl</a:t>
            </a:r>
            <a:r>
              <a:rPr lang="it-IT" b="1" dirty="0" smtClean="0"/>
              <a:t> di categoria</a:t>
            </a:r>
            <a:r>
              <a:rPr lang="it-IT" dirty="0" smtClean="0"/>
              <a:t>. Il contratto deve prevedere per il lavoratore in prova, come per quello assunto definitivamente, </a:t>
            </a:r>
            <a:endParaRPr lang="it-IT" b="1" dirty="0" smtClean="0"/>
          </a:p>
          <a:p>
            <a:r>
              <a:rPr lang="it-IT" b="1" dirty="0" smtClean="0"/>
              <a:t>il </a:t>
            </a:r>
            <a:r>
              <a:rPr lang="it-IT" b="1" dirty="0" err="1" smtClean="0"/>
              <a:t>tfr</a:t>
            </a:r>
            <a:r>
              <a:rPr lang="it-IT" b="1" dirty="0" smtClean="0"/>
              <a:t>, le ferie retribuite, le quote di mensilità differite ed eventuali premi annuali.</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comunicazione di recesso deve pervenire al lavoratore prima dello scadere del periodo di prova </a:t>
            </a:r>
          </a:p>
          <a:p>
            <a:r>
              <a:rPr lang="it-IT" dirty="0" smtClean="0"/>
              <a:t>Una volta terminato il periodo di prova, se nessuna delle parti recede, il rapporto di lavoro prosegue regolarmente e il servizio prestato si computa a tutti gli effetti nell’anzianità del lavoratore.</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affinché il </a:t>
            </a:r>
            <a:r>
              <a:rPr lang="it-IT" b="1" dirty="0" smtClean="0"/>
              <a:t>patto di prova sia valido</a:t>
            </a:r>
            <a:r>
              <a:rPr lang="it-IT" dirty="0" smtClean="0"/>
              <a:t>, deve essere concordato in </a:t>
            </a:r>
            <a:r>
              <a:rPr lang="it-IT" b="1" dirty="0" smtClean="0"/>
              <a:t>forma scritta</a:t>
            </a:r>
            <a:r>
              <a:rPr lang="it-IT" dirty="0" smtClean="0"/>
              <a:t>: sarebbe pertanto </a:t>
            </a:r>
            <a:r>
              <a:rPr lang="it-IT" u="sng" dirty="0" smtClean="0"/>
              <a:t>illegittimo un licenziamento </a:t>
            </a:r>
            <a:r>
              <a:rPr lang="it-IT" dirty="0" smtClean="0"/>
              <a:t>da parte del datore di lavoro per mancato superamento del periodo di prova, laddove quest’ultimo </a:t>
            </a:r>
            <a:r>
              <a:rPr lang="it-IT" u="sng" dirty="0" smtClean="0"/>
              <a:t>non</a:t>
            </a:r>
            <a:r>
              <a:rPr lang="it-IT" dirty="0" smtClean="0"/>
              <a:t> risulti da alcun atto scritto</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t>E’ un istituto compatibile con tutti i tipi di rapporto di lavoro (tempo indeterminato, determinato, apprendistato)</a:t>
            </a:r>
          </a:p>
          <a:p>
            <a:r>
              <a:rPr lang="it-IT" dirty="0" smtClean="0"/>
              <a:t>L'assunzione del lavoratore con un periodo di prova deve risultare da </a:t>
            </a:r>
            <a:r>
              <a:rPr lang="it-IT" b="1" dirty="0" smtClean="0"/>
              <a:t>atto scritto</a:t>
            </a:r>
            <a:r>
              <a:rPr lang="it-IT" dirty="0" smtClean="0"/>
              <a:t>, a </a:t>
            </a:r>
            <a:r>
              <a:rPr lang="it-IT" b="1" dirty="0" smtClean="0"/>
              <a:t>pena di nullità del patto</a:t>
            </a:r>
            <a:r>
              <a:rPr lang="it-IT" dirty="0" smtClean="0"/>
              <a:t>. </a:t>
            </a:r>
          </a:p>
          <a:p>
            <a:r>
              <a:rPr lang="it-IT" dirty="0" smtClean="0"/>
              <a:t>La forma scritta è richiesta non solo ai fini della prova ma anche ai fini della validità dell'atto. </a:t>
            </a:r>
            <a:r>
              <a:rPr lang="it-IT" b="1" dirty="0" smtClean="0"/>
              <a:t>La stipulazione del patto di prova deve essere precedente all'effettivo inizio dell'attività.</a:t>
            </a:r>
            <a:r>
              <a:rPr lang="it-IT" dirty="0" smtClean="0"/>
              <a:t> Risulta nullo il patto sottoscritto il giorno successivo. </a:t>
            </a:r>
            <a:r>
              <a:rPr lang="it-IT" b="1" dirty="0" smtClean="0"/>
              <a:t>Deve essere accettato dal dipendente per iscritto</a:t>
            </a:r>
            <a:r>
              <a:rPr lang="it-IT" dirty="0" smtClean="0"/>
              <a:t> a pena di invalidità dell'eventuale licenziamento intimato alla scadenza del relativo periodo.</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nullità del patto comporta l'inesistenza del patto stesso e la definitiva instaurazione del contratto. Comporta il </a:t>
            </a:r>
            <a:r>
              <a:rPr lang="it-IT" b="1" dirty="0" smtClean="0"/>
              <a:t>diritto alla reintegrazione nel posto di lavoro e ad un indennizzo risarcitorio</a:t>
            </a:r>
            <a:r>
              <a:rPr lang="it-IT" dirty="0" smtClean="0"/>
              <a:t> fino ad un massimo di dodici mensilità. Il provvedimento datoriale di recesso </a:t>
            </a:r>
            <a:r>
              <a:rPr lang="it-IT" b="1" dirty="0" smtClean="0"/>
              <a:t>è equiparato </a:t>
            </a:r>
            <a:r>
              <a:rPr lang="it-IT" dirty="0" smtClean="0"/>
              <a:t>alla fattispecie del </a:t>
            </a:r>
            <a:r>
              <a:rPr lang="it-IT" b="1" dirty="0" smtClean="0"/>
              <a:t>licenziamento disciplinare privo di consistenza materiale</a:t>
            </a:r>
            <a:endParaRPr lang="it-IT"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Stipulazione contratto:requisiti</a:t>
            </a:r>
            <a:endParaRPr lang="it-IT" dirty="0"/>
          </a:p>
        </p:txBody>
      </p:sp>
      <p:sp>
        <p:nvSpPr>
          <p:cNvPr id="3" name="Segnaposto contenuto 2"/>
          <p:cNvSpPr>
            <a:spLocks noGrp="1"/>
          </p:cNvSpPr>
          <p:nvPr>
            <p:ph idx="1"/>
          </p:nvPr>
        </p:nvSpPr>
        <p:spPr/>
        <p:txBody>
          <a:bodyPr/>
          <a:lstStyle/>
          <a:p>
            <a:r>
              <a:rPr lang="it-IT" dirty="0" smtClean="0"/>
              <a:t>PER STIPULARE un contratto individuale di lavoro le parti devono esser in possesso dei requisiti soggettivi:</a:t>
            </a:r>
          </a:p>
          <a:p>
            <a:r>
              <a:rPr lang="it-IT" dirty="0" smtClean="0"/>
              <a:t>capacità giuridica</a:t>
            </a:r>
          </a:p>
          <a:p>
            <a:r>
              <a:rPr lang="it-IT" dirty="0" smtClean="0"/>
              <a:t>capacità di agire</a:t>
            </a:r>
          </a:p>
          <a:p>
            <a:r>
              <a:rPr lang="it-IT" dirty="0" smtClean="0"/>
              <a:t>idoneità psico-fisica e tecnica</a:t>
            </a:r>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a:t>
            </a:r>
            <a:r>
              <a:rPr lang="it-IT" b="1" dirty="0" smtClean="0"/>
              <a:t>capacità giuridica</a:t>
            </a:r>
            <a:r>
              <a:rPr lang="it-IT" dirty="0" smtClean="0"/>
              <a:t> è l'idoneità del soggetto a </a:t>
            </a:r>
            <a:r>
              <a:rPr lang="it-IT" b="1" dirty="0" smtClean="0"/>
              <a:t>essere titolare di diritti e obblighi</a:t>
            </a:r>
            <a:r>
              <a:rPr lang="it-IT" dirty="0" smtClean="0"/>
              <a:t>. Essa si acquista al momento della nascita (articolo numero 1 del codice civile). Ogni persona fisica quindi possiede tale capacità per il solo fatto di esistere, a prescindere dalla durata della sua esistenza.. La capacità giuridica non può essere limitata o soppressa (articolo numero 22 della Costituzione). </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 il prestatore di lavoro si parla di capacità giuridica speciale cioè l’attitudine del soggetto a prestare il proprio lavoro che si acquista al raggiungimento di particolari requisiti previsti dal nostro ordinamento: </a:t>
            </a:r>
            <a:r>
              <a:rPr lang="it-IT" b="1" dirty="0" smtClean="0"/>
              <a:t>età minima e assolvimento obbligo di istruzione </a:t>
            </a:r>
            <a:r>
              <a:rPr lang="it-IT" dirty="0" smtClean="0"/>
              <a:t>(l’istruzione deve esser almeno di 10 anni quindi l’età minima è di 16 anni, eccetto il caso di contratto di apprendistato che prevede l’ammissione al lavoro a 15 anni</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 La </a:t>
            </a:r>
            <a:r>
              <a:rPr lang="it-IT" b="1" dirty="0" smtClean="0"/>
              <a:t>capacità di agire</a:t>
            </a:r>
            <a:r>
              <a:rPr lang="it-IT" dirty="0" smtClean="0"/>
              <a:t> invece è l'idoneità del soggetto a </a:t>
            </a:r>
            <a:r>
              <a:rPr lang="it-IT" b="1" dirty="0" smtClean="0"/>
              <a:t>esercitare i diritti </a:t>
            </a:r>
            <a:r>
              <a:rPr lang="it-IT" dirty="0" smtClean="0"/>
              <a:t>e ad </a:t>
            </a:r>
            <a:r>
              <a:rPr lang="it-IT" b="1" dirty="0" smtClean="0"/>
              <a:t>assumere gli obblighi</a:t>
            </a:r>
            <a:r>
              <a:rPr lang="it-IT" dirty="0" smtClean="0"/>
              <a:t> di cui è titolare</a:t>
            </a:r>
          </a:p>
          <a:p>
            <a:r>
              <a:rPr lang="it-IT" dirty="0" smtClean="0"/>
              <a:t>La capacità di agire si acquista con il compimento del </a:t>
            </a:r>
            <a:r>
              <a:rPr lang="it-IT" b="1" dirty="0" smtClean="0"/>
              <a:t>18° anno di età </a:t>
            </a:r>
            <a:r>
              <a:rPr lang="it-IT" dirty="0" smtClean="0"/>
              <a:t>ma, a differenza della capacità giuridica, può subire delle limitazioni derivanti da:</a:t>
            </a:r>
          </a:p>
          <a:p>
            <a:pPr lvl="0" fontAlgn="base"/>
            <a:r>
              <a:rPr lang="it-IT" dirty="0" smtClean="0"/>
              <a:t>l'</a:t>
            </a:r>
            <a:r>
              <a:rPr lang="it-IT" b="1" dirty="0" smtClean="0"/>
              <a:t>età</a:t>
            </a:r>
            <a:endParaRPr lang="it-IT" dirty="0" smtClean="0"/>
          </a:p>
          <a:p>
            <a:pPr lvl="0" fontAlgn="base"/>
            <a:r>
              <a:rPr lang="it-IT" b="1" dirty="0" smtClean="0"/>
              <a:t>vizio di mente, parziale o totale</a:t>
            </a:r>
          </a:p>
          <a:p>
            <a:pPr lvl="0" fontAlgn="base"/>
            <a:r>
              <a:rPr lang="it-IT" dirty="0" smtClean="0"/>
              <a:t>la </a:t>
            </a:r>
            <a:r>
              <a:rPr lang="it-IT" b="1" dirty="0" smtClean="0"/>
              <a:t>prodigalità</a:t>
            </a:r>
            <a:r>
              <a:rPr lang="it-IT" dirty="0" smtClean="0"/>
              <a:t>;</a:t>
            </a:r>
          </a:p>
          <a:p>
            <a:r>
              <a:rPr lang="it-IT" dirty="0" smtClean="0"/>
              <a:t>l'</a:t>
            </a:r>
            <a:r>
              <a:rPr lang="it-IT" b="1" dirty="0" smtClean="0"/>
              <a:t>abuso di sostanze alcoliche e stupefacenti</a:t>
            </a:r>
            <a:r>
              <a:rPr lang="it-IT" dirty="0" smtClean="0"/>
              <a:t> </a:t>
            </a:r>
          </a:p>
          <a:p>
            <a:r>
              <a:rPr lang="it-IT" b="1" dirty="0" smtClean="0"/>
              <a:t>Sordomutismo o cecità</a:t>
            </a:r>
            <a:endParaRPr lang="it-IT"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lavoro designa la capacità di stipulare il contratto di lavoro e esercitare diritti e azioni che ne discendono. </a:t>
            </a:r>
            <a:r>
              <a:rPr lang="it-IT" b="1" dirty="0" smtClean="0"/>
              <a:t>Per il datore di lavoro l’età prevista è 18 anni</a:t>
            </a:r>
            <a:r>
              <a:rPr lang="it-IT" dirty="0" smtClean="0"/>
              <a:t>, per il </a:t>
            </a:r>
            <a:r>
              <a:rPr lang="it-IT" b="1" dirty="0" smtClean="0"/>
              <a:t>prestatore si prevede  che il minore sia abilitato all’esercizio dei diritti e delle azioni </a:t>
            </a:r>
            <a:r>
              <a:rPr lang="it-IT" i="1" dirty="0" smtClean="0"/>
              <a:t>che derivano dal contratto di lavoro</a:t>
            </a:r>
            <a:r>
              <a:rPr lang="it-IT" dirty="0" smtClean="0"/>
              <a:t>, con il potere di gestire autonomamente le situazioni giuridiche che nascono dal contratto</a:t>
            </a: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Alcune attività lavorative richiedono anche </a:t>
            </a:r>
            <a:r>
              <a:rPr lang="it-IT" b="1" dirty="0" smtClean="0"/>
              <a:t>l’idoneità psico-fisica</a:t>
            </a:r>
            <a:r>
              <a:rPr lang="it-IT" dirty="0" smtClean="0"/>
              <a:t>, cioè l’attitudine al lavoro da un punto di vista fisico e psichico, mentre l’idoneità tecnica è correlata alla capacità professionale per svolgere particolari attività</a:t>
            </a:r>
          </a:p>
          <a:p>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la </a:t>
            </a:r>
            <a:r>
              <a:rPr lang="it-IT" b="1" dirty="0" smtClean="0"/>
              <a:t>validità del contratto di lavoro</a:t>
            </a:r>
            <a:r>
              <a:rPr lang="it-IT" dirty="0" smtClean="0"/>
              <a:t> (o lettera d'assunzione) è subordinata alla sussistenza dei seguenti </a:t>
            </a:r>
            <a:r>
              <a:rPr lang="it-IT" b="1" dirty="0" smtClean="0"/>
              <a:t>requisiti essenziali</a:t>
            </a:r>
            <a:r>
              <a:rPr lang="it-IT" dirty="0" smtClean="0"/>
              <a:t>:</a:t>
            </a:r>
          </a:p>
          <a:p>
            <a:pPr lvl="0"/>
            <a:r>
              <a:rPr lang="it-IT" dirty="0" smtClean="0"/>
              <a:t>consenso delle parti</a:t>
            </a:r>
          </a:p>
          <a:p>
            <a:pPr lvl="0"/>
            <a:r>
              <a:rPr lang="it-IT" dirty="0" smtClean="0"/>
              <a:t>causa</a:t>
            </a:r>
          </a:p>
          <a:p>
            <a:pPr lvl="0"/>
            <a:r>
              <a:rPr lang="it-IT" dirty="0" smtClean="0"/>
              <a:t>oggetto</a:t>
            </a:r>
          </a:p>
          <a:p>
            <a:pPr lvl="0"/>
            <a:r>
              <a:rPr lang="it-IT" dirty="0" smtClean="0"/>
              <a:t>Forma</a:t>
            </a:r>
          </a:p>
          <a:p>
            <a:r>
              <a:rPr lang="it-IT" dirty="0" smtClean="0"/>
              <a:t>Nell'ipotesi in cui questi requisiti non </a:t>
            </a:r>
            <a:r>
              <a:rPr lang="it-IT" dirty="0" err="1" smtClean="0"/>
              <a:t>sinao</a:t>
            </a:r>
            <a:r>
              <a:rPr lang="it-IT" dirty="0" smtClean="0"/>
              <a:t> presenti sin dal momento della stipulazione, il contratto è </a:t>
            </a:r>
            <a:r>
              <a:rPr lang="it-IT" b="1" dirty="0" smtClean="0"/>
              <a:t>invalido</a:t>
            </a:r>
            <a:r>
              <a:rPr lang="it-IT" dirty="0" smtClean="0"/>
              <a:t>.</a:t>
            </a:r>
          </a:p>
          <a:p>
            <a:pPr lvl="0"/>
            <a:endParaRPr lang="it-IT" dirty="0" smtClean="0"/>
          </a:p>
          <a:p>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Qualora le parti coinvolte appartengano a categorie che hanno stipulato il </a:t>
            </a:r>
            <a:r>
              <a:rPr lang="it-IT" b="1" dirty="0" smtClean="0"/>
              <a:t>contratto collettivo</a:t>
            </a:r>
            <a:r>
              <a:rPr lang="it-IT" dirty="0" smtClean="0"/>
              <a:t>, le condizioni pattuite nell'accordo individuale non possono essere inferiori a quelle previste dalla contrattazione collettiva, mentre sono fatte salve le condizioni di miglior favore riconosciute al singolo lavoratore</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Perché l'accordo sia </a:t>
            </a:r>
            <a:r>
              <a:rPr lang="it-IT" b="1" dirty="0" smtClean="0"/>
              <a:t>valido</a:t>
            </a:r>
            <a:r>
              <a:rPr lang="it-IT" dirty="0" smtClean="0"/>
              <a:t> è necessario che la volontà espressa non sia viziata da:</a:t>
            </a:r>
          </a:p>
          <a:p>
            <a:pPr lvl="0"/>
            <a:r>
              <a:rPr lang="it-IT" b="1" dirty="0" smtClean="0"/>
              <a:t>errore</a:t>
            </a:r>
            <a:r>
              <a:rPr lang="it-IT" dirty="0" smtClean="0"/>
              <a:t>, inteso come falsa rappresentazione della realtà;</a:t>
            </a:r>
          </a:p>
          <a:p>
            <a:pPr lvl="0"/>
            <a:r>
              <a:rPr lang="it-IT" b="1" dirty="0" smtClean="0"/>
              <a:t>violenza</a:t>
            </a:r>
            <a:r>
              <a:rPr lang="it-IT" dirty="0" smtClean="0"/>
              <a:t>: la manifestazione di volontà deve essere espressa liberamente senza costrizioni;</a:t>
            </a:r>
          </a:p>
          <a:p>
            <a:pPr lvl="0"/>
            <a:r>
              <a:rPr lang="it-IT" b="1" dirty="0" smtClean="0"/>
              <a:t>dolo</a:t>
            </a:r>
            <a:r>
              <a:rPr lang="it-IT" dirty="0" smtClean="0"/>
              <a:t>, inteso come raggiro.</a:t>
            </a:r>
          </a:p>
          <a:p>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forma</a:t>
            </a:r>
            <a:endParaRPr lang="it-IT" dirty="0"/>
          </a:p>
        </p:txBody>
      </p:sp>
      <p:sp>
        <p:nvSpPr>
          <p:cNvPr id="3" name="Segnaposto contenuto 2"/>
          <p:cNvSpPr>
            <a:spLocks noGrp="1"/>
          </p:cNvSpPr>
          <p:nvPr>
            <p:ph idx="1"/>
          </p:nvPr>
        </p:nvSpPr>
        <p:spPr/>
        <p:txBody>
          <a:bodyPr/>
          <a:lstStyle/>
          <a:p>
            <a:r>
              <a:rPr lang="it-IT" dirty="0" smtClean="0"/>
              <a:t>Il contratto di lavoro può essere concluso anche oralmente. Qualora invece venga preferita la </a:t>
            </a:r>
            <a:r>
              <a:rPr lang="it-IT" b="1" dirty="0" smtClean="0"/>
              <a:t>forma scritta</a:t>
            </a:r>
            <a:r>
              <a:rPr lang="it-IT" dirty="0" smtClean="0"/>
              <a:t> (c.d. lettera di assunzione), è possibile indicare solo gli </a:t>
            </a:r>
            <a:r>
              <a:rPr lang="it-IT" b="1" dirty="0" smtClean="0"/>
              <a:t>elementi essenziali</a:t>
            </a:r>
            <a:r>
              <a:rPr lang="it-IT" dirty="0" smtClean="0"/>
              <a:t> che caratterizzano il rapporto di lavoro e rinviare la regolamentazione degli elementi accessori alla disciplina integrativa di legge e alla contrattazione collettiva.</a:t>
            </a:r>
          </a:p>
          <a:p>
            <a:r>
              <a:rPr lang="it-IT" dirty="0" smtClean="0"/>
              <a:t>In generale, la forma scritta eventualmente richiesta dai contratti collettivi serve unicamente </a:t>
            </a:r>
            <a:r>
              <a:rPr lang="it-IT" b="1" dirty="0" smtClean="0"/>
              <a:t>ai fini della prova</a:t>
            </a:r>
            <a:r>
              <a:rPr lang="it-IT" dirty="0" smtClean="0"/>
              <a:t> e non della validità del contratto</a:t>
            </a:r>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causa</a:t>
            </a:r>
            <a:endParaRPr lang="it-IT" dirty="0"/>
          </a:p>
        </p:txBody>
      </p:sp>
      <p:sp>
        <p:nvSpPr>
          <p:cNvPr id="3" name="Segnaposto contenuto 2"/>
          <p:cNvSpPr>
            <a:spLocks noGrp="1"/>
          </p:cNvSpPr>
          <p:nvPr>
            <p:ph idx="1"/>
          </p:nvPr>
        </p:nvSpPr>
        <p:spPr/>
        <p:txBody>
          <a:bodyPr/>
          <a:lstStyle/>
          <a:p>
            <a:r>
              <a:rPr lang="it-IT" dirty="0" smtClean="0"/>
              <a:t>La </a:t>
            </a:r>
            <a:r>
              <a:rPr lang="it-IT" b="1" dirty="0" smtClean="0"/>
              <a:t>causa</a:t>
            </a:r>
            <a:r>
              <a:rPr lang="it-IT" dirty="0" smtClean="0"/>
              <a:t> del </a:t>
            </a:r>
            <a:r>
              <a:rPr lang="it-IT" b="1" dirty="0" smtClean="0"/>
              <a:t>contratto individuale di lavoro</a:t>
            </a:r>
            <a:r>
              <a:rPr lang="it-IT" dirty="0" smtClean="0"/>
              <a:t>, cioè lo scambio tra prestazione del lavoratore e retribuzione, deve essere lecita, cioè conforme alla legge, all'ordine pubblico e al buon costume.</a:t>
            </a:r>
          </a:p>
          <a:p>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contenuto</a:t>
            </a:r>
            <a:endParaRPr lang="it-IT" dirty="0"/>
          </a:p>
        </p:txBody>
      </p:sp>
      <p:sp>
        <p:nvSpPr>
          <p:cNvPr id="3" name="Segnaposto contenuto 2"/>
          <p:cNvSpPr>
            <a:spLocks noGrp="1"/>
          </p:cNvSpPr>
          <p:nvPr>
            <p:ph idx="1"/>
          </p:nvPr>
        </p:nvSpPr>
        <p:spPr/>
        <p:txBody>
          <a:bodyPr>
            <a:normAutofit fontScale="92500" lnSpcReduction="20000"/>
          </a:bodyPr>
          <a:lstStyle/>
          <a:p>
            <a:pPr>
              <a:buNone/>
            </a:pPr>
            <a:r>
              <a:rPr lang="it-IT" dirty="0" smtClean="0"/>
              <a:t>Consegna al lavoratore copia del contratto individuale:</a:t>
            </a:r>
          </a:p>
          <a:p>
            <a:pPr lvl="0"/>
            <a:r>
              <a:rPr lang="it-IT" dirty="0" smtClean="0"/>
              <a:t>identità delle parti;</a:t>
            </a:r>
          </a:p>
          <a:p>
            <a:pPr lvl="0"/>
            <a:r>
              <a:rPr lang="it-IT" dirty="0" smtClean="0"/>
              <a:t>luogo di lavoro;</a:t>
            </a:r>
          </a:p>
          <a:p>
            <a:pPr lvl="0"/>
            <a:r>
              <a:rPr lang="it-IT" dirty="0" smtClean="0"/>
              <a:t>data di inizio del rapporto;</a:t>
            </a:r>
          </a:p>
          <a:p>
            <a:pPr lvl="0"/>
            <a:r>
              <a:rPr lang="it-IT" dirty="0" smtClean="0"/>
              <a:t>durata del rapporto di lavoro;</a:t>
            </a:r>
          </a:p>
          <a:p>
            <a:pPr lvl="0"/>
            <a:r>
              <a:rPr lang="it-IT" dirty="0" smtClean="0"/>
              <a:t>inquadramento, il livello, la qualifica e le mansioni.</a:t>
            </a:r>
          </a:p>
          <a:p>
            <a:pPr lvl="0"/>
            <a:r>
              <a:rPr lang="it-IT" dirty="0" smtClean="0"/>
              <a:t>durata del periodo di prova, se previsto;</a:t>
            </a:r>
          </a:p>
          <a:p>
            <a:pPr lvl="0"/>
            <a:r>
              <a:rPr lang="it-IT" dirty="0" smtClean="0"/>
              <a:t>importo iniziale della retribuzione e i relativi elementi costitutivi;</a:t>
            </a:r>
          </a:p>
          <a:p>
            <a:pPr lvl="0"/>
            <a:r>
              <a:rPr lang="it-IT" dirty="0" smtClean="0"/>
              <a:t>durata delle ferie retribuite;</a:t>
            </a:r>
          </a:p>
          <a:p>
            <a:pPr lvl="0"/>
            <a:r>
              <a:rPr lang="it-IT" dirty="0" smtClean="0"/>
              <a:t>orario di lavoro;</a:t>
            </a:r>
          </a:p>
          <a:p>
            <a:r>
              <a:rPr lang="it-IT" dirty="0" smtClean="0"/>
              <a:t>termini del preavviso in caso di recesso</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oggetto</a:t>
            </a:r>
            <a:endParaRPr lang="it-IT" dirty="0"/>
          </a:p>
        </p:txBody>
      </p:sp>
      <p:sp>
        <p:nvSpPr>
          <p:cNvPr id="3" name="Segnaposto contenuto 2"/>
          <p:cNvSpPr>
            <a:spLocks noGrp="1"/>
          </p:cNvSpPr>
          <p:nvPr>
            <p:ph idx="1"/>
          </p:nvPr>
        </p:nvSpPr>
        <p:spPr/>
        <p:txBody>
          <a:bodyPr>
            <a:normAutofit lnSpcReduction="10000"/>
          </a:bodyPr>
          <a:lstStyle/>
          <a:p>
            <a:r>
              <a:rPr lang="it-IT" dirty="0" smtClean="0"/>
              <a:t>Il contratto di lavoro deve contenere specificamente l’attività che il prestatore di lavoro è tenuto ad effettuare, e </a:t>
            </a:r>
            <a:r>
              <a:rPr lang="it-IT" dirty="0" err="1" smtClean="0"/>
              <a:t>dev</a:t>
            </a:r>
            <a:r>
              <a:rPr lang="it-IT" dirty="0" smtClean="0"/>
              <a:t>’essere:</a:t>
            </a:r>
          </a:p>
          <a:p>
            <a:r>
              <a:rPr lang="it-IT" dirty="0" smtClean="0"/>
              <a:t>-lecita e conforme alla Legge;</a:t>
            </a:r>
          </a:p>
          <a:p>
            <a:r>
              <a:rPr lang="it-IT" dirty="0" smtClean="0"/>
              <a:t>-possibile: ossia tale da poter essere effettivamente svolta dal lavoratore (si pensi al caso in cui per l’esercizio di un’attività si richiedano specifici requisiti o    idoneità </a:t>
            </a:r>
            <a:r>
              <a:rPr lang="it-IT" dirty="0" err="1" smtClean="0"/>
              <a:t>psico</a:t>
            </a:r>
            <a:r>
              <a:rPr lang="it-IT" dirty="0" smtClean="0"/>
              <a:t> – fisiche);</a:t>
            </a:r>
          </a:p>
          <a:p>
            <a:r>
              <a:rPr lang="it-IT" dirty="0" smtClean="0"/>
              <a:t>-determinata o determinabile: specifiche o comunque identificabili attraverso il richiamo della normativa contrattazione collettiva</a:t>
            </a:r>
          </a:p>
          <a:p>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a:t>
            </a:r>
            <a:r>
              <a:rPr lang="it-IT" b="1" dirty="0" smtClean="0"/>
              <a:t>modifica di elementi</a:t>
            </a:r>
            <a:r>
              <a:rPr lang="it-IT" dirty="0" smtClean="0"/>
              <a:t> del contratto individuale di lavoro avvenuta dopo l'assunzione deve essere comunicata per iscritto al lavoratore </a:t>
            </a:r>
            <a:r>
              <a:rPr lang="it-IT" b="1" dirty="0" smtClean="0"/>
              <a:t>entro 30 giorni</a:t>
            </a:r>
            <a:r>
              <a:rPr lang="it-IT" dirty="0" smtClean="0"/>
              <a:t>, a meno che essa non derivi direttamente da disposizioni legislative o regolamentari, ovvero dalle clausole del contratto collettivo.</a:t>
            </a:r>
          </a:p>
          <a:p>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 rapporto di </a:t>
            </a:r>
            <a:r>
              <a:rPr lang="it-IT" b="1" dirty="0" smtClean="0"/>
              <a:t>lavoro subordinato</a:t>
            </a:r>
            <a:r>
              <a:rPr lang="it-IT" dirty="0" smtClean="0"/>
              <a:t> a </a:t>
            </a:r>
            <a:r>
              <a:rPr lang="it-IT" b="1" dirty="0" smtClean="0"/>
              <a:t>tempo indeterminato</a:t>
            </a:r>
            <a:r>
              <a:rPr lang="it-IT" dirty="0" smtClean="0"/>
              <a:t> è la forma più diffusa di rapporto di lavoro.</a:t>
            </a:r>
            <a:br>
              <a:rPr lang="it-IT" dirty="0" smtClean="0"/>
            </a:br>
            <a:r>
              <a:rPr lang="it-IT" dirty="0" smtClean="0"/>
              <a:t>La priorità di questo tipo contrattuale rispetto alle forme di lavoro c.d. flessibili è stato ulteriormente enfatizzato nell'ambito della </a:t>
            </a:r>
            <a:r>
              <a:rPr lang="it-IT" b="1" dirty="0" smtClean="0"/>
              <a:t>revisione delle tipologie contrattuali operata con il </a:t>
            </a:r>
            <a:r>
              <a:rPr lang="it-IT" b="1" dirty="0" err="1" smtClean="0"/>
              <a:t>D.Lgs.</a:t>
            </a:r>
            <a:r>
              <a:rPr lang="it-IT" b="1" dirty="0" smtClean="0"/>
              <a:t> n. 81 del 2015</a:t>
            </a:r>
            <a:r>
              <a:rPr lang="it-IT" dirty="0" smtClean="0"/>
              <a:t> che, all'art. 1, stabilisce chiaramente che il contratto di lavoro subordinato a tempo indeterminato costituisce la forma comune di rapporto di lavoro</a:t>
            </a:r>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Con il decreto legislativo del 4 marzo 2015 è stato introdotto il c</a:t>
            </a:r>
            <a:r>
              <a:rPr lang="it-IT" b="1" dirty="0" smtClean="0"/>
              <a:t>ontratto a tempo indeterminato a tutele crescenti </a:t>
            </a:r>
            <a:r>
              <a:rPr lang="it-IT" dirty="0" smtClean="0"/>
              <a:t>che a volte puoi trovare anche con l’acronimo </a:t>
            </a:r>
            <a:r>
              <a:rPr lang="it-IT" b="1" dirty="0" smtClean="0"/>
              <a:t>CATUC. </a:t>
            </a:r>
            <a:r>
              <a:rPr lang="it-IT" dirty="0" smtClean="0"/>
              <a:t>All’interno di questo devono costituirsi </a:t>
            </a:r>
            <a:r>
              <a:rPr lang="it-IT" b="1" dirty="0" smtClean="0"/>
              <a:t>tutti i contratti di lavoro subordinato a tempo indeterminato nel settore privato</a:t>
            </a:r>
            <a:r>
              <a:rPr lang="it-IT" dirty="0" smtClean="0"/>
              <a:t> per quanto riguarda i lavoratori che hanno qualifica di: operaio, impiegato e quadro</a:t>
            </a:r>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novità</a:t>
            </a:r>
            <a:endParaRPr lang="it-IT" dirty="0"/>
          </a:p>
        </p:txBody>
      </p:sp>
      <p:sp>
        <p:nvSpPr>
          <p:cNvPr id="3" name="Segnaposto contenuto 2"/>
          <p:cNvSpPr>
            <a:spLocks noGrp="1"/>
          </p:cNvSpPr>
          <p:nvPr>
            <p:ph idx="1"/>
          </p:nvPr>
        </p:nvSpPr>
        <p:spPr/>
        <p:txBody>
          <a:bodyPr/>
          <a:lstStyle/>
          <a:p>
            <a:pPr lvl="0"/>
            <a:r>
              <a:rPr lang="it-IT" dirty="0" smtClean="0"/>
              <a:t>agevolazione fiscale durante i </a:t>
            </a:r>
            <a:r>
              <a:rPr lang="it-IT" b="1" dirty="0" smtClean="0"/>
              <a:t>primi tre anni</a:t>
            </a:r>
            <a:r>
              <a:rPr lang="it-IT" dirty="0" smtClean="0"/>
              <a:t> del rapporto di lavoro, così come previsto dalla legge di stabilità del 2015, nel 2016 e anche in quella che riguarda il 2017;</a:t>
            </a:r>
          </a:p>
          <a:p>
            <a:pPr lvl="0"/>
            <a:r>
              <a:rPr lang="it-IT" dirty="0" smtClean="0"/>
              <a:t>la </a:t>
            </a:r>
            <a:r>
              <a:rPr lang="it-IT" b="1" dirty="0" smtClean="0"/>
              <a:t>semplificazione nei casi di recesso alias licenziamento</a:t>
            </a:r>
            <a:r>
              <a:rPr lang="it-IT" dirty="0" smtClean="0"/>
              <a:t>.</a:t>
            </a:r>
          </a:p>
          <a:p>
            <a:pPr lvl="0"/>
            <a:r>
              <a:rPr lang="it-IT" dirty="0" smtClean="0"/>
              <a:t>In definitiva, il nuovo contratto a tutele crescenti è per chiunque è stato assunto dopo il 7 marzo 2015, data spartiacque e propone un regime di </a:t>
            </a:r>
            <a:r>
              <a:rPr lang="it-IT" b="1" dirty="0" smtClean="0"/>
              <a:t>tutele crescenti in base all’anzianità di servizio del lavoratore</a:t>
            </a:r>
            <a:r>
              <a:rPr lang="it-IT" dirty="0" smtClean="0"/>
              <a:t>.</a:t>
            </a:r>
          </a:p>
          <a:p>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Certificazione del rapporto di lavoro. </a:t>
            </a:r>
            <a:endParaRPr lang="it-IT" dirty="0"/>
          </a:p>
        </p:txBody>
      </p:sp>
      <p:sp>
        <p:nvSpPr>
          <p:cNvPr id="3" name="Segnaposto contenuto 2"/>
          <p:cNvSpPr>
            <a:spLocks noGrp="1"/>
          </p:cNvSpPr>
          <p:nvPr>
            <p:ph idx="1"/>
          </p:nvPr>
        </p:nvSpPr>
        <p:spPr/>
        <p:txBody>
          <a:bodyPr/>
          <a:lstStyle/>
          <a:p>
            <a:r>
              <a:rPr lang="it-IT" dirty="0" smtClean="0"/>
              <a:t>L’istituto della certificazione dei contratti di lavoro è sorto con il Decreto Legislativo 276 del 2003, con </a:t>
            </a:r>
            <a:r>
              <a:rPr lang="it-IT" b="1" dirty="0" smtClean="0"/>
              <a:t>l’obiettivo di ridurre il contenzioso </a:t>
            </a:r>
            <a:r>
              <a:rPr lang="it-IT" dirty="0" smtClean="0"/>
              <a:t>in materia, attraverso una sorta di sigillatura del contratto stesso, da cui possa emergere, in modo chiaro ed inequivocabile, la qualificazione del rapporto di lavoro.</a:t>
            </a:r>
          </a:p>
          <a:p>
            <a:endParaRPr lang="it-IT"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Attraverso il procedimento che porta alla la certificazione dei contratti di lavoro, le parti, Datore di lavoro e Prestatore, si impegnano volontariamente e reciprocamente, per tutelarsi, nel rispetto della normativa </a:t>
            </a:r>
            <a:r>
              <a:rPr lang="it-IT" dirty="0" err="1" smtClean="0"/>
              <a:t>giuslavoristica</a:t>
            </a:r>
            <a:r>
              <a:rPr lang="it-IT" dirty="0" smtClean="0"/>
              <a:t>, fiscale, retributiva, previdenziale ed assistenziale, </a:t>
            </a:r>
          </a:p>
          <a:p>
            <a:endParaRPr lang="it-IT" dirty="0" smtClean="0"/>
          </a:p>
          <a:p>
            <a:r>
              <a:rPr lang="it-IT" dirty="0" smtClean="0"/>
              <a:t> le parti, di comune accordo, possono rivolgersi alle </a:t>
            </a:r>
            <a:r>
              <a:rPr lang="it-IT" b="1" dirty="0" smtClean="0"/>
              <a:t>commissioni istituite presso gli organi di certificazione </a:t>
            </a:r>
            <a:r>
              <a:rPr lang="it-IT" dirty="0" smtClean="0"/>
              <a:t>indicati, nel territorio ove sia impiegato il prestatore</a:t>
            </a: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Il </a:t>
            </a:r>
            <a:r>
              <a:rPr lang="it-IT" b="1" dirty="0" smtClean="0"/>
              <a:t>ventaglio di scelta è piuttosto ampio</a:t>
            </a:r>
            <a:r>
              <a:rPr lang="it-IT" dirty="0" smtClean="0"/>
              <a:t>: dalle commissioni presso gli Enti Bilaterali, istituite dai rappresentanti dei datori di lavoro e dei lavoratori, alle commissioni, formate da docenti di diritto, presso atenei e fondazioni universitarie, iscritte ad apposito albo presso il Ministero del Lavoro, ed ancora, le commissioni presso la Direzione Provinciale del Lavoro o presso gli Ordini Provinciali dei Consulenti del lavoro. </a:t>
            </a:r>
          </a:p>
          <a:p>
            <a:r>
              <a:rPr lang="it-IT" dirty="0" smtClean="0"/>
              <a:t>Nel caso in cui, il </a:t>
            </a:r>
            <a:r>
              <a:rPr lang="it-IT" b="1" dirty="0" smtClean="0"/>
              <a:t>datore di lavoro operasse su due o più province</a:t>
            </a:r>
            <a:r>
              <a:rPr lang="it-IT" dirty="0" smtClean="0"/>
              <a:t>, dovrà allora, rivolgersi direttamente al Ministero del Lavoro e Politiche Sociali, con successiva ratifica da parte della Direzione Provinciale del lavoro.</a:t>
            </a:r>
            <a:endParaRPr lang="it-IT"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certificazione è una procedura di carattere volontario finalizzata ad attestare che il contratto che si vuole sottoscrivere abbia i requisiti di forma e contenuto richiesti dalla legge volta alla riduzione del contenzioso in materia di qualificazione di alcuni contratti di lavoro</a:t>
            </a:r>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Oggetto della certificazione</a:t>
            </a:r>
            <a:r>
              <a:rPr lang="it-IT" dirty="0" smtClean="0"/>
              <a:t/>
            </a:r>
            <a:br>
              <a:rPr lang="it-IT" dirty="0" smtClean="0"/>
            </a:br>
            <a:endParaRPr lang="it-IT" dirty="0" smtClean="0"/>
          </a:p>
          <a:p>
            <a:r>
              <a:rPr lang="it-IT" dirty="0" smtClean="0"/>
              <a:t>tutti i contratti di lavoro;</a:t>
            </a:r>
          </a:p>
          <a:p>
            <a:r>
              <a:rPr lang="it-IT" dirty="0" smtClean="0"/>
              <a:t>rinunce e transazioni;</a:t>
            </a:r>
          </a:p>
          <a:p>
            <a:r>
              <a:rPr lang="it-IT" dirty="0" smtClean="0"/>
              <a:t>il regolamento interno delle cooperative, relativamente ai contratti stipulati con i soci lavoratori  </a:t>
            </a:r>
          </a:p>
          <a:p>
            <a:r>
              <a:rPr lang="it-IT" dirty="0" smtClean="0"/>
              <a:t>Le sedi di certificazione svolgono attività di consulenza e assistenza al datore e al lavoratore, sia in relazione alla stipulazione, sia in relazione alle modifiche del programma negoziale</a:t>
            </a:r>
          </a:p>
          <a:p>
            <a:endParaRPr lang="it-IT"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mansioni</a:t>
            </a:r>
            <a:endParaRPr lang="it-IT" dirty="0"/>
          </a:p>
        </p:txBody>
      </p:sp>
      <p:sp>
        <p:nvSpPr>
          <p:cNvPr id="3" name="Segnaposto contenuto 2"/>
          <p:cNvSpPr>
            <a:spLocks noGrp="1"/>
          </p:cNvSpPr>
          <p:nvPr>
            <p:ph idx="1"/>
          </p:nvPr>
        </p:nvSpPr>
        <p:spPr/>
        <p:txBody>
          <a:bodyPr>
            <a:normAutofit/>
          </a:bodyPr>
          <a:lstStyle/>
          <a:p>
            <a:r>
              <a:rPr lang="it-IT" dirty="0" smtClean="0"/>
              <a:t>Le </a:t>
            </a:r>
            <a:r>
              <a:rPr lang="it-IT" b="1" dirty="0" smtClean="0"/>
              <a:t>mansioni</a:t>
            </a:r>
            <a:r>
              <a:rPr lang="it-IT" dirty="0" smtClean="0"/>
              <a:t> sono l’insieme dei </a:t>
            </a:r>
            <a:r>
              <a:rPr lang="it-IT" b="1" dirty="0" smtClean="0"/>
              <a:t>compiti</a:t>
            </a:r>
            <a:r>
              <a:rPr lang="it-IT" dirty="0" smtClean="0"/>
              <a:t> affidati al singolo lavoratore. Si tratta, in altre parole, di tutte quelle </a:t>
            </a:r>
            <a:r>
              <a:rPr lang="it-IT" b="1" dirty="0" smtClean="0"/>
              <a:t>attività</a:t>
            </a:r>
            <a:r>
              <a:rPr lang="it-IT" dirty="0" smtClean="0"/>
              <a:t> che il lavoratore è tenuto a svolgere e che vengono per questo ricompensate con la retribuzione da parte del datore di lavoro.</a:t>
            </a:r>
            <a:br>
              <a:rPr lang="it-IT" dirty="0" smtClean="0"/>
            </a:br>
            <a:r>
              <a:rPr lang="it-IT" dirty="0" smtClean="0"/>
              <a:t>Al momento dell’assunzione il datore di </a:t>
            </a:r>
            <a:r>
              <a:rPr lang="it-IT" b="1" dirty="0" smtClean="0"/>
              <a:t>lavoro assegna al lavoratore le mansioni </a:t>
            </a:r>
            <a:r>
              <a:rPr lang="it-IT" dirty="0" smtClean="0"/>
              <a:t>scegliendole all’interno di quelle previste dal contratto collettivo a seconda del </a:t>
            </a:r>
            <a:r>
              <a:rPr lang="it-IT" b="1" dirty="0" smtClean="0"/>
              <a:t>livello</a:t>
            </a:r>
            <a:r>
              <a:rPr lang="it-IT" dirty="0" smtClean="0"/>
              <a:t> e dell’inquadramento del dipendente. </a:t>
            </a:r>
            <a:endParaRPr lang="it-IT"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lavoratore deve essere adibito alle mansioni per le quali è stato assunto o a quelle corrispondenti all'inquadramento superiore acquisito nel frattempo (si pensi al caso del lavoratore che sostituisce per un lungo periodo il suo responsabile svolgendo funzioni corrispondenti ad un inquadramento superiore) ovvero a mansioni riconducibili allo stesso livello e categoria legale di inquadramento delle ultime effettivamente svolte.</a:t>
            </a:r>
          </a:p>
          <a:p>
            <a:endParaRPr lang="it-IT"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divieto di assegnare il lavoratore a mansioni inferiori (che nella precedente formulazione dell'art. 2103 c.c. era assoluto) è stato ridimensionato per effetto dell'entrata in vigore del </a:t>
            </a:r>
            <a:r>
              <a:rPr lang="it-IT" b="1" dirty="0" err="1" smtClean="0"/>
              <a:t>D.Lgs.</a:t>
            </a:r>
            <a:r>
              <a:rPr lang="it-IT" b="1" dirty="0" smtClean="0"/>
              <a:t> n. 81 del 2015 </a:t>
            </a:r>
            <a:r>
              <a:rPr lang="it-IT" dirty="0" smtClean="0"/>
              <a:t>che ha stabilito che </a:t>
            </a:r>
            <a:r>
              <a:rPr lang="it-IT" b="1" dirty="0" smtClean="0"/>
              <a:t>in caso di modifica degli assetti organizzativi aziendali che incide sulla posizione del lavoratore, lo stesso può essere assegnato a mansioni appartenenti al livello di inquadramento inferiore purché rientranti nella medesima categoria legale</a:t>
            </a:r>
            <a:endParaRPr lang="it-IT"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L'assegnazione a mansioni inferiori non determina una modifica del livello di inquadramento del lavoratore e conseguentemente della sua retribuzione salvo per quanto riguarda gli elementi retributivi collegati a particolari modalità di svolgimento della precedente prestazione lavorativa</a:t>
            </a:r>
            <a:endParaRPr lang="it-IT"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Una disciplina specifica è poi prevista per l'assegnazione a </a:t>
            </a:r>
            <a:r>
              <a:rPr lang="it-IT" b="1" dirty="0" smtClean="0"/>
              <a:t>mansioni superiori</a:t>
            </a:r>
            <a:r>
              <a:rPr lang="it-IT" dirty="0" smtClean="0"/>
              <a:t>, assegnazione che è di norma consentita e che comporta per il lavoratore il diritto al trattamento corrispondente all'attività svolta. </a:t>
            </a:r>
            <a:r>
              <a:rPr lang="it-IT" b="1" dirty="0" smtClean="0"/>
              <a:t>L'assegnazione temporanea diventa poi definitiva </a:t>
            </a:r>
            <a:r>
              <a:rPr lang="it-IT" dirty="0" smtClean="0"/>
              <a:t>(salvo che il lavoratore non si opponga) se la stessa non è avvenuta per sostituire un altro dipendente in servizio trascorsi 6 mesi continuativi oppure nel diverso termine fissato dai contratti collettivi.</a:t>
            </a:r>
          </a:p>
          <a:p>
            <a:endParaRPr lang="it-IT"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trasferimento</a:t>
            </a:r>
            <a:endParaRPr lang="it-IT" dirty="0"/>
          </a:p>
        </p:txBody>
      </p:sp>
      <p:sp>
        <p:nvSpPr>
          <p:cNvPr id="3" name="Segnaposto contenuto 2"/>
          <p:cNvSpPr>
            <a:spLocks noGrp="1"/>
          </p:cNvSpPr>
          <p:nvPr>
            <p:ph idx="1"/>
          </p:nvPr>
        </p:nvSpPr>
        <p:spPr/>
        <p:txBody>
          <a:bodyPr/>
          <a:lstStyle/>
          <a:p>
            <a:r>
              <a:rPr lang="it-IT" dirty="0" smtClean="0"/>
              <a:t>Il lavoratore non può essere trasferito da un'unità produttiva ad un'altra se non per comprovate ragioni tecniche, organizzative e produttive. Ciò significa che, in caso di contestazioni, compete al datore di lavoro dimostrare la sussistenza delle ragioni che giustificano il trasferimento</a:t>
            </a:r>
            <a:endParaRPr lang="it-IT"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Diritti del lavoratore</a:t>
            </a:r>
            <a:endParaRPr lang="it-IT" dirty="0"/>
          </a:p>
        </p:txBody>
      </p:sp>
      <p:sp>
        <p:nvSpPr>
          <p:cNvPr id="3" name="Segnaposto contenuto 2"/>
          <p:cNvSpPr>
            <a:spLocks noGrp="1"/>
          </p:cNvSpPr>
          <p:nvPr>
            <p:ph idx="1"/>
          </p:nvPr>
        </p:nvSpPr>
        <p:spPr/>
        <p:txBody>
          <a:bodyPr/>
          <a:lstStyle/>
          <a:p>
            <a:r>
              <a:rPr lang="it-IT" b="1" dirty="0" smtClean="0"/>
              <a:t>retribuzione</a:t>
            </a:r>
            <a:r>
              <a:rPr lang="it-IT" dirty="0" smtClean="0"/>
              <a:t>: la Costituzione stabilisce che deve essere proporzionale alla quantità e qualità del lavoro e sufficiente ad assicurare a sé e alla famiglia un'esistenza libera e dignitosa</a:t>
            </a:r>
            <a:endParaRPr lang="it-IT"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la durata dell'orario </a:t>
            </a:r>
            <a:r>
              <a:rPr lang="it-IT" dirty="0" smtClean="0"/>
              <a:t>normale di lavoro è fissata per legge in un massimo di 40 ore settimanali (tuttavia i CCNL possono prevedere una durata inferiore, ad esempio 38 ore). Le ore di lavoro effettuate in più fino al </a:t>
            </a:r>
            <a:r>
              <a:rPr lang="it-IT" b="1" dirty="0" smtClean="0"/>
              <a:t>limite legale di 40 ore </a:t>
            </a:r>
            <a:r>
              <a:rPr lang="it-IT" dirty="0" smtClean="0"/>
              <a:t>saranno considerate </a:t>
            </a:r>
            <a:r>
              <a:rPr lang="it-IT" b="1" dirty="0" smtClean="0"/>
              <a:t>lavoro supplementare</a:t>
            </a:r>
            <a:r>
              <a:rPr lang="it-IT" dirty="0" smtClean="0"/>
              <a:t> mentre quelle </a:t>
            </a:r>
            <a:r>
              <a:rPr lang="it-IT" b="1" dirty="0" smtClean="0"/>
              <a:t>oltre le 40 ore </a:t>
            </a:r>
            <a:r>
              <a:rPr lang="it-IT" dirty="0" smtClean="0"/>
              <a:t>saranno considerate </a:t>
            </a:r>
            <a:r>
              <a:rPr lang="it-IT" b="1" dirty="0" smtClean="0"/>
              <a:t>straordinario.</a:t>
            </a:r>
            <a:endParaRPr lang="it-IT" b="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la durata </a:t>
            </a:r>
            <a:r>
              <a:rPr lang="it-IT" b="1" dirty="0" smtClean="0"/>
              <a:t>minima del riposo giornalier</a:t>
            </a:r>
            <a:r>
              <a:rPr lang="it-IT" dirty="0" smtClean="0"/>
              <a:t>o (che deve essere di almeno </a:t>
            </a:r>
            <a:r>
              <a:rPr lang="it-IT" b="1" dirty="0" smtClean="0"/>
              <a:t>11 ore consecutive ogni 24 ore</a:t>
            </a:r>
            <a:r>
              <a:rPr lang="it-IT" dirty="0" smtClean="0"/>
              <a:t>), si deduce che la prestazione giornaliera non può superare le 13 ore al giorno. </a:t>
            </a:r>
            <a:endParaRPr lang="it-IT" dirty="0" smtClean="0"/>
          </a:p>
          <a:p>
            <a:r>
              <a:rPr lang="it-IT" dirty="0" smtClean="0"/>
              <a:t> </a:t>
            </a:r>
            <a:r>
              <a:rPr lang="it-IT" dirty="0" smtClean="0"/>
              <a:t>durata massima dell'orario di lavoro settimanale, che è stabilita dalla contrattazione collettiva e che, in ogni caso, </a:t>
            </a:r>
            <a:r>
              <a:rPr lang="it-IT" b="1" dirty="0" smtClean="0"/>
              <a:t>non può superare la durata media di 48 ore </a:t>
            </a:r>
            <a:r>
              <a:rPr lang="it-IT" dirty="0" smtClean="0"/>
              <a:t>settimanali, comprensive dello straordinario. Lo straordinario deve essere contenuto ed è subordinato all'attuazione di determinate procedure</a:t>
            </a:r>
            <a:endParaRPr lang="it-IT"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Tuttavia la contrattazione collettiva può intervenire per fissare limiti meno rigidi. In particolare, i contratti collettivi di lavoro possono arrivare a stabilire un limite massimo fino a </a:t>
            </a:r>
            <a:r>
              <a:rPr lang="it-IT" b="1" dirty="0" smtClean="0"/>
              <a:t>48</a:t>
            </a:r>
            <a:r>
              <a:rPr lang="it-IT" dirty="0" smtClean="0"/>
              <a:t> </a:t>
            </a:r>
            <a:r>
              <a:rPr lang="it-IT" b="1" dirty="0" err="1" smtClean="0"/>
              <a:t>oresettimanali</a:t>
            </a:r>
            <a:r>
              <a:rPr lang="it-IT" dirty="0" smtClean="0"/>
              <a:t>. Riguarda le fattispecie superiori alle 40 ore altrimenti si parla di lavoro supplementare</a:t>
            </a:r>
            <a:r>
              <a:rPr lang="it-IT" dirty="0" smtClean="0"/>
              <a:t/>
            </a:r>
            <a:br>
              <a:rPr lang="it-IT" dirty="0" smtClean="0"/>
            </a:br>
            <a:r>
              <a:rPr lang="it-IT" dirty="0" smtClean="0"/>
              <a:t>Tuttavia questi volumi di lavoro possono essere mantenuti soltanto per una periodo non superiore ai </a:t>
            </a:r>
            <a:r>
              <a:rPr lang="it-IT" b="1" dirty="0" smtClean="0"/>
              <a:t>4 mesi</a:t>
            </a:r>
            <a:r>
              <a:rPr lang="it-IT" dirty="0" smtClean="0"/>
              <a:t> che può arrivare sino a </a:t>
            </a:r>
            <a:r>
              <a:rPr lang="it-IT" b="1" dirty="0" smtClean="0"/>
              <a:t>12 mesi</a:t>
            </a:r>
            <a:r>
              <a:rPr lang="it-IT" dirty="0" smtClean="0"/>
              <a:t> se vi sono delle particolari </a:t>
            </a:r>
            <a:r>
              <a:rPr lang="it-IT" b="1" dirty="0" smtClean="0"/>
              <a:t>ragioni </a:t>
            </a:r>
            <a:r>
              <a:rPr lang="it-IT" b="1" dirty="0" err="1" smtClean="0"/>
              <a:t>tecniche</a:t>
            </a:r>
            <a:r>
              <a:rPr lang="it-IT" dirty="0" err="1" smtClean="0"/>
              <a:t>oppure</a:t>
            </a:r>
            <a:r>
              <a:rPr lang="it-IT" dirty="0" smtClean="0"/>
              <a:t> connesse con l’</a:t>
            </a:r>
            <a:r>
              <a:rPr lang="it-IT" b="1" dirty="0" smtClean="0"/>
              <a:t>organizzazione del lavoro</a:t>
            </a:r>
            <a:endParaRPr lang="it-IT"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riposo settimanale</a:t>
            </a:r>
            <a:r>
              <a:rPr lang="it-IT" dirty="0" smtClean="0"/>
              <a:t>: il lavoratore ha diritto, ogni sette giorni, ad un periodo di riposo di almeno 24 ore consecutive (in pratica dopo 6 giorni di lavoro vi è normalmente un giorno di riposo), A seguito di una modifica apportata dal legislatore, dal 25.06.2008 il riposo settimanale è calcolato come media in un periodo non superiore a 14 giorni (ciò significa che il datore di lavoro ha una maggiore flessibilità nella gestione dei tempi di lavoro, potendo organizzare turni che prevedono lavoro anche per più di 6 giorni consecutivi, </a:t>
            </a:r>
            <a:r>
              <a:rPr lang="it-IT" dirty="0" err="1" smtClean="0"/>
              <a:t>purchè</a:t>
            </a:r>
            <a:r>
              <a:rPr lang="it-IT" dirty="0" smtClean="0"/>
              <a:t> nell'ambito di 14 giorni di calendario vi siano 48 ore di riposo) ;</a:t>
            </a:r>
          </a:p>
          <a:p>
            <a:endParaRPr lang="it-IT"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ferie e festività</a:t>
            </a:r>
            <a:r>
              <a:rPr lang="it-IT" dirty="0" smtClean="0"/>
              <a:t>: sono stabilite dalla legge e dai CCNL. In ogni caso per legge a ciascun lavoratore deve essere garantito un periodo annuale di ferie retribuite non inferiore a 4 settimane. Tale periodo va goduto per almeno due settimane, consecutive in caso di richiesta del lavoratore, entro il 31 dicembre dell'anno di maturazione e, per le restanti due settimane, nei 18 mesi successivi al termine dell'anno di maturazione, salvo periodi di differimento più ampi previsti dalla contrattazione collettiva.</a:t>
            </a:r>
            <a:endParaRPr lang="it-IT"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periodo minimo di quattro settimane, salvo casi particolari espressamente previsti </a:t>
            </a:r>
            <a:r>
              <a:rPr lang="it-IT" dirty="0" smtClean="0"/>
              <a:t>non </a:t>
            </a:r>
            <a:r>
              <a:rPr lang="it-IT" dirty="0" smtClean="0"/>
              <a:t>può essere monetizzato (ossia retribuito con un controvalore in cambio della rinuncia del lavoratore a fruire delle stesse) in quanto vige il principio dell'effettività del loro godimento per un reintegro delle energie psicofisiche del lavoratore</a:t>
            </a:r>
            <a:endParaRPr lang="it-IT"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congedo matrimoniale</a:t>
            </a:r>
            <a:r>
              <a:rPr lang="it-IT" dirty="0" smtClean="0"/>
              <a:t>: tutti i lavoratori dipendenti hanno diritto, in occasione di matrimonio avente validità civile, ad un congedo retribuito, la cui durata generalmente è stabilita in 15 giorni</a:t>
            </a:r>
            <a:r>
              <a:rPr lang="it-IT" i="1" dirty="0" smtClean="0"/>
              <a:t> </a:t>
            </a:r>
            <a:r>
              <a:rPr lang="it-IT" dirty="0" smtClean="0"/>
              <a:t>(di calendario). Il godimento di tale periodo di norma inizia in occasione del matrimonio. Il congedo spetta anche agli apprendisti. Ricordiamo che il licenziamento della lavoratrice per matrimonio (intendendosi per tale quello intimato nel periodo che decorre dalla richiesta delle pubblicazioni fino ad un anno dopo l'avvenuta celebrazione) è </a:t>
            </a:r>
            <a:r>
              <a:rPr lang="it-IT" dirty="0" smtClean="0"/>
              <a:t>nullo</a:t>
            </a:r>
            <a:endParaRPr lang="it-IT"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maternità/paternità</a:t>
            </a:r>
            <a:r>
              <a:rPr lang="it-IT" dirty="0" smtClean="0"/>
              <a:t>: il Testo unico per la tutela ed il sostegno della maternità e paternità (</a:t>
            </a:r>
            <a:r>
              <a:rPr lang="it-IT" dirty="0" err="1" smtClean="0"/>
              <a:t>D.Lgs.</a:t>
            </a:r>
            <a:r>
              <a:rPr lang="it-IT" dirty="0" smtClean="0"/>
              <a:t> n. 151/2001) prevede varie forme di tutela in materia che vanno dal </a:t>
            </a:r>
            <a:r>
              <a:rPr lang="it-IT" i="1" dirty="0" smtClean="0"/>
              <a:t>divieto</a:t>
            </a:r>
            <a:r>
              <a:rPr lang="it-IT" dirty="0" smtClean="0"/>
              <a:t>, in via generale, di licenziamento della lavoratrice madre dall'inizio della gestazione fino al compimento di un anno del bambino </a:t>
            </a:r>
            <a:r>
              <a:rPr lang="it-IT" dirty="0" smtClean="0"/>
              <a:t>(alla </a:t>
            </a:r>
            <a:r>
              <a:rPr lang="it-IT" dirty="0" smtClean="0"/>
              <a:t>garanzia di un periodo di astensione obbligatoria dal lavoro, di uno facoltativo a discrezione della lavoratrice, di una serie di permessi retribuiti e/o non retribuiti per l'assistenza e la cura del bambino (con particolare attenzione ai figli portatori di handicap). </a:t>
            </a:r>
            <a:endParaRPr lang="it-IT"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diritto allo studio</a:t>
            </a:r>
            <a:r>
              <a:rPr lang="it-IT" dirty="0" smtClean="0"/>
              <a:t>: se un lavoratore segue corsi scolastici ha diritto ad effettuare turni e orari di lavoro particolari e godere di permessi per frequentare tali corsi;</a:t>
            </a:r>
          </a:p>
          <a:p>
            <a:r>
              <a:rPr lang="it-IT" b="1" dirty="0" smtClean="0"/>
              <a:t>malattie e infortuni sul lavoro/malattie professionali</a:t>
            </a:r>
            <a:r>
              <a:rPr lang="it-IT" dirty="0" smtClean="0"/>
              <a:t>: in caso di malattia o infortunio sul lavoro/malattie professionali viene garantita la conservazione del posto di lavoro per il tempo stabilito dai CCNL</a:t>
            </a:r>
            <a:endParaRPr lang="it-IT"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sicurezza sul lavoro</a:t>
            </a:r>
            <a:r>
              <a:rPr lang="it-IT" dirty="0" smtClean="0"/>
              <a:t>: il datore di lavoro deve attuare le misure necessarie a tutelare la salute e l'integrità fisica del lavoratore, nel rispetto di quanto previsto dal Testo Unico sulla Sicurezza sul Lavoro (</a:t>
            </a:r>
            <a:r>
              <a:rPr lang="it-IT" dirty="0" err="1" smtClean="0"/>
              <a:t>D.Lgs.</a:t>
            </a:r>
            <a:r>
              <a:rPr lang="it-IT" dirty="0" smtClean="0"/>
              <a:t> n. 81/2008, integrato e corretto dal </a:t>
            </a:r>
            <a:r>
              <a:rPr lang="it-IT" dirty="0" err="1" smtClean="0"/>
              <a:t>D.Lgs.</a:t>
            </a:r>
            <a:r>
              <a:rPr lang="it-IT" dirty="0" smtClean="0"/>
              <a:t> n. 106/2009). </a:t>
            </a:r>
            <a:endParaRPr lang="it-IT"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b="1" dirty="0" smtClean="0"/>
              <a:t>attività sindacale</a:t>
            </a:r>
            <a:r>
              <a:rPr lang="it-IT" dirty="0" smtClean="0"/>
              <a:t>: il lavoratore ha diritto di aderire ad associazioni sindacali, di manifestare il proprio pensiero e di svolgere attività sindacale;</a:t>
            </a:r>
          </a:p>
          <a:p>
            <a:r>
              <a:rPr lang="it-IT" b="1" dirty="0" smtClean="0"/>
              <a:t>sciopero</a:t>
            </a:r>
            <a:r>
              <a:rPr lang="it-IT" dirty="0" smtClean="0"/>
              <a:t>: è un diritto, la retribuzione viene sospesa durante il periodo di sciopero;</a:t>
            </a:r>
          </a:p>
          <a:p>
            <a:r>
              <a:rPr lang="it-IT" b="1" dirty="0" smtClean="0"/>
              <a:t>richiamo alle armi</a:t>
            </a:r>
            <a:r>
              <a:rPr lang="it-IT" dirty="0" smtClean="0"/>
              <a:t>: per i lavoratori dipendenti che vengono richiamati alle armi è prevista la conservazione del posto di lavoro e la corresponsione di una indennità da parte dell'Inps (si ricorda che dal 2005 il servizio di leva obbligatorio è stato sospeso ed è stato sostituito con un servizio professionale e volontario); </a:t>
            </a:r>
          </a:p>
          <a:p>
            <a:r>
              <a:rPr lang="it-IT" b="1" dirty="0" smtClean="0"/>
              <a:t>parità uomo – donna</a:t>
            </a:r>
            <a:r>
              <a:rPr lang="it-IT" dirty="0" smtClean="0"/>
              <a:t>: alla donna lavoratrice spettano gli stessi diritti che spettano al lavoratore uomo (su questo esiste un apposito codice delle pari opportunità tra uomo e donna, contenuto nel </a:t>
            </a:r>
            <a:r>
              <a:rPr lang="it-IT" dirty="0" err="1" smtClean="0"/>
              <a:t>D.Lgs.</a:t>
            </a:r>
            <a:r>
              <a:rPr lang="it-IT" dirty="0" smtClean="0"/>
              <a:t> del 11 aprile 2006, n. 198).</a:t>
            </a:r>
          </a:p>
          <a:p>
            <a:endParaRPr lang="it-IT"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2590 del codice civile, che spiega come il lavoratore abbia diritto a essere riconosciuto autore </a:t>
            </a:r>
            <a:r>
              <a:rPr lang="it-IT" i="1" dirty="0" smtClean="0"/>
              <a:t>“dell’invenzione fatta nello svolgimento del rapporto di lavoro</a:t>
            </a:r>
            <a:r>
              <a:rPr lang="it-IT" i="1" dirty="0" smtClean="0"/>
              <a:t>”</a:t>
            </a:r>
          </a:p>
          <a:p>
            <a:pPr lvl="0"/>
            <a:r>
              <a:rPr lang="it-IT" dirty="0" smtClean="0"/>
              <a:t>se ciò avviene </a:t>
            </a:r>
            <a:r>
              <a:rPr lang="it-IT" b="1" dirty="0" smtClean="0"/>
              <a:t>in adempimento del contratto di lavoro</a:t>
            </a:r>
            <a:r>
              <a:rPr lang="it-IT" dirty="0" smtClean="0"/>
              <a:t> (ad esempio, il lavoratore di un’azienda chimica viene assunto proprio per svolgere attività di ricerca e retribuito proprio al fine di inventare processi nuovi) si parla di </a:t>
            </a:r>
            <a:r>
              <a:rPr lang="it-IT" b="1" dirty="0" smtClean="0"/>
              <a:t>invenzioni di servizio</a:t>
            </a:r>
            <a:r>
              <a:rPr lang="it-IT" dirty="0" smtClean="0"/>
              <a:t>; in tal caso, i diritti patrimoniali che ne discendono (tra cui l’equo premio e il brevetto) appartengono al datore di lavoro;</a:t>
            </a:r>
          </a:p>
          <a:p>
            <a:endParaRPr lang="it-IT"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se non si è assunti o impiegati proprio al fine di inventare, ricercare o studiare, ma accade che nell’esecuzione delle proprie mansioni si inventi qualcosa di nuovo, si parla di </a:t>
            </a:r>
            <a:r>
              <a:rPr lang="it-IT" b="1" dirty="0" smtClean="0"/>
              <a:t>invenzioni di azienda</a:t>
            </a:r>
            <a:r>
              <a:rPr lang="it-IT" dirty="0" smtClean="0"/>
              <a:t>; anche in questo caso i diritti derivanti dall’invenzione appartengono al datore di lavoro, ma il lavoratore ha diritto a un </a:t>
            </a:r>
            <a:r>
              <a:rPr lang="it-IT" b="1" dirty="0" smtClean="0"/>
              <a:t>equo premio</a:t>
            </a:r>
            <a:r>
              <a:rPr lang="it-IT" dirty="0" smtClean="0"/>
              <a:t> (un compenso apposito), che viene determinato sulla base di molti fattori (le mansioni svolte, la retribuzione, l’importanza dell’invenzione, ma anche l’apporto che l’organizzazione del datore a fornito al lavoratore autore dell’invenzione);</a:t>
            </a:r>
            <a:endParaRPr lang="it-IT"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può accadere che al di fuori dell’orario di lavoro e dal luogo di lavoro, il dipendente ponga in essere un’invenzione che riguardi, tuttavia, il campo di attività del datore di lavoro: si tratta delle cd. </a:t>
            </a:r>
            <a:r>
              <a:rPr lang="it-IT" b="1" dirty="0" smtClean="0"/>
              <a:t>invenzioni occasionali</a:t>
            </a:r>
            <a:r>
              <a:rPr lang="it-IT" dirty="0" smtClean="0"/>
              <a:t>. Qui è il lavoratore a essere titolare dei diritti patrimoniali e di brevetto; tuttavia, se l’inventore non vuole sfruttare personalmente l’invenzione (ad esempio, non sa come brevettarla) il datore di lavoro ha un diritto di opzione sull’uso della stessa.</a:t>
            </a:r>
            <a:endParaRPr lang="it-IT"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Doveri del lavoratore</a:t>
            </a:r>
            <a:endParaRPr lang="it-IT" dirty="0"/>
          </a:p>
        </p:txBody>
      </p:sp>
      <p:sp>
        <p:nvSpPr>
          <p:cNvPr id="3" name="Segnaposto contenuto 2"/>
          <p:cNvSpPr>
            <a:spLocks noGrp="1"/>
          </p:cNvSpPr>
          <p:nvPr>
            <p:ph idx="1"/>
          </p:nvPr>
        </p:nvSpPr>
        <p:spPr/>
        <p:txBody>
          <a:bodyPr>
            <a:normAutofit fontScale="92500" lnSpcReduction="10000"/>
          </a:bodyPr>
          <a:lstStyle/>
          <a:p>
            <a:r>
              <a:rPr lang="it-IT" b="1" dirty="0" smtClean="0"/>
              <a:t>dovere di diligenza</a:t>
            </a:r>
            <a:r>
              <a:rPr lang="it-IT" dirty="0" smtClean="0"/>
              <a:t> (art. 2104 c.c.): s’intende l’accuratezza e l’impegno che il lavoratore deve mettere nella realizzazione della prestazione, fornendo al datore un metro di valutazione oggettivo rispetto al suo operato. La qualità della prestazione dovuta va giudicata in base alle mansioni richieste ed alle capacità ed esperienze del lavoratore. D'altra parte le esigenze del datore devono essere soddisfatte per intero e l’attività del dipendente deve essere coordinata col restante lavoro dei colleghi. Insito nel dovere di diligenza vi è la </a:t>
            </a:r>
            <a:r>
              <a:rPr lang="it-IT" b="1" dirty="0" smtClean="0"/>
              <a:t>collaborazione</a:t>
            </a:r>
            <a:r>
              <a:rPr lang="it-IT" dirty="0" smtClean="0"/>
              <a:t>, che trova fondamento anche nel dovere di esecuzione secondo buona fede,</a:t>
            </a:r>
            <a:endParaRPr lang="it-IT"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dovere di obbedienza</a:t>
            </a:r>
            <a:r>
              <a:rPr lang="it-IT" dirty="0" smtClean="0"/>
              <a:t>, ossia l’obbligo di osservare le disposizioni che il datore impartisce per la corretta esecuzione del lavoro;</a:t>
            </a:r>
          </a:p>
          <a:p>
            <a:r>
              <a:rPr lang="it-IT" b="1" dirty="0" smtClean="0"/>
              <a:t>dovere di fedeltà</a:t>
            </a:r>
            <a:r>
              <a:rPr lang="it-IT" dirty="0" smtClean="0"/>
              <a:t>, per cui il dipendente deve mantenere un comportamento fidato rispetto al titolare dell’impresa, tutelandone in qualsiasi modo gli affari. Per questo motivo, egli non deve porsi in concorrenza con l’imprenditore per cui lavora, evitando di creare pregiudizio all’attività in cui egli stesso è cointeressato per mezzo del contratto</a:t>
            </a:r>
            <a:endParaRPr lang="it-IT"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smtClean="0"/>
              <a:t>Divieto di concorrenza</a:t>
            </a:r>
            <a:r>
              <a:rPr lang="it-IT" dirty="0" smtClean="0"/>
              <a:t> per cui il lavoratore non può trattare affari per conto proprio o di terzi in concorrenza con l’imprenditore (divieto che si estingue alla cessazione del rapporto di lavoro). Può esser stipulato un patto di non concorrenza con cui il lavoratore si impegna a non svolgere attività concorrenziali per un periodo successivo alla fine del rapporto di lavoro</a:t>
            </a:r>
          </a:p>
          <a:p>
            <a:r>
              <a:rPr lang="it-IT" b="1" dirty="0" smtClean="0"/>
              <a:t>Obbligo di segretezza  </a:t>
            </a:r>
            <a:r>
              <a:rPr lang="it-IT" dirty="0" smtClean="0"/>
              <a:t>per cui il lavoratore non può divulgare notizie </a:t>
            </a:r>
            <a:r>
              <a:rPr lang="it-IT" dirty="0" err="1" smtClean="0"/>
              <a:t>attineti</a:t>
            </a:r>
            <a:r>
              <a:rPr lang="it-IT" dirty="0" smtClean="0"/>
              <a:t> alla organizzazione o ai metodi di produzione o farne uso in modo inappropriato</a:t>
            </a:r>
            <a:endParaRPr lang="it-IT"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Lavoro straordinario</a:t>
            </a:r>
            <a:endParaRPr lang="it-IT" dirty="0"/>
          </a:p>
        </p:txBody>
      </p:sp>
      <p:sp>
        <p:nvSpPr>
          <p:cNvPr id="3" name="Segnaposto contenuto 2"/>
          <p:cNvSpPr>
            <a:spLocks noGrp="1"/>
          </p:cNvSpPr>
          <p:nvPr>
            <p:ph idx="1"/>
          </p:nvPr>
        </p:nvSpPr>
        <p:spPr/>
        <p:txBody>
          <a:bodyPr/>
          <a:lstStyle/>
          <a:p>
            <a:pPr fontAlgn="base"/>
            <a:r>
              <a:rPr lang="it-IT" dirty="0" smtClean="0"/>
              <a:t>lavoro straordinario </a:t>
            </a:r>
            <a:r>
              <a:rPr lang="it-IT" b="1" dirty="0" smtClean="0"/>
              <a:t>le ore svolte dopo l’orario normale di lavoro</a:t>
            </a:r>
            <a:r>
              <a:rPr lang="it-IT" dirty="0" smtClean="0"/>
              <a:t>. È questa la definizione che ritroviamo nell’</a:t>
            </a:r>
            <a:r>
              <a:rPr lang="it-IT" b="1" dirty="0" smtClean="0"/>
              <a:t>art. 3 del </a:t>
            </a:r>
            <a:r>
              <a:rPr lang="it-IT" b="1" dirty="0" err="1" smtClean="0"/>
              <a:t>D.Lgs.</a:t>
            </a:r>
            <a:r>
              <a:rPr lang="it-IT" b="1" dirty="0" smtClean="0"/>
              <a:t> 66/2003</a:t>
            </a:r>
            <a:r>
              <a:rPr lang="it-IT" dirty="0" smtClean="0"/>
              <a:t>. Proprio in virtù della sua definizione di “straordinario” il ricorso al lavoro prestato oltre l’orario normale di lavoro deve essere contenuto e limitato a situazioni ben specifiche.</a:t>
            </a:r>
          </a:p>
          <a:p>
            <a:r>
              <a:rPr lang="it-IT" dirty="0" smtClean="0"/>
              <a:t>Queste situazioni possono essere legate ad esempio ad un aumento temporaneo ed improvviso di lavoro</a:t>
            </a:r>
            <a:endParaRPr lang="it-IT"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pPr fontAlgn="base"/>
            <a:r>
              <a:rPr lang="it-IT" dirty="0" smtClean="0"/>
              <a:t>La legge prevede comunque alcune situazioni classiche, in cui è consentito ricorrere al lavoro straordinario che sono:</a:t>
            </a:r>
          </a:p>
          <a:p>
            <a:pPr fontAlgn="base"/>
            <a:r>
              <a:rPr lang="it-IT" dirty="0" smtClean="0"/>
              <a:t>Esigenze tecniche produttive eccezionali ed impreviste;</a:t>
            </a:r>
          </a:p>
          <a:p>
            <a:pPr fontAlgn="base"/>
            <a:r>
              <a:rPr lang="it-IT" dirty="0" smtClean="0"/>
              <a:t>Situazioni di forza maggiore;</a:t>
            </a:r>
          </a:p>
          <a:p>
            <a:pPr fontAlgn="base"/>
            <a:r>
              <a:rPr lang="it-IT" dirty="0" smtClean="0"/>
              <a:t>Eventi particolari: ad esempio durante alcune ferie</a:t>
            </a:r>
          </a:p>
          <a:p>
            <a:pPr fontAlgn="base">
              <a:buNone/>
            </a:pPr>
            <a:r>
              <a:rPr lang="it-IT" dirty="0" smtClean="0"/>
              <a:t> </a:t>
            </a:r>
          </a:p>
          <a:p>
            <a:pPr fontAlgn="base"/>
            <a:r>
              <a:rPr lang="it-IT" dirty="0" smtClean="0"/>
              <a:t>Il tetto massimo è solitamente previsto dalla contrattazione collettiva, tuttavia se non troviamo definizione all’interno dei vari contratti di settore, allora la durata è stabilita dalla Legge in 250 ore annue</a:t>
            </a:r>
          </a:p>
          <a:p>
            <a:endParaRPr lang="it-IT"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Lavoro notturno</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Il </a:t>
            </a:r>
            <a:r>
              <a:rPr lang="it-IT" dirty="0" smtClean="0"/>
              <a:t>legislatore definisce </a:t>
            </a:r>
            <a:r>
              <a:rPr lang="it-IT" dirty="0" smtClean="0"/>
              <a:t>come:</a:t>
            </a:r>
            <a:br>
              <a:rPr lang="it-IT" dirty="0" smtClean="0"/>
            </a:br>
            <a:endParaRPr lang="it-IT" dirty="0" smtClean="0"/>
          </a:p>
          <a:p>
            <a:r>
              <a:rPr lang="it-IT" b="1" u="sng" dirty="0" smtClean="0"/>
              <a:t>periodo notturno</a:t>
            </a:r>
            <a:r>
              <a:rPr lang="it-IT" dirty="0" smtClean="0"/>
              <a:t> il “periodo di almeno sette ore consecutive comprendenti l'intervallo tra la mezzanotte e le cinque del mattino “</a:t>
            </a:r>
          </a:p>
          <a:p>
            <a:r>
              <a:rPr lang="it-IT" b="1" u="sng" dirty="0" smtClean="0"/>
              <a:t>lavoratore notturno</a:t>
            </a:r>
            <a:r>
              <a:rPr lang="it-IT" dirty="0" smtClean="0"/>
              <a:t>, alternativamente:</a:t>
            </a:r>
          </a:p>
          <a:p>
            <a:r>
              <a:rPr lang="it-IT" dirty="0" smtClean="0"/>
              <a:t>qualsiasi lavoratore che durante il periodo notturno svolga almeno tre ore del suo tempo di lavoro giornaliero impiegato in modo normale;</a:t>
            </a:r>
          </a:p>
          <a:p>
            <a:r>
              <a:rPr lang="it-IT" dirty="0" smtClean="0"/>
              <a:t>qualsiasi lavoratore che svolga durante il periodo notturno almeno una parte del suo orario di lavoro secondo le norme definite dai contratti collettivi di lavoro. </a:t>
            </a:r>
            <a:endParaRPr lang="it-IT" dirty="0" smtClean="0"/>
          </a:p>
          <a:p>
            <a:r>
              <a:rPr lang="it-IT" dirty="0" smtClean="0"/>
              <a:t>In </a:t>
            </a:r>
            <a:r>
              <a:rPr lang="it-IT" dirty="0" smtClean="0"/>
              <a:t>difetto di disciplina collettiva è considerato lavoratore notturno qualsiasi lavoratore che svolga per almeno tre ore lavoro notturno per un minimo di ottanta giorni lavorativi all'anno; il suddetto limite minimo è riproporzionato in caso di lavoro a tempo parziale”.</a:t>
            </a:r>
          </a:p>
          <a:p>
            <a:endParaRPr lang="it-IT"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Tuttavia la legge (</a:t>
            </a:r>
            <a:r>
              <a:rPr lang="it-IT" dirty="0" err="1" smtClean="0"/>
              <a:t>D.Lgs.</a:t>
            </a:r>
            <a:r>
              <a:rPr lang="it-IT" dirty="0" smtClean="0"/>
              <a:t> 66/2003) individua espressamente alcune categorie di lavoratori che hanno diritto ad essere esclusi (su loro richiesta) dall'obbligo, rimettendo, altresì, alla contrattazione collettiva la facoltà di estensione della categoria dei soggetti esonerabili.</a:t>
            </a:r>
            <a:br>
              <a:rPr lang="it-IT" dirty="0" smtClean="0"/>
            </a:br>
            <a:r>
              <a:rPr lang="it-IT" dirty="0" smtClean="0"/>
              <a:t/>
            </a:r>
            <a:br>
              <a:rPr lang="it-IT" dirty="0" smtClean="0"/>
            </a:br>
            <a:endParaRPr lang="it-IT"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Le categorie di lavoratori escluse dalla legge sono:</a:t>
            </a:r>
            <a:br>
              <a:rPr lang="it-IT" dirty="0" smtClean="0"/>
            </a:br>
            <a:endParaRPr lang="it-IT" dirty="0" smtClean="0"/>
          </a:p>
          <a:p>
            <a:pPr lvl="0"/>
            <a:r>
              <a:rPr lang="it-IT" dirty="0" smtClean="0"/>
              <a:t>la lavoratrice madre di un figlio di età inferiore a tre anni o, in alternativa, il lavoratore padre convivente con la stessa</a:t>
            </a:r>
          </a:p>
          <a:p>
            <a:pPr lvl="0"/>
            <a:r>
              <a:rPr lang="it-IT" dirty="0" smtClean="0"/>
              <a:t>la lavoratrice o il lavoratore che sia l'unico genitore affidatario di un figlio convivente di età inferiore a dodici anni</a:t>
            </a:r>
          </a:p>
          <a:p>
            <a:pPr lvl="0"/>
            <a:r>
              <a:rPr lang="it-IT" dirty="0" smtClean="0"/>
              <a:t>la lavoratrice o il lavoratore che abbia a proprio carico un soggetto disabile ai sensi della legge 5 febbraio 1992, n. 104, e successive modificazioni”).</a:t>
            </a:r>
          </a:p>
          <a:p>
            <a:endParaRPr lang="it-IT"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In ogni caso, la legge prescrive un divieto assoluto di </a:t>
            </a:r>
            <a:r>
              <a:rPr lang="it-IT" dirty="0" err="1" smtClean="0"/>
              <a:t>adibizione</a:t>
            </a:r>
            <a:r>
              <a:rPr lang="it-IT" dirty="0" smtClean="0"/>
              <a:t> al lavoro notturno delle lavoratrici gestanti “dalle ore 24 alle ore 6”, a partire dal momento dell'accertamento dello stato di gravidanza “fino al compimento di un anno di età del bambino” (art. 11 </a:t>
            </a:r>
            <a:r>
              <a:rPr lang="it-IT" dirty="0" err="1" smtClean="0"/>
              <a:t>co</a:t>
            </a:r>
            <a:r>
              <a:rPr lang="it-IT" dirty="0" smtClean="0"/>
              <a:t>. 2).</a:t>
            </a:r>
            <a:br>
              <a:rPr lang="it-IT" dirty="0" smtClean="0"/>
            </a:br>
            <a:r>
              <a:rPr lang="it-IT" dirty="0" smtClean="0"/>
              <a:t/>
            </a:r>
            <a:br>
              <a:rPr lang="it-IT" dirty="0" smtClean="0"/>
            </a:br>
            <a:endParaRPr lang="it-IT"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 quanto attiene alla durata della prestazione lavorativa resa dai lavoratori assegnati a turni di lavoro notturno, la legge prescrive che la stessa non possa “superare le otto ore in media nelle ventiquattro ore” (art. 13), rimettendo sempre alla contrattazione collettiva la facoltà di individuare “un periodo di riferimento più ampio sul quale calcolare come media il suddetto limite</a:t>
            </a:r>
            <a:endParaRPr lang="it-IT"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qualifiche</a:t>
            </a:r>
            <a:endParaRPr lang="it-IT" dirty="0"/>
          </a:p>
        </p:txBody>
      </p:sp>
      <p:sp>
        <p:nvSpPr>
          <p:cNvPr id="3" name="Segnaposto contenuto 2"/>
          <p:cNvSpPr>
            <a:spLocks noGrp="1"/>
          </p:cNvSpPr>
          <p:nvPr>
            <p:ph idx="1"/>
          </p:nvPr>
        </p:nvSpPr>
        <p:spPr/>
        <p:txBody>
          <a:bodyPr/>
          <a:lstStyle/>
          <a:p>
            <a:r>
              <a:rPr lang="it-IT" dirty="0" smtClean="0"/>
              <a:t>La qualifica corrisponde </a:t>
            </a:r>
            <a:r>
              <a:rPr lang="it-IT" b="1" dirty="0" smtClean="0"/>
              <a:t>allo status professionale </a:t>
            </a:r>
            <a:r>
              <a:rPr lang="it-IT" b="1" dirty="0" err="1" smtClean="0"/>
              <a:t>dle</a:t>
            </a:r>
            <a:r>
              <a:rPr lang="it-IT" b="1" dirty="0" smtClean="0"/>
              <a:t> lavoratore ed esprime il tipo e il livello di una figura professione </a:t>
            </a:r>
            <a:r>
              <a:rPr lang="it-IT" dirty="0" smtClean="0"/>
              <a:t>che determina la posizione del lavoratore nella struttura organizzativa e il trattamento economico. Tali qualifiche sono identificate mediante criteri legali e contrattuali di classificazione delle mansioni, sono distribuite per gradi tra le varie categorie di dipendenti </a:t>
            </a:r>
          </a:p>
          <a:p>
            <a:endParaRPr lang="it-IT"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32624"/>
          </a:xfrm>
        </p:spPr>
        <p:txBody>
          <a:bodyPr>
            <a:normAutofit fontScale="90000"/>
          </a:bodyPr>
          <a:lstStyle/>
          <a:p>
            <a:endParaRPr lang="it-IT" dirty="0"/>
          </a:p>
        </p:txBody>
      </p:sp>
      <p:sp>
        <p:nvSpPr>
          <p:cNvPr id="3" name="Segnaposto contenuto 2"/>
          <p:cNvSpPr>
            <a:spLocks noGrp="1"/>
          </p:cNvSpPr>
          <p:nvPr>
            <p:ph idx="1"/>
          </p:nvPr>
        </p:nvSpPr>
        <p:spPr>
          <a:xfrm>
            <a:off x="457200" y="980728"/>
            <a:ext cx="8229600" cy="5544616"/>
          </a:xfrm>
        </p:spPr>
        <p:txBody>
          <a:bodyPr>
            <a:normAutofit fontScale="85000" lnSpcReduction="20000"/>
          </a:bodyPr>
          <a:lstStyle/>
          <a:p>
            <a:r>
              <a:rPr lang="it-IT" dirty="0" smtClean="0"/>
              <a:t>I lavoratori subordinati sono suddivisi, in base alle mansioni svolte e alle qualifiche possedute, in:</a:t>
            </a:r>
          </a:p>
          <a:p>
            <a:pPr lvl="0"/>
            <a:r>
              <a:rPr lang="it-IT" b="1" dirty="0" smtClean="0"/>
              <a:t>dirigenti </a:t>
            </a:r>
            <a:r>
              <a:rPr lang="it-IT" dirty="0" smtClean="0"/>
              <a:t>(ricoprono ruoli all'interno dell'impresa caratterizzati da elevato livello di professionalità, autonomia e potere decisionale);</a:t>
            </a:r>
          </a:p>
          <a:p>
            <a:pPr lvl="0"/>
            <a:r>
              <a:rPr lang="it-IT" b="1" dirty="0" smtClean="0"/>
              <a:t>quadri </a:t>
            </a:r>
            <a:r>
              <a:rPr lang="it-IT" dirty="0" smtClean="0"/>
              <a:t>(pur non appartenendo alla categoria dei dirigenti, svolgono con carattere continuativo funzioni di rilevante importanza per il raggiungimento degli obiettivi dell'impresa. Hanno un'autonoma responsabilità delle funzioni che vengono loro affidate e dipendono direttamente dai dirigenti);</a:t>
            </a:r>
          </a:p>
          <a:p>
            <a:pPr lvl="0"/>
            <a:r>
              <a:rPr lang="it-IT" b="1" dirty="0" smtClean="0"/>
              <a:t>impiegati </a:t>
            </a:r>
            <a:r>
              <a:rPr lang="it-IT" dirty="0" smtClean="0"/>
              <a:t>(svolgono attività amministrative, tecniche ecc. - con funzioni di collaborazione all'impresa). Possono essere di concetto (hanno un certa facoltà di iniziativa e di discrezionalità) o d'ordine (con facoltà di iniziativa limitata nelle modalità di esecuzione delle operazioni impartite da altri);</a:t>
            </a:r>
          </a:p>
          <a:p>
            <a:r>
              <a:rPr lang="it-IT" b="1" dirty="0" smtClean="0"/>
              <a:t>operai </a:t>
            </a:r>
            <a:r>
              <a:rPr lang="it-IT" dirty="0" smtClean="0"/>
              <a:t>(svolgono mansioni di tipo prevalentemente manuale, collaborando nell'impresa). Si distinguono in: specializzati, qualificati </a:t>
            </a:r>
            <a:endParaRPr lang="it-IT"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04632"/>
          </a:xfrm>
        </p:spPr>
        <p:txBody>
          <a:bodyPr>
            <a:normAutofit fontScale="90000"/>
          </a:bodyPr>
          <a:lstStyle/>
          <a:p>
            <a:endParaRPr lang="it-IT" dirty="0"/>
          </a:p>
        </p:txBody>
      </p:sp>
      <p:sp>
        <p:nvSpPr>
          <p:cNvPr id="3" name="Segnaposto contenuto 2"/>
          <p:cNvSpPr>
            <a:spLocks noGrp="1"/>
          </p:cNvSpPr>
          <p:nvPr>
            <p:ph idx="1"/>
          </p:nvPr>
        </p:nvSpPr>
        <p:spPr>
          <a:xfrm>
            <a:off x="457200" y="1196752"/>
            <a:ext cx="8229600" cy="5661248"/>
          </a:xfrm>
        </p:spPr>
        <p:txBody>
          <a:bodyPr>
            <a:normAutofit fontScale="92500"/>
          </a:bodyPr>
          <a:lstStyle/>
          <a:p>
            <a:r>
              <a:rPr lang="it-IT" dirty="0" smtClean="0"/>
              <a:t>A queste categorie, di origine legale, se ne aggiungono due, individuate dalla contrattazione collettiva:</a:t>
            </a:r>
          </a:p>
          <a:p>
            <a:pPr lvl="0"/>
            <a:r>
              <a:rPr lang="it-IT" b="1" dirty="0" smtClean="0"/>
              <a:t>funzionari </a:t>
            </a:r>
            <a:r>
              <a:rPr lang="it-IT" dirty="0" smtClean="0"/>
              <a:t>(figure intermedie tra quelle impiegatizie e quelle dirigenziali, tipiche, ad esempio, della contrattazione collettiva del settore delle assicurazioni);</a:t>
            </a:r>
          </a:p>
          <a:p>
            <a:pPr lvl="0"/>
            <a:r>
              <a:rPr lang="it-IT" b="1" dirty="0" smtClean="0"/>
              <a:t>intermedi </a:t>
            </a:r>
            <a:r>
              <a:rPr lang="it-IT" dirty="0" smtClean="0"/>
              <a:t>(massima categoria degli operai, svolgono mansioni di fiducia e responsabilità oppure guidano e controllano gruppi di operai. Es. capo officina, caporeparto, capo    cantiere</a:t>
            </a:r>
            <a:r>
              <a:rPr lang="it-IT" dirty="0" smtClean="0"/>
              <a:t>).</a:t>
            </a:r>
          </a:p>
          <a:p>
            <a:r>
              <a:rPr lang="it-IT" dirty="0" smtClean="0">
                <a:solidFill>
                  <a:srgbClr val="FF0000"/>
                </a:solidFill>
              </a:rPr>
              <a:t>Negli anni 70 si è introdotto l’inquadramento unico fondato su una pluralità di livelli professionali ordinati in una unica scala (I, </a:t>
            </a:r>
            <a:r>
              <a:rPr lang="it-IT" dirty="0" err="1" smtClean="0">
                <a:solidFill>
                  <a:srgbClr val="FF0000"/>
                </a:solidFill>
              </a:rPr>
              <a:t>II</a:t>
            </a:r>
            <a:r>
              <a:rPr lang="it-IT" dirty="0" smtClean="0">
                <a:solidFill>
                  <a:srgbClr val="FF0000"/>
                </a:solidFill>
              </a:rPr>
              <a:t>, III, </a:t>
            </a:r>
            <a:r>
              <a:rPr lang="it-IT" dirty="0" err="1" smtClean="0">
                <a:solidFill>
                  <a:srgbClr val="FF0000"/>
                </a:solidFill>
              </a:rPr>
              <a:t>IV</a:t>
            </a:r>
            <a:r>
              <a:rPr lang="it-IT" dirty="0" smtClean="0">
                <a:solidFill>
                  <a:srgbClr val="FF0000"/>
                </a:solidFill>
              </a:rPr>
              <a:t> </a:t>
            </a:r>
            <a:r>
              <a:rPr lang="it-IT" dirty="0" err="1" smtClean="0">
                <a:solidFill>
                  <a:srgbClr val="FF0000"/>
                </a:solidFill>
              </a:rPr>
              <a:t>……VIII</a:t>
            </a:r>
            <a:r>
              <a:rPr lang="it-IT" dirty="0" smtClean="0">
                <a:solidFill>
                  <a:srgbClr val="FF0000"/>
                </a:solidFill>
              </a:rPr>
              <a:t>)</a:t>
            </a:r>
          </a:p>
          <a:p>
            <a:pPr lvl="0"/>
            <a:r>
              <a:rPr lang="it-IT" dirty="0" smtClean="0"/>
              <a:t/>
            </a:r>
            <a:br>
              <a:rPr lang="it-IT" dirty="0" smtClean="0"/>
            </a:br>
            <a:r>
              <a:rPr lang="it-IT" dirty="0" smtClean="0"/>
              <a:t> </a:t>
            </a:r>
          </a:p>
          <a:p>
            <a:endParaRPr lang="it-IT"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Trasferimento di azienda</a:t>
            </a:r>
            <a:endParaRPr lang="it-IT" dirty="0"/>
          </a:p>
        </p:txBody>
      </p:sp>
      <p:sp>
        <p:nvSpPr>
          <p:cNvPr id="3" name="Segnaposto contenuto 2"/>
          <p:cNvSpPr>
            <a:spLocks noGrp="1"/>
          </p:cNvSpPr>
          <p:nvPr>
            <p:ph idx="1"/>
          </p:nvPr>
        </p:nvSpPr>
        <p:spPr/>
        <p:txBody>
          <a:bodyPr>
            <a:normAutofit fontScale="92500"/>
          </a:bodyPr>
          <a:lstStyle/>
          <a:p>
            <a:r>
              <a:rPr lang="it-IT" b="1" dirty="0" smtClean="0"/>
              <a:t>Mantenimento dei diritti dei lavoratori in caso di trasferimento d'azienda</a:t>
            </a:r>
            <a:r>
              <a:rPr lang="it-IT" dirty="0" smtClean="0"/>
              <a:t>. In caso di trasferimento d'azienda, il rapporto di lavoro continua con il cessionario ed il lavoratore conserva tutti i diritti che ne derivano. Il cedente ed il cessionario sono obbligati, in solido, per tutti i crediti che il lavoratore aveva al tempo del </a:t>
            </a:r>
            <a:r>
              <a:rPr lang="it-IT" dirty="0" err="1" smtClean="0"/>
              <a:t>trasferimento.Il</a:t>
            </a:r>
            <a:r>
              <a:rPr lang="it-IT" dirty="0" smtClean="0"/>
              <a:t> cessionario è tenuto ad applicare i trattamenti economici e normativi previsti dai contratti collettivi nazionali, territoriali ed aziendali vigenti alla data del trasferimento, fino alla loro scadenza, salvo che siano sostituiti da altri contratti collettivi applicabili all'impresa del cessionario</a:t>
            </a:r>
            <a:endParaRPr lang="it-IT"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L'effetto di sostituzione si produce esclusivamente fra contratti collettivi del medesimo livello. Ferma restando la facoltà di esercitare il recesso il trasferimento d'azienda non costituisce di per sé motivo di licenziamento. Il lavoratore, le cui condizioni di lavoro subiscono una sostanziale modifica nei tre mesi successivi al trasferimento d'azienda, può rassegnare le proprie </a:t>
            </a:r>
            <a:r>
              <a:rPr lang="it-IT" dirty="0" smtClean="0"/>
              <a:t>dimissioni</a:t>
            </a:r>
            <a:endParaRPr lang="it-IT" dirty="0" smtClean="0"/>
          </a:p>
          <a:p>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149</TotalTime>
  <Words>2561</Words>
  <Application>Microsoft Office PowerPoint</Application>
  <PresentationFormat>Presentazione su schermo (4:3)</PresentationFormat>
  <Paragraphs>176</Paragraphs>
  <Slides>73</Slides>
  <Notes>0</Notes>
  <HiddenSlides>0</HiddenSlides>
  <MMClips>0</MMClips>
  <ScaleCrop>false</ScaleCrop>
  <HeadingPairs>
    <vt:vector size="4" baseType="variant">
      <vt:variant>
        <vt:lpstr>Tema</vt:lpstr>
      </vt:variant>
      <vt:variant>
        <vt:i4>1</vt:i4>
      </vt:variant>
      <vt:variant>
        <vt:lpstr>Titoli diapositive</vt:lpstr>
      </vt:variant>
      <vt:variant>
        <vt:i4>73</vt:i4>
      </vt:variant>
    </vt:vector>
  </HeadingPairs>
  <TitlesOfParts>
    <vt:vector size="74" baseType="lpstr">
      <vt:lpstr>Equinozio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Stipulazione contratto:requisiti</vt:lpstr>
      <vt:lpstr>Diapositiva 17</vt:lpstr>
      <vt:lpstr>Diapositiva 18</vt:lpstr>
      <vt:lpstr>Diapositiva 19</vt:lpstr>
      <vt:lpstr>Diapositiva 20</vt:lpstr>
      <vt:lpstr>Diapositiva 21</vt:lpstr>
      <vt:lpstr>Diapositiva 22</vt:lpstr>
      <vt:lpstr>Diapositiva 23</vt:lpstr>
      <vt:lpstr>Diapositiva 24</vt:lpstr>
      <vt:lpstr>forma</vt:lpstr>
      <vt:lpstr>causa</vt:lpstr>
      <vt:lpstr>contenuto</vt:lpstr>
      <vt:lpstr>oggetto</vt:lpstr>
      <vt:lpstr>Diapositiva 29</vt:lpstr>
      <vt:lpstr>Diapositiva 30</vt:lpstr>
      <vt:lpstr>Diapositiva 31</vt:lpstr>
      <vt:lpstr>novità</vt:lpstr>
      <vt:lpstr>Certificazione del rapporto di lavoro. </vt:lpstr>
      <vt:lpstr>Diapositiva 34</vt:lpstr>
      <vt:lpstr>Diapositiva 35</vt:lpstr>
      <vt:lpstr>Diapositiva 36</vt:lpstr>
      <vt:lpstr>Diapositiva 37</vt:lpstr>
      <vt:lpstr>mansioni</vt:lpstr>
      <vt:lpstr>Diapositiva 39</vt:lpstr>
      <vt:lpstr>Diapositiva 40</vt:lpstr>
      <vt:lpstr>Diapositiva 41</vt:lpstr>
      <vt:lpstr>Diapositiva 42</vt:lpstr>
      <vt:lpstr>trasferimento</vt:lpstr>
      <vt:lpstr>Diritti del lavoratore</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Doveri del lavoratore</vt:lpstr>
      <vt:lpstr>Diapositiva 60</vt:lpstr>
      <vt:lpstr>Diapositiva 61</vt:lpstr>
      <vt:lpstr>Lavoro straordinario</vt:lpstr>
      <vt:lpstr>Diapositiva 63</vt:lpstr>
      <vt:lpstr>Lavoro notturno</vt:lpstr>
      <vt:lpstr>Diapositiva 65</vt:lpstr>
      <vt:lpstr>Diapositiva 66</vt:lpstr>
      <vt:lpstr>Diapositiva 67</vt:lpstr>
      <vt:lpstr>Diapositiva 68</vt:lpstr>
      <vt:lpstr>qualifiche</vt:lpstr>
      <vt:lpstr>Diapositiva 70</vt:lpstr>
      <vt:lpstr>Diapositiva 71</vt:lpstr>
      <vt:lpstr>Trasferimento di azienda</vt:lpstr>
      <vt:lpstr>Diapositiva 73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Windows User</dc:creator>
  <cp:lastModifiedBy>Windows User</cp:lastModifiedBy>
  <cp:revision>3</cp:revision>
  <dcterms:created xsi:type="dcterms:W3CDTF">2018-10-02T11:03:41Z</dcterms:created>
  <dcterms:modified xsi:type="dcterms:W3CDTF">2018-10-03T09:24:14Z</dcterms:modified>
</cp:coreProperties>
</file>