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6" r:id="rId4"/>
    <p:sldId id="257" r:id="rId5"/>
    <p:sldId id="258" r:id="rId6"/>
    <p:sldId id="259" r:id="rId7"/>
    <p:sldId id="260" r:id="rId8"/>
    <p:sldId id="261" r:id="rId9"/>
    <p:sldId id="262" r:id="rId10"/>
    <p:sldId id="263" r:id="rId11"/>
    <p:sldId id="264"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34938DDB-893C-4648-9816-D6416595F7B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4938DDB-893C-4648-9816-D6416595F7B0}"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34938DDB-893C-4648-9816-D6416595F7B0}"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59243A1-A9B6-4719-A9EB-A5A9885514C0}" type="datetimeFigureOut">
              <a:rPr lang="it-IT" smtClean="0"/>
              <a:pPr/>
              <a:t>23/07/2019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4938DDB-893C-4648-9816-D6416595F7B0}"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59243A1-A9B6-4719-A9EB-A5A9885514C0}" type="datetimeFigureOut">
              <a:rPr lang="it-IT" smtClean="0"/>
              <a:pPr/>
              <a:t>23/07/2019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938DDB-893C-4648-9816-D6416595F7B0}"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normattiva.it/uri-res/N2Ls?urn:nir:stato:decreto.legislativo:2000;5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Fonti finanziamento SSN</a:t>
            </a:r>
            <a:endParaRPr lang="it-IT" dirty="0"/>
          </a:p>
        </p:txBody>
      </p:sp>
      <p:sp>
        <p:nvSpPr>
          <p:cNvPr id="5" name="Segnaposto contenuto 4"/>
          <p:cNvSpPr>
            <a:spLocks noGrp="1"/>
          </p:cNvSpPr>
          <p:nvPr>
            <p:ph idx="1"/>
          </p:nvPr>
        </p:nvSpPr>
        <p:spPr/>
        <p:txBody>
          <a:bodyPr/>
          <a:lstStyle/>
          <a:p>
            <a:r>
              <a:rPr lang="it-IT" dirty="0" smtClean="0"/>
              <a:t>La legge statale determina annualmente il fabbisogno sanitario nazionale standard, cioè il livello complessivo delle risorse del Servizio sanitario nazionale (SSN) al cui finanziamento concorre lo Stato.</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finanziamento del SSN è stato disegnato dal </a:t>
            </a:r>
            <a:r>
              <a:rPr lang="it-IT" dirty="0" err="1" smtClean="0">
                <a:hlinkClick r:id="rId2"/>
              </a:rPr>
              <a:t>D.Lgs.</a:t>
            </a:r>
            <a:r>
              <a:rPr lang="it-IT" dirty="0" smtClean="0">
                <a:hlinkClick r:id="rId2"/>
              </a:rPr>
              <a:t> 56/2000</a:t>
            </a:r>
            <a:r>
              <a:rPr lang="it-IT" dirty="0" smtClean="0"/>
              <a:t> che ha previsto un sistema di finanziamento del SSN basato sulla capacità fiscale regionale, anche se corretto da adeguate misure perequative, stabilendo che al finanziamento del SSN concorrano l'IRAP, l'addizionale regionale all'IRPEF e la compartecipazione all'IVA.</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935480"/>
            <a:ext cx="8229600" cy="4733880"/>
          </a:xfrm>
        </p:spPr>
        <p:txBody>
          <a:bodyPr>
            <a:normAutofit fontScale="92500"/>
          </a:bodyPr>
          <a:lstStyle/>
          <a:p>
            <a:r>
              <a:rPr lang="it-IT" dirty="0" smtClean="0"/>
              <a:t>Il fabbisogno sanitario nazionale standard  è pertanto finanziato dalle </a:t>
            </a:r>
            <a:r>
              <a:rPr lang="it-IT" b="1" dirty="0" smtClean="0"/>
              <a:t>seguenti fonti</a:t>
            </a:r>
            <a:r>
              <a:rPr lang="it-IT" dirty="0" smtClean="0"/>
              <a:t>:</a:t>
            </a:r>
          </a:p>
          <a:p>
            <a:r>
              <a:rPr lang="it-IT" dirty="0" smtClean="0"/>
              <a:t>entrate proprie degli enti del SSN (</a:t>
            </a:r>
            <a:r>
              <a:rPr lang="it-IT" i="1" dirty="0" smtClean="0"/>
              <a:t>ticket</a:t>
            </a:r>
            <a:r>
              <a:rPr lang="it-IT" dirty="0" smtClean="0"/>
              <a:t> e ricavi derivanti dall'attività intramoenia dei propri dipendenti);</a:t>
            </a:r>
          </a:p>
          <a:p>
            <a:r>
              <a:rPr lang="it-IT" dirty="0" smtClean="0"/>
              <a:t>fiscalità generale delle regioni: IRAP (nella componente di gettito destinata alla sanità) e addizionale regionale all'IRPEF. La fiscalità generale, nelle sue componenti distinte IRAP ed addizionale IRPEF, transita nei conti di Tesoreria</a:t>
            </a:r>
            <a:r>
              <a:rPr lang="it-IT" smtClean="0"/>
              <a:t>. </a:t>
            </a:r>
          </a:p>
          <a:p>
            <a:r>
              <a:rPr lang="it-IT" smtClean="0"/>
              <a:t>Le risorse relative alle due imposte sono erogate alle regioni ogni mese integralmente (decreto legge 112/2008, articolo 77</a:t>
            </a:r>
            <a:r>
              <a:rPr lang="it-IT" i="1" smtClean="0"/>
              <a:t>-quater</a:t>
            </a:r>
            <a:r>
              <a:rPr lang="it-IT" smtClean="0"/>
              <a:t>);</a:t>
            </a:r>
            <a:r>
              <a:rPr lang="it-IT" i="1" baseline="30000" smtClean="0"/>
              <a:t> </a:t>
            </a:r>
            <a:endParaRPr lang="it-IT" smtClean="0"/>
          </a:p>
          <a:p>
            <a:endParaRPr lang="it-IT" dirty="0" smtClean="0"/>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Una prima evidente tendenza della riforma attuata dal D. </a:t>
            </a:r>
            <a:r>
              <a:rPr lang="it-IT" dirty="0" err="1" smtClean="0"/>
              <a:t>Lgs</a:t>
            </a:r>
            <a:r>
              <a:rPr lang="it-IT" dirty="0" smtClean="0"/>
              <a:t>. 502/517, confermata dalle Leggi finanziarie a partire dal 1995, è quella di separare, almeno in via di principio, la responsabilità di chi deve commissionare/comprare i servizi sanitari (le aziende USL), da quella di chi li deve erogare/vendere (le aziende ospedaliere).</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 Stato finanzia le Regioni ripartendo fra queste l’</a:t>
            </a:r>
            <a:r>
              <a:rPr lang="it-IT" dirty="0" err="1" smtClean="0"/>
              <a:t>exFondo</a:t>
            </a:r>
            <a:r>
              <a:rPr lang="it-IT" dirty="0" smtClean="0"/>
              <a:t> Sanitario Nazionale (FSN) e sue integrazioni [il peso del FSN oggi è andato decrementando a favore del Fondo Sanitario Regionale] Il CRITERIO utilizzato è quello della “quota </a:t>
            </a:r>
            <a:r>
              <a:rPr lang="it-IT" dirty="0" err="1" smtClean="0"/>
              <a:t>capitaria</a:t>
            </a:r>
            <a:r>
              <a:rPr lang="it-IT" dirty="0" smtClean="0"/>
              <a:t>” che commisura il finanziamento applicando una quota fissa per ciascun residente sul territorio regionale e prevedendo un conguaglio legato alla compensazione della ‘mobilità sanitaria’.</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finanziamento delle aziende USL viene realizzato sulla base del criterio della quota </a:t>
            </a:r>
            <a:r>
              <a:rPr lang="it-IT" dirty="0" err="1" smtClean="0"/>
              <a:t>capitaria</a:t>
            </a:r>
            <a:r>
              <a:rPr lang="it-IT" dirty="0" smtClean="0"/>
              <a:t> ed aggiustato secondo indici che esprimono le caratteristiche della popolazione residente; </a:t>
            </a:r>
            <a:endParaRPr lang="it-IT" dirty="0" smtClean="0"/>
          </a:p>
          <a:p>
            <a:r>
              <a:rPr lang="it-IT" dirty="0" smtClean="0"/>
              <a:t>b</a:t>
            </a:r>
            <a:r>
              <a:rPr lang="it-IT" dirty="0" smtClean="0"/>
              <a:t>. Il finanziamento delle aziende ospedaliere è </a:t>
            </a:r>
            <a:r>
              <a:rPr lang="it-IT" dirty="0" smtClean="0"/>
              <a:t>realizzato </a:t>
            </a:r>
            <a:r>
              <a:rPr lang="it-IT" dirty="0" smtClean="0"/>
              <a:t>secondo un “sistema di prezzi” pre-determinato (o sistema tariffario). </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fondo sanitario regionale è così composto</a:t>
            </a:r>
            <a:endParaRPr lang="it-IT" dirty="0"/>
          </a:p>
        </p:txBody>
      </p:sp>
      <p:sp>
        <p:nvSpPr>
          <p:cNvPr id="3" name="Segnaposto contenuto 2"/>
          <p:cNvSpPr>
            <a:spLocks noGrp="1"/>
          </p:cNvSpPr>
          <p:nvPr>
            <p:ph idx="1"/>
          </p:nvPr>
        </p:nvSpPr>
        <p:spPr>
          <a:xfrm>
            <a:off x="457200" y="1935480"/>
            <a:ext cx="8229600" cy="4661872"/>
          </a:xfrm>
        </p:spPr>
        <p:txBody>
          <a:bodyPr>
            <a:normAutofit fontScale="92500" lnSpcReduction="20000"/>
          </a:bodyPr>
          <a:lstStyle/>
          <a:p>
            <a:r>
              <a:rPr lang="it-IT" dirty="0" smtClean="0"/>
              <a:t> a) fondo ordinario di gestione destinato alle aziende unità sanitarie locali, per la erogazione ordinaria dei livelli uniformi ed essenziali di assistenza ed al funziona m e n t o dell'ESTAR</a:t>
            </a:r>
          </a:p>
          <a:p>
            <a:r>
              <a:rPr lang="it-IT" dirty="0" smtClean="0"/>
              <a:t> b) fondi per lo sviluppo dei servizi, destinati alla </a:t>
            </a:r>
            <a:r>
              <a:rPr lang="it-IT" dirty="0" err="1" smtClean="0"/>
              <a:t>copertur</a:t>
            </a:r>
            <a:r>
              <a:rPr lang="it-IT" dirty="0" smtClean="0"/>
              <a:t> a di specifici fabbisogni e servizi di interesse generale, per attività di elevata qualificazione, per specifici programmi individuati dagli strumenti di programmazione sanitaria e sociale integrata regionale, per il sostegno degli investimenti e per la manutenzione e il rinnovo del patrimonio delle aziende sanitarie;</a:t>
            </a:r>
          </a:p>
          <a:p>
            <a:r>
              <a:rPr lang="it-IT" dirty="0" smtClean="0"/>
              <a:t> c) fondi finalizzati all'organizzazione del sistema, destinati a organismi ed enti a </a:t>
            </a:r>
            <a:r>
              <a:rPr lang="it-IT" dirty="0" err="1" smtClean="0"/>
              <a:t>caratte</a:t>
            </a:r>
            <a:r>
              <a:rPr lang="it-IT" dirty="0" smtClean="0"/>
              <a:t> r e regionale e a iniziative dirette della Regione in materia di innovazione e sviluppo del sistema</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Giunta regionale provvede annualmente, all’assegnazione alle aziende unità sanitarie locali del fondo ordinario di gestione, ripartendolo tra le stesse secondo i criteri definiti dal piano sanitario e sociale integrato regionale finalizzati anche ad assicurare un’equa ripartizione delle risorse in funzione delle diverse condizioni socio ambientali del territorio delle aziende </a:t>
            </a:r>
            <a:r>
              <a:rPr lang="it-IT" dirty="0" err="1" smtClean="0"/>
              <a:t>medesim</a:t>
            </a:r>
            <a:r>
              <a:rPr lang="it-IT" dirty="0" smtClean="0"/>
              <a:t> e</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finanziamento delle aziende ospedaliero- universitarie avviene in relazione al volume delle prestazioni erogate, computate sulla base delle tariffe massime fissate dalla Regione, ovvero sulla base delle valorizzazioni concordate tra le aziende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prestazioni erogate all'assistito nell'ambito dei livelli uniformi ed essenziali di assistenza, definiti dal piano sanitario e sociale integrato regionale, sono finanziariamente a carico dell'azienda unità sanitaria locale di residenza del cittadino</a:t>
            </a:r>
          </a:p>
          <a:p>
            <a:endParaRPr lang="it-IT" dirty="0" smtClean="0"/>
          </a:p>
          <a:p>
            <a:r>
              <a:rPr lang="it-IT" dirty="0" smtClean="0"/>
              <a:t>La Giunta regionale provvede con proprie deliberazioni a disciplinare le modalità e le procedure per regolare il sistema degli accordi diretti interaziendali e quello delle compensazioni regionali</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indebitamento</a:t>
            </a:r>
            <a:endParaRPr lang="it-IT" dirty="0"/>
          </a:p>
        </p:txBody>
      </p:sp>
      <p:sp>
        <p:nvSpPr>
          <p:cNvPr id="3" name="Segnaposto contenuto 2"/>
          <p:cNvSpPr>
            <a:spLocks noGrp="1"/>
          </p:cNvSpPr>
          <p:nvPr>
            <p:ph idx="1"/>
          </p:nvPr>
        </p:nvSpPr>
        <p:spPr/>
        <p:txBody>
          <a:bodyPr>
            <a:normAutofit lnSpcReduction="10000"/>
          </a:bodyPr>
          <a:lstStyle/>
          <a:p>
            <a:pPr>
              <a:buNone/>
            </a:pPr>
            <a:r>
              <a:rPr lang="it-IT" dirty="0" smtClean="0"/>
              <a:t>Art 30 bis </a:t>
            </a:r>
            <a:r>
              <a:rPr lang="it-IT" dirty="0" err="1" smtClean="0"/>
              <a:t>lr</a:t>
            </a:r>
            <a:r>
              <a:rPr lang="it-IT" dirty="0" smtClean="0"/>
              <a:t>. 40/2005</a:t>
            </a:r>
          </a:p>
          <a:p>
            <a:r>
              <a:rPr lang="it-IT" i="1" dirty="0" smtClean="0"/>
              <a:t>Le aziende sanitarie possono contrarre indebitamento, previa autorizzazione, fino ad un massimo di trenta anni unicamente per il finanziamento di spese di investimento e fino ad un ammontare complessivo delle relative rate per capitale ed interessi non superiore al 15 per cento delle entrate proprie correnti, ad esclusione della quota di fondo sanitario regionale di parte corrente loro attribuito ed avendo a riferimento l’insieme delle aziende sanitarie nonché degli enti di cui al comma 4.</a:t>
            </a:r>
            <a:endParaRPr lang="it-IT" i="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151</TotalTime>
  <Words>569</Words>
  <Application>Microsoft Office PowerPoint</Application>
  <PresentationFormat>Presentazione su schermo (4:3)</PresentationFormat>
  <Paragraphs>23</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Equinozio</vt:lpstr>
      <vt:lpstr>Fonti finanziamento SSN</vt:lpstr>
      <vt:lpstr>Diapositiva 2</vt:lpstr>
      <vt:lpstr>Diapositiva 3</vt:lpstr>
      <vt:lpstr>Diapositiva 4</vt:lpstr>
      <vt:lpstr>Diapositiva 5</vt:lpstr>
      <vt:lpstr>Diapositiva 6</vt:lpstr>
      <vt:lpstr>Il fondo sanitario regionale è così composto</vt:lpstr>
      <vt:lpstr>Diapositiva 8</vt:lpstr>
      <vt:lpstr>Diapositiva 9</vt:lpstr>
      <vt:lpstr>Diapositiva 10</vt:lpstr>
      <vt:lpstr>indebitamento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Fonti finanziamento SSN</dc:title>
  <dc:creator>Windows User</dc:creator>
  <cp:lastModifiedBy>Windows User</cp:lastModifiedBy>
  <cp:revision>4</cp:revision>
  <dcterms:created xsi:type="dcterms:W3CDTF">2019-06-27T05:52:53Z</dcterms:created>
  <dcterms:modified xsi:type="dcterms:W3CDTF">2019-07-23T11:23:30Z</dcterms:modified>
</cp:coreProperties>
</file>