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2F8828D6-605D-4A50-B080-DD7729567797}" type="datetimeFigureOut">
              <a:rPr lang="it-IT" smtClean="0"/>
              <a:pPr/>
              <a:t>05/07/2019</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A3460FAF-AD4F-4E10-A854-8E0848244040}"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2F8828D6-605D-4A50-B080-DD7729567797}" type="datetimeFigureOut">
              <a:rPr lang="it-IT" smtClean="0"/>
              <a:pPr/>
              <a:t>05/07/2019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3460FAF-AD4F-4E10-A854-8E0848244040}"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2F8828D6-605D-4A50-B080-DD7729567797}" type="datetimeFigureOut">
              <a:rPr lang="it-IT" smtClean="0"/>
              <a:pPr/>
              <a:t>05/07/2019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3460FAF-AD4F-4E10-A854-8E0848244040}"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2F8828D6-605D-4A50-B080-DD7729567797}" type="datetimeFigureOut">
              <a:rPr lang="it-IT" smtClean="0"/>
              <a:pPr/>
              <a:t>05/07/2019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3460FAF-AD4F-4E10-A854-8E0848244040}"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2F8828D6-605D-4A50-B080-DD7729567797}" type="datetimeFigureOut">
              <a:rPr lang="it-IT" smtClean="0"/>
              <a:pPr/>
              <a:t>05/07/2019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A3460FAF-AD4F-4E10-A854-8E0848244040}"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2F8828D6-605D-4A50-B080-DD7729567797}" type="datetimeFigureOut">
              <a:rPr lang="it-IT" smtClean="0"/>
              <a:pPr/>
              <a:t>05/07/2019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A3460FAF-AD4F-4E10-A854-8E0848244040}"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2F8828D6-605D-4A50-B080-DD7729567797}" type="datetimeFigureOut">
              <a:rPr lang="it-IT" smtClean="0"/>
              <a:pPr/>
              <a:t>05/07/2019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A3460FAF-AD4F-4E10-A854-8E0848244040}"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2F8828D6-605D-4A50-B080-DD7729567797}" type="datetimeFigureOut">
              <a:rPr lang="it-IT" smtClean="0"/>
              <a:pPr/>
              <a:t>05/07/2019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3460FAF-AD4F-4E10-A854-8E0848244040}"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2F8828D6-605D-4A50-B080-DD7729567797}" type="datetimeFigureOut">
              <a:rPr lang="it-IT" smtClean="0"/>
              <a:pPr/>
              <a:t>05/07/2019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A3460FAF-AD4F-4E10-A854-8E0848244040}"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2F8828D6-605D-4A50-B080-DD7729567797}" type="datetimeFigureOut">
              <a:rPr lang="it-IT" smtClean="0"/>
              <a:pPr/>
              <a:t>05/07/2019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3460FAF-AD4F-4E10-A854-8E0848244040}"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2F8828D6-605D-4A50-B080-DD7729567797}" type="datetimeFigureOut">
              <a:rPr lang="it-IT" smtClean="0"/>
              <a:pPr/>
              <a:t>05/07/2019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3460FAF-AD4F-4E10-A854-8E0848244040}"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F8828D6-605D-4A50-B080-DD7729567797}" type="datetimeFigureOut">
              <a:rPr lang="it-IT" smtClean="0"/>
              <a:pPr/>
              <a:t>05/07/2019</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3460FAF-AD4F-4E10-A854-8E0848244040}"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GOVERNO CLINICO</a:t>
            </a:r>
            <a:endParaRPr lang="it-IT" dirty="0"/>
          </a:p>
        </p:txBody>
      </p:sp>
      <p:sp>
        <p:nvSpPr>
          <p:cNvPr id="5" name="Segnaposto contenuto 4"/>
          <p:cNvSpPr>
            <a:spLocks noGrp="1"/>
          </p:cNvSpPr>
          <p:nvPr>
            <p:ph idx="1"/>
          </p:nvPr>
        </p:nvSpPr>
        <p:spPr/>
        <p:txBody>
          <a:bodyPr/>
          <a:lstStyle/>
          <a:p>
            <a:r>
              <a:rPr lang="it-IT" dirty="0" smtClean="0"/>
              <a:t>Il governo clinico viene definito infatti nel documento “A First </a:t>
            </a:r>
            <a:r>
              <a:rPr lang="it-IT" dirty="0" err="1" smtClean="0"/>
              <a:t>Class</a:t>
            </a:r>
            <a:r>
              <a:rPr lang="it-IT" dirty="0" smtClean="0"/>
              <a:t> Service: </a:t>
            </a:r>
            <a:r>
              <a:rPr lang="it-IT" dirty="0" err="1" smtClean="0"/>
              <a:t>Quality</a:t>
            </a:r>
            <a:r>
              <a:rPr lang="it-IT" dirty="0" smtClean="0"/>
              <a:t> in the </a:t>
            </a:r>
            <a:r>
              <a:rPr lang="it-IT" dirty="0" err="1" smtClean="0"/>
              <a:t>new</a:t>
            </a:r>
            <a:r>
              <a:rPr lang="it-IT" dirty="0" smtClean="0"/>
              <a:t> NHS” come “il sistema attraverso il quale le organizzazioni sanitarie si rendono responsabili per il miglioramento continuo dei loro servizi e garantiscono elevati </a:t>
            </a:r>
            <a:r>
              <a:rPr lang="it-IT" dirty="0" err="1" smtClean="0"/>
              <a:t>standards</a:t>
            </a:r>
            <a:r>
              <a:rPr lang="it-IT" dirty="0" smtClean="0"/>
              <a:t> di performance assistenziale, assicurando le condizioni ottimali nelle quali viene favorita l’eccellenza clinica “ (</a:t>
            </a:r>
            <a:r>
              <a:rPr lang="it-IT" dirty="0" err="1" smtClean="0"/>
              <a:t>Donaldson</a:t>
            </a:r>
            <a:r>
              <a:rPr lang="it-IT" dirty="0" smtClean="0"/>
              <a:t>). </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buNone/>
            </a:pPr>
            <a:r>
              <a:rPr lang="it-IT" dirty="0" smtClean="0"/>
              <a:t>Da ciò deriva la definizione delle caratteristiche di un sistema sanitario ideale a cui tendere:</a:t>
            </a:r>
          </a:p>
          <a:p>
            <a:r>
              <a:rPr lang="it-IT" dirty="0" smtClean="0"/>
              <a:t> sicurezza</a:t>
            </a:r>
          </a:p>
          <a:p>
            <a:r>
              <a:rPr lang="it-IT" dirty="0" smtClean="0"/>
              <a:t>efficacia </a:t>
            </a:r>
          </a:p>
          <a:p>
            <a:r>
              <a:rPr lang="it-IT" dirty="0" smtClean="0"/>
              <a:t>centralità del paziente </a:t>
            </a:r>
          </a:p>
          <a:p>
            <a:r>
              <a:rPr lang="it-IT" dirty="0" smtClean="0"/>
              <a:t>tempestività</a:t>
            </a:r>
          </a:p>
          <a:p>
            <a:r>
              <a:rPr lang="it-IT" dirty="0" smtClean="0"/>
              <a:t>efficienza</a:t>
            </a:r>
          </a:p>
          <a:p>
            <a:r>
              <a:rPr lang="it-IT" dirty="0" smtClean="0"/>
              <a:t>equità </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realizzazione delle attività di Governo clinico e di tutte le sue estensioni, trova la migliore collocazione in un contesto organizzativo di tipo dipartimentale. </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 Consiglio Sanitario regionale è stato il fulcro del governo clinico regionale svolgendo la sua attività in una visione integrata dei compiti e dei ruoli a favore della garanzia, verso i cittadini, dell'appropriatezza delle prestazioni  e dei migliori risultati delle cure </a:t>
            </a:r>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 seguito di quanto previsto della legge regionale 28 dicembre 2015 n. 84 "Riordino dell'assetto istituzionale e organizzativo del sistema sanitario regionale. Modifiche alla l.r. 40/2005" ed in particolare dall'articolo  92, con la legge regionale 25 luglio 2017 n.36 le funzioni di "governo clinico" trovano una loro naturale evoluzione con l'istituzione dell'Organismo Toscano per il Governo Clinico (OTGC) con il superamento del Consiglio Sanitario Regionale.</a:t>
            </a:r>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dirty="0" smtClean="0"/>
              <a:t>L'azione di governo clinico è esercitata dall'</a:t>
            </a:r>
            <a:r>
              <a:rPr lang="it-IT" dirty="0" err="1" smtClean="0"/>
              <a:t>Otgc</a:t>
            </a:r>
            <a:r>
              <a:rPr lang="it-IT" dirty="0" smtClean="0"/>
              <a:t> che coordina anche le strutture regionali del governo clinico previste dall'articolo 43 della legge regionale 40/2005 e precisamente:</a:t>
            </a:r>
          </a:p>
          <a:p>
            <a:r>
              <a:rPr lang="it-IT" dirty="0" smtClean="0"/>
              <a:t>-  Organizzazione toscana trapianti;</a:t>
            </a:r>
            <a:br>
              <a:rPr lang="it-IT" dirty="0" smtClean="0"/>
            </a:br>
            <a:r>
              <a:rPr lang="it-IT" dirty="0" smtClean="0"/>
              <a:t>-  Centro regionale sangue;</a:t>
            </a:r>
            <a:br>
              <a:rPr lang="it-IT" dirty="0" smtClean="0"/>
            </a:br>
            <a:r>
              <a:rPr lang="it-IT" dirty="0" smtClean="0"/>
              <a:t>-  Centro regionale per la gestione del rischio clinico e la sicurezza del paziente;</a:t>
            </a:r>
            <a:br>
              <a:rPr lang="it-IT" dirty="0" smtClean="0"/>
            </a:br>
            <a:r>
              <a:rPr lang="it-IT" dirty="0" smtClean="0"/>
              <a:t>-  Centro regionale per la medicina integrata;</a:t>
            </a:r>
            <a:br>
              <a:rPr lang="it-IT" dirty="0" smtClean="0"/>
            </a:br>
            <a:r>
              <a:rPr lang="it-IT" dirty="0" smtClean="0"/>
              <a:t>-  Centro regionale di riferimento per le criticità relazionali;</a:t>
            </a:r>
            <a:br>
              <a:rPr lang="it-IT" dirty="0" smtClean="0"/>
            </a:br>
            <a:r>
              <a:rPr lang="it-IT" dirty="0" smtClean="0"/>
              <a:t>-  Centro regionale di riferimento per la verifica esterna di qualità;</a:t>
            </a:r>
            <a:br>
              <a:rPr lang="it-IT" dirty="0" smtClean="0"/>
            </a:br>
            <a:r>
              <a:rPr lang="it-IT" dirty="0" smtClean="0"/>
              <a:t>-  Centro di coordinamento regionale per la salute e la medicina di genere.</a:t>
            </a:r>
          </a:p>
          <a:p>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
            </a:r>
            <a:br>
              <a:rPr lang="it-IT" dirty="0" smtClean="0"/>
            </a:br>
            <a:r>
              <a:rPr lang="it-IT" dirty="0" smtClean="0"/>
              <a:t>ORGANISMO TOSCANO PER IL GOVERNO CLINICO</a:t>
            </a:r>
            <a:endParaRPr lang="it-IT" dirty="0"/>
          </a:p>
        </p:txBody>
      </p:sp>
      <p:sp>
        <p:nvSpPr>
          <p:cNvPr id="3" name="Segnaposto contenuto 2"/>
          <p:cNvSpPr>
            <a:spLocks noGrp="1"/>
          </p:cNvSpPr>
          <p:nvPr>
            <p:ph idx="1"/>
          </p:nvPr>
        </p:nvSpPr>
        <p:spPr/>
        <p:txBody>
          <a:bodyPr>
            <a:normAutofit lnSpcReduction="10000"/>
          </a:bodyPr>
          <a:lstStyle/>
          <a:p>
            <a:r>
              <a:rPr lang="it-IT" dirty="0" smtClean="0"/>
              <a:t>L'</a:t>
            </a:r>
            <a:r>
              <a:rPr lang="it-IT" dirty="0" err="1" smtClean="0"/>
              <a:t>Otgc</a:t>
            </a:r>
            <a:r>
              <a:rPr lang="it-IT" dirty="0" smtClean="0"/>
              <a:t> ha le seguenti </a:t>
            </a:r>
            <a:r>
              <a:rPr lang="it-IT" b="1" dirty="0" smtClean="0"/>
              <a:t>finalità</a:t>
            </a:r>
            <a:r>
              <a:rPr lang="it-IT" dirty="0" smtClean="0"/>
              <a:t>:</a:t>
            </a:r>
          </a:p>
          <a:p>
            <a:r>
              <a:rPr lang="it-IT" dirty="0" smtClean="0"/>
              <a:t>garantire la coerenza complessiva delle attività svolte dai singoli organismi di governo clinico, sulla base degli indirizzi fissati dalla Giunta regionale</a:t>
            </a:r>
          </a:p>
          <a:p>
            <a:r>
              <a:rPr lang="it-IT" dirty="0" smtClean="0"/>
              <a:t>valorizzare la funzione strategica degli organismi di governo clinico</a:t>
            </a:r>
          </a:p>
          <a:p>
            <a:r>
              <a:rPr lang="it-IT" dirty="0" smtClean="0"/>
              <a:t>garantire una gestione univoca sul piano tecnico, nel rispetto delle competenze e delle responsabilità specifiche, dell'appropriatezza e della valutazione dei risultati</a:t>
            </a:r>
          </a:p>
          <a:p>
            <a:r>
              <a:rPr lang="it-IT" dirty="0" smtClean="0"/>
              <a:t>contribuire alla valorizzazione delle risorse umane.</a:t>
            </a:r>
          </a:p>
          <a:p>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Svolge le seguenti </a:t>
            </a:r>
            <a:r>
              <a:rPr lang="it-IT" b="1" dirty="0" smtClean="0"/>
              <a:t>funzioni</a:t>
            </a:r>
            <a:r>
              <a:rPr lang="it-IT" dirty="0" smtClean="0"/>
              <a:t>:</a:t>
            </a:r>
            <a:br>
              <a:rPr lang="it-IT" dirty="0" smtClean="0"/>
            </a:br>
            <a:endParaRPr lang="it-IT" dirty="0"/>
          </a:p>
        </p:txBody>
      </p:sp>
      <p:sp>
        <p:nvSpPr>
          <p:cNvPr id="3" name="Segnaposto contenuto 2"/>
          <p:cNvSpPr>
            <a:spLocks noGrp="1"/>
          </p:cNvSpPr>
          <p:nvPr>
            <p:ph idx="1"/>
          </p:nvPr>
        </p:nvSpPr>
        <p:spPr/>
        <p:txBody>
          <a:bodyPr>
            <a:normAutofit fontScale="92500"/>
          </a:bodyPr>
          <a:lstStyle/>
          <a:p>
            <a:r>
              <a:rPr lang="it-IT" dirty="0" smtClean="0"/>
              <a:t>coordinamento delle attività di governo clinico regionale</a:t>
            </a:r>
          </a:p>
          <a:p>
            <a:r>
              <a:rPr lang="it-IT" dirty="0" smtClean="0"/>
              <a:t>consulenza in materia di organizzazione e programmazione sanitaria anche in relazione agli aspetti clinico assistenziali</a:t>
            </a:r>
          </a:p>
          <a:p>
            <a:r>
              <a:rPr lang="it-IT" dirty="0" smtClean="0"/>
              <a:t>espressione di pareri sui provvedimenti di contenuto tecnico sanitario di maggiore rilevanza</a:t>
            </a:r>
          </a:p>
          <a:p>
            <a:r>
              <a:rPr lang="it-IT" dirty="0" smtClean="0"/>
              <a:t>predisporre e monitorare i percorsi diagnostico terapeutico assistenziali su richiesta dei settori della direzione regionale competente in materia di diritto alla salute sentiti i dipartimenti interaziendali di area vasta.</a:t>
            </a:r>
          </a:p>
          <a:p>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Per favorire il governo clinico regionale delle attività caratterizzate da una elevata necessità di integrazione e direzione tecnica regionale, la Giunta regionale, acquisito il parere obbligatorio della commissione consiliare competente che si esprime nel termine di trenta giorni dalla richiesta, può altresì costituire specifiche strutture con funzione di riferimento regionale.</a:t>
            </a:r>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L’OTGC ha la seguente articolazione funzionale: a) coordinatore; b) ufficio di coordinamento; c) CTS</a:t>
            </a:r>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coordinatore del OTGC è nominato dal Presidente della Giunta Regionale, su proposta del direttore della direzione regionale competente in materia di diritto alla salute, tra medici di comprovata esperienza professionale e organizzativa o responsabilità in strutture sanitarie o in organismi scientifici consultivi nazionali o regionali. </a:t>
            </a:r>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lvl="1" algn="l" rtl="0">
              <a:spcBef>
                <a:spcPct val="0"/>
              </a:spcBef>
            </a:pPr>
            <a:r>
              <a:rPr lang="it-IT" sz="3200" dirty="0" smtClean="0"/>
              <a:t>L’ufficio di coordinamento svolge le seguenti funzioni: </a:t>
            </a:r>
            <a:r>
              <a:rPr lang="it-IT" dirty="0" smtClean="0"/>
              <a:t/>
            </a:r>
            <a:br>
              <a:rPr lang="it-IT" dirty="0" smtClean="0"/>
            </a:br>
            <a:endParaRPr lang="it-IT" dirty="0"/>
          </a:p>
        </p:txBody>
      </p:sp>
      <p:sp>
        <p:nvSpPr>
          <p:cNvPr id="3" name="Segnaposto contenuto 2"/>
          <p:cNvSpPr>
            <a:spLocks noGrp="1"/>
          </p:cNvSpPr>
          <p:nvPr>
            <p:ph idx="1"/>
          </p:nvPr>
        </p:nvSpPr>
        <p:spPr/>
        <p:txBody>
          <a:bodyPr>
            <a:normAutofit/>
          </a:bodyPr>
          <a:lstStyle/>
          <a:p>
            <a:r>
              <a:rPr lang="it-IT" dirty="0" smtClean="0"/>
              <a:t>a</a:t>
            </a:r>
            <a:r>
              <a:rPr lang="it-IT" dirty="0" smtClean="0"/>
              <a:t>) raccordo e coordinamento tra le attività delle singole strutture di governo </a:t>
            </a:r>
            <a:r>
              <a:rPr lang="it-IT" dirty="0" smtClean="0"/>
              <a:t>clinico;</a:t>
            </a:r>
          </a:p>
          <a:p>
            <a:r>
              <a:rPr lang="it-IT" dirty="0" smtClean="0"/>
              <a:t> </a:t>
            </a:r>
            <a:r>
              <a:rPr lang="it-IT" dirty="0" smtClean="0"/>
              <a:t>b) espressione di pareri e formulazione di proposte su specifiche questioni inerenti l'operatività delle diverse strutture del governo clinico; </a:t>
            </a:r>
            <a:endParaRPr lang="it-IT" dirty="0" smtClean="0"/>
          </a:p>
          <a:p>
            <a:r>
              <a:rPr lang="it-IT" dirty="0" smtClean="0"/>
              <a:t>c</a:t>
            </a:r>
            <a:r>
              <a:rPr lang="it-IT" dirty="0" smtClean="0"/>
              <a:t>) proposta al CTS, sentito il direttore della direzione regionale competente in materia di diritto alla salute, del programma annuale di attività dell’OTGC</a:t>
            </a:r>
            <a:r>
              <a:rPr lang="it-IT" dirty="0" smtClean="0"/>
              <a:t>;</a:t>
            </a:r>
          </a:p>
          <a:p>
            <a:r>
              <a:rPr lang="it-IT" dirty="0" smtClean="0"/>
              <a:t>d) </a:t>
            </a:r>
            <a:r>
              <a:rPr lang="it-IT" dirty="0" smtClean="0"/>
              <a:t>proposta al CTS del regolamento interno dell’OTGC e delle eventuali modifiche</a:t>
            </a:r>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Il CTS svolge le seguenti funzioni</a:t>
            </a:r>
            <a:endParaRPr lang="it-IT" dirty="0"/>
          </a:p>
        </p:txBody>
      </p:sp>
      <p:sp>
        <p:nvSpPr>
          <p:cNvPr id="3" name="Segnaposto contenuto 2"/>
          <p:cNvSpPr>
            <a:spLocks noGrp="1"/>
          </p:cNvSpPr>
          <p:nvPr>
            <p:ph idx="1"/>
          </p:nvPr>
        </p:nvSpPr>
        <p:spPr/>
        <p:txBody>
          <a:bodyPr>
            <a:normAutofit fontScale="85000" lnSpcReduction="10000"/>
          </a:bodyPr>
          <a:lstStyle/>
          <a:p>
            <a:r>
              <a:rPr lang="it-IT" dirty="0" smtClean="0"/>
              <a:t> </a:t>
            </a:r>
            <a:r>
              <a:rPr lang="it-IT" dirty="0" smtClean="0"/>
              <a:t>a) espressione di pareri sugli atti aventi carattere </a:t>
            </a:r>
            <a:r>
              <a:rPr lang="it-IT" dirty="0" err="1" smtClean="0"/>
              <a:t>programmatorio</a:t>
            </a:r>
            <a:r>
              <a:rPr lang="it-IT" dirty="0" smtClean="0"/>
              <a:t> o dispositivo generale e su problematiche rilevanti o di prevalente carattere interdisciplinare o interprofessionale </a:t>
            </a:r>
            <a:r>
              <a:rPr lang="it-IT" dirty="0" smtClean="0"/>
              <a:t>su </a:t>
            </a:r>
            <a:r>
              <a:rPr lang="it-IT" dirty="0" smtClean="0"/>
              <a:t>richiesta della direzione regionale competente in materia di diritto alla salute</a:t>
            </a:r>
            <a:r>
              <a:rPr lang="it-IT" dirty="0" smtClean="0"/>
              <a:t>;</a:t>
            </a:r>
          </a:p>
          <a:p>
            <a:r>
              <a:rPr lang="it-IT" dirty="0" smtClean="0"/>
              <a:t> </a:t>
            </a:r>
            <a:r>
              <a:rPr lang="it-IT" dirty="0" smtClean="0"/>
              <a:t>b) predisposizione di linee guida e di percorsi diagnostico terapeutici </a:t>
            </a:r>
            <a:r>
              <a:rPr lang="it-IT" dirty="0" smtClean="0"/>
              <a:t>assistenziali</a:t>
            </a:r>
          </a:p>
          <a:p>
            <a:r>
              <a:rPr lang="it-IT" dirty="0" smtClean="0"/>
              <a:t> </a:t>
            </a:r>
            <a:r>
              <a:rPr lang="it-IT" dirty="0" smtClean="0"/>
              <a:t>c) formulazione di proposte o espressione di pareri su richiesta della direzione regionale competente in materia di diritto alla salute in merito a tematiche di particolare rilevanza; </a:t>
            </a:r>
            <a:endParaRPr lang="it-IT" dirty="0" smtClean="0"/>
          </a:p>
          <a:p>
            <a:r>
              <a:rPr lang="it-IT" dirty="0" smtClean="0"/>
              <a:t>D) </a:t>
            </a:r>
            <a:r>
              <a:rPr lang="it-IT" dirty="0" smtClean="0"/>
              <a:t>approvazione, su proposta dell’ufficio di coordinamento, del programma annuale di attività e del regolamento interno dell’OTGC. </a:t>
            </a:r>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E’ istituito, presso la direzione regionale competente in materia di diritto alla salute, l’osservatorio per le professioni sanitarie</a:t>
            </a:r>
            <a:r>
              <a:rPr lang="it-IT" dirty="0" smtClean="0"/>
              <a:t>.</a:t>
            </a:r>
          </a:p>
          <a:p>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L’osservatorio è composto da: a) l’Assessore competente, o suo delegato, con funzioni di presidente; b) tre medici; c) tre infermieri; d) un componente per ogni professione sanitaria presente nel servizio sanitario regionale; e) il coordinatore dell'OTGC; f) cinque membri individuati dal Consiglio regionale, di cui un medico, un infermiere e tre soggetti afferenti alle professioni sanitarie presenti nel servizio sanitario regionale.</a:t>
            </a:r>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Funzioni </a:t>
            </a:r>
            <a:endParaRPr lang="it-IT" dirty="0"/>
          </a:p>
        </p:txBody>
      </p:sp>
      <p:sp>
        <p:nvSpPr>
          <p:cNvPr id="3" name="Segnaposto contenuto 2"/>
          <p:cNvSpPr>
            <a:spLocks noGrp="1"/>
          </p:cNvSpPr>
          <p:nvPr>
            <p:ph idx="1"/>
          </p:nvPr>
        </p:nvSpPr>
        <p:spPr/>
        <p:txBody>
          <a:bodyPr>
            <a:normAutofit/>
          </a:bodyPr>
          <a:lstStyle/>
          <a:p>
            <a:r>
              <a:rPr lang="it-IT" dirty="0" smtClean="0"/>
              <a:t>a) collaborazione con la rete formativa del servizio sanitario regionale per la formazione continua </a:t>
            </a:r>
            <a:endParaRPr lang="it-IT" dirty="0" smtClean="0"/>
          </a:p>
          <a:p>
            <a:r>
              <a:rPr lang="it-IT" dirty="0" smtClean="0"/>
              <a:t>b</a:t>
            </a:r>
            <a:r>
              <a:rPr lang="it-IT" dirty="0" smtClean="0"/>
              <a:t>) partecipazione ai processi di rilevazione del fabbisogno formativo delle singole professioni, </a:t>
            </a:r>
            <a:endParaRPr lang="it-IT" dirty="0" smtClean="0"/>
          </a:p>
          <a:p>
            <a:r>
              <a:rPr lang="it-IT" dirty="0" smtClean="0"/>
              <a:t>c</a:t>
            </a:r>
            <a:r>
              <a:rPr lang="it-IT" dirty="0" smtClean="0"/>
              <a:t>) formulazione di proposte ai fini della ottimizzazione della formazione professionale</a:t>
            </a:r>
            <a:r>
              <a:rPr lang="it-IT" dirty="0" smtClean="0"/>
              <a:t>;</a:t>
            </a:r>
          </a:p>
          <a:p>
            <a:r>
              <a:rPr lang="it-IT" dirty="0" smtClean="0"/>
              <a:t> </a:t>
            </a:r>
            <a:r>
              <a:rPr lang="it-IT" dirty="0" smtClean="0"/>
              <a:t>d) rilascio di pareri sugli atti di programmazione del servizio sanitario regionale, su richiesta della direzione regionale competente in materia di diritto alla salute.</a:t>
            </a:r>
            <a:endParaRPr lang="it-IT"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18</TotalTime>
  <Words>772</Words>
  <Application>Microsoft Office PowerPoint</Application>
  <PresentationFormat>Presentazione su schermo (4:3)</PresentationFormat>
  <Paragraphs>45</Paragraphs>
  <Slides>16</Slides>
  <Notes>0</Notes>
  <HiddenSlides>0</HiddenSlides>
  <MMClips>0</MMClips>
  <ScaleCrop>false</ScaleCrop>
  <HeadingPairs>
    <vt:vector size="4" baseType="variant">
      <vt:variant>
        <vt:lpstr>Tema</vt:lpstr>
      </vt:variant>
      <vt:variant>
        <vt:i4>1</vt:i4>
      </vt:variant>
      <vt:variant>
        <vt:lpstr>Titoli diapositive</vt:lpstr>
      </vt:variant>
      <vt:variant>
        <vt:i4>16</vt:i4>
      </vt:variant>
    </vt:vector>
  </HeadingPairs>
  <TitlesOfParts>
    <vt:vector size="17" baseType="lpstr">
      <vt:lpstr>Equinozio</vt:lpstr>
      <vt:lpstr>GOVERNO CLINICO</vt:lpstr>
      <vt:lpstr>Diapositiva 2</vt:lpstr>
      <vt:lpstr>Diapositiva 3</vt:lpstr>
      <vt:lpstr>Diapositiva 4</vt:lpstr>
      <vt:lpstr>Diapositiva 5</vt:lpstr>
      <vt:lpstr>Diapositiva 6</vt:lpstr>
      <vt:lpstr> ORGANISMO TOSCANO PER IL GOVERNO CLINICO</vt:lpstr>
      <vt:lpstr>Svolge le seguenti funzioni: </vt:lpstr>
      <vt:lpstr>Diapositiva 9</vt:lpstr>
      <vt:lpstr>Diapositiva 10</vt:lpstr>
      <vt:lpstr>Diapositiva 11</vt:lpstr>
      <vt:lpstr>L’ufficio di coordinamento svolge le seguenti funzioni:  </vt:lpstr>
      <vt:lpstr>Il CTS svolge le seguenti funzioni</vt:lpstr>
      <vt:lpstr>Diapositiva 14</vt:lpstr>
      <vt:lpstr>Diapositiva 15</vt:lpstr>
      <vt:lpstr>Funzioni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GOVERNO CLINICO</dc:title>
  <dc:creator>Windows User</dc:creator>
  <cp:lastModifiedBy>Windows User</cp:lastModifiedBy>
  <cp:revision>2</cp:revision>
  <dcterms:created xsi:type="dcterms:W3CDTF">2019-07-04T19:54:57Z</dcterms:created>
  <dcterms:modified xsi:type="dcterms:W3CDTF">2019-07-05T20:22:22Z</dcterms:modified>
</cp:coreProperties>
</file>