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8" r:id="rId3"/>
    <p:sldId id="269" r:id="rId4"/>
    <p:sldId id="270" r:id="rId5"/>
    <p:sldId id="271" r:id="rId6"/>
    <p:sldId id="272" r:id="rId7"/>
    <p:sldId id="273" r:id="rId8"/>
    <p:sldId id="257" r:id="rId9"/>
    <p:sldId id="274" r:id="rId10"/>
    <p:sldId id="258" r:id="rId11"/>
    <p:sldId id="259" r:id="rId12"/>
    <p:sldId id="275" r:id="rId13"/>
    <p:sldId id="260" r:id="rId14"/>
    <p:sldId id="261" r:id="rId15"/>
    <p:sldId id="262" r:id="rId16"/>
    <p:sldId id="276" r:id="rId17"/>
    <p:sldId id="277" r:id="rId18"/>
    <p:sldId id="263" r:id="rId19"/>
    <p:sldId id="264" r:id="rId20"/>
    <p:sldId id="265" r:id="rId21"/>
    <p:sldId id="266" r:id="rId22"/>
    <p:sldId id="26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2286000" y="3124200"/>
            <a:ext cx="6172200" cy="1894362"/>
          </a:xfrm>
        </p:spPr>
        <p:txBody>
          <a:bodyPr/>
          <a:lstStyle>
            <a:lvl1pPr>
              <a:defRPr b="1"/>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7764621" y="1174097"/>
            <a:ext cx="2286000" cy="381000"/>
          </a:xfrm>
        </p:spPr>
        <p:txBody>
          <a:bodyPr/>
          <a:lstStyle/>
          <a:p>
            <a:fld id="{CF08B268-40C1-4DFF-A0F5-E08CC0399C32}" type="datetimeFigureOut">
              <a:rPr lang="it-IT" smtClean="0"/>
              <a:t>14/03/2018</a:t>
            </a:fld>
            <a:endParaRPr lang="it-IT"/>
          </a:p>
        </p:txBody>
      </p:sp>
      <p:sp>
        <p:nvSpPr>
          <p:cNvPr id="17" name="Segnaposto piè di pagina 16"/>
          <p:cNvSpPr>
            <a:spLocks noGrp="1"/>
          </p:cNvSpPr>
          <p:nvPr>
            <p:ph type="ftr" sz="quarter" idx="11"/>
          </p:nvPr>
        </p:nvSpPr>
        <p:spPr bwMode="auto">
          <a:xfrm rot="5400000">
            <a:off x="7077269" y="4181669"/>
            <a:ext cx="3657600" cy="384048"/>
          </a:xfrm>
        </p:spPr>
        <p:txBody>
          <a:bodyPr/>
          <a:lstStyle/>
          <a:p>
            <a:endParaRPr lang="it-IT"/>
          </a:p>
        </p:txBody>
      </p:sp>
      <p:sp>
        <p:nvSpPr>
          <p:cNvPr id="10" name="Rettango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325544" y="4928702"/>
            <a:ext cx="609600" cy="517524"/>
          </a:xfrm>
        </p:spPr>
        <p:txBody>
          <a:bodyPr/>
          <a:lstStyle/>
          <a:p>
            <a:fld id="{E205123C-2415-4E28-8F1E-F718087CCE82}" type="slidenum">
              <a:rPr lang="it-IT" smtClean="0"/>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8" name="Segnaposto contenuto 7"/>
          <p:cNvSpPr>
            <a:spLocks noGrp="1"/>
          </p:cNvSpPr>
          <p:nvPr>
            <p:ph sz="quarter" idx="1"/>
          </p:nvPr>
        </p:nvSpPr>
        <p:spPr>
          <a:xfrm>
            <a:off x="457200" y="1600200"/>
            <a:ext cx="7467600" cy="487375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4"/>
          </p:nvPr>
        </p:nvSpPr>
        <p:spPr/>
        <p:txBody>
          <a:bodyPr rtlCol="0"/>
          <a:lstStyle/>
          <a:p>
            <a:fld id="{CF08B268-40C1-4DFF-A0F5-E08CC0399C32}" type="datetimeFigureOut">
              <a:rPr lang="it-IT" smtClean="0"/>
              <a:t>14/03/2018</a:t>
            </a:fld>
            <a:endParaRPr lang="it-IT"/>
          </a:p>
        </p:txBody>
      </p:sp>
      <p:sp>
        <p:nvSpPr>
          <p:cNvPr id="9" name="Segnaposto numero diapositiva 8"/>
          <p:cNvSpPr>
            <a:spLocks noGrp="1"/>
          </p:cNvSpPr>
          <p:nvPr>
            <p:ph type="sldNum" sz="quarter" idx="15"/>
          </p:nvPr>
        </p:nvSpPr>
        <p:spPr/>
        <p:txBody>
          <a:bodyPr rtlCol="0"/>
          <a:lstStyle/>
          <a:p>
            <a:fld id="{E205123C-2415-4E28-8F1E-F718087CCE82}" type="slidenum">
              <a:rPr lang="it-IT" smtClean="0"/>
              <a:t>‹N›</a:t>
            </a:fld>
            <a:endParaRPr lang="it-IT"/>
          </a:p>
        </p:txBody>
      </p:sp>
      <p:sp>
        <p:nvSpPr>
          <p:cNvPr id="10" name="Segnaposto piè di pagina 9"/>
          <p:cNvSpPr>
            <a:spLocks noGrp="1"/>
          </p:cNvSpPr>
          <p:nvPr>
            <p:ph type="ftr" sz="quarter" idx="16"/>
          </p:nvPr>
        </p:nvSpPr>
        <p:spPr/>
        <p:txBody>
          <a:bodyPr rtlCol="0"/>
          <a:lstStyle/>
          <a:p>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286000" y="2895600"/>
            <a:ext cx="6172200" cy="2053590"/>
          </a:xfrm>
        </p:spPr>
        <p:txBody>
          <a:bodyPr/>
          <a:lstStyle>
            <a:lvl1pPr algn="l">
              <a:buNone/>
              <a:defRPr sz="3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bwMode="auto">
          <a:xfrm rot="5400000">
            <a:off x="7763256" y="1170432"/>
            <a:ext cx="2286000" cy="381000"/>
          </a:xfrm>
        </p:spPr>
        <p:txBody>
          <a:bodyPr/>
          <a:lstStyle/>
          <a:p>
            <a:fld id="{CF08B268-40C1-4DFF-A0F5-E08CC0399C32}" type="datetimeFigureOut">
              <a:rPr lang="it-IT" smtClean="0"/>
              <a:t>14/03/2018</a:t>
            </a:fld>
            <a:endParaRPr lang="it-IT"/>
          </a:p>
        </p:txBody>
      </p:sp>
      <p:sp>
        <p:nvSpPr>
          <p:cNvPr id="5" name="Segnaposto piè di pagina 4"/>
          <p:cNvSpPr>
            <a:spLocks noGrp="1"/>
          </p:cNvSpPr>
          <p:nvPr>
            <p:ph type="ftr" sz="quarter" idx="11"/>
          </p:nvPr>
        </p:nvSpPr>
        <p:spPr bwMode="auto">
          <a:xfrm rot="5400000">
            <a:off x="7077456" y="4178808"/>
            <a:ext cx="3657600" cy="384048"/>
          </a:xfrm>
        </p:spPr>
        <p:txBody>
          <a:bodyPr/>
          <a:lstStyle/>
          <a:p>
            <a:endParaRPr lang="it-IT"/>
          </a:p>
        </p:txBody>
      </p:sp>
      <p:sp>
        <p:nvSpPr>
          <p:cNvPr id="9" name="Rettango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340616" y="4928702"/>
            <a:ext cx="609600" cy="517524"/>
          </a:xfrm>
        </p:spPr>
        <p:txBody>
          <a:bodyPr/>
          <a:lstStyle/>
          <a:p>
            <a:fld id="{E205123C-2415-4E28-8F1E-F718087CCE82}" type="slidenum">
              <a:rPr lang="it-IT" smtClean="0"/>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CF08B268-40C1-4DFF-A0F5-E08CC0399C32}" type="datetimeFigureOut">
              <a:rPr lang="it-IT" smtClean="0"/>
              <a:t>14/03/2018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205123C-2415-4E28-8F1E-F718087CCE82}" type="slidenum">
              <a:rPr lang="it-IT" smtClean="0"/>
              <a:t>‹N›</a:t>
            </a:fld>
            <a:endParaRPr lang="it-IT"/>
          </a:p>
        </p:txBody>
      </p:sp>
      <p:sp>
        <p:nvSpPr>
          <p:cNvPr id="9" name="Segnaposto contenuto 8"/>
          <p:cNvSpPr>
            <a:spLocks noGrp="1"/>
          </p:cNvSpPr>
          <p:nvPr>
            <p:ph sz="quarter" idx="1"/>
          </p:nvPr>
        </p:nvSpPr>
        <p:spPr>
          <a:xfrm>
            <a:off x="457200"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270248"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543800" cy="1143000"/>
          </a:xfrm>
        </p:spPr>
        <p:txBody>
          <a:bodyPr anchor="b"/>
          <a:lstStyle>
            <a:lvl1pPr>
              <a:defRPr/>
            </a:lvl1pPr>
          </a:lstStyle>
          <a:p>
            <a:r>
              <a:rPr kumimoji="0" lang="it-IT" smtClean="0"/>
              <a:t>Fare clic per modificare lo stile del titolo</a:t>
            </a:r>
            <a:endParaRPr kumimoji="0" lang="en-US"/>
          </a:p>
        </p:txBody>
      </p:sp>
      <p:sp>
        <p:nvSpPr>
          <p:cNvPr id="7" name="Segnaposto data 6"/>
          <p:cNvSpPr>
            <a:spLocks noGrp="1"/>
          </p:cNvSpPr>
          <p:nvPr>
            <p:ph type="dt" sz="half" idx="10"/>
          </p:nvPr>
        </p:nvSpPr>
        <p:spPr/>
        <p:txBody>
          <a:bodyPr/>
          <a:lstStyle/>
          <a:p>
            <a:fld id="{CF08B268-40C1-4DFF-A0F5-E08CC0399C32}" type="datetimeFigureOut">
              <a:rPr lang="it-IT" smtClean="0"/>
              <a:t>14/03/2018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205123C-2415-4E28-8F1E-F718087CCE82}" type="slidenum">
              <a:rPr lang="it-IT" smtClean="0"/>
              <a:t>‹N›</a:t>
            </a:fld>
            <a:endParaRPr lang="it-IT"/>
          </a:p>
        </p:txBody>
      </p:sp>
      <p:sp>
        <p:nvSpPr>
          <p:cNvPr id="11" name="Segnaposto contenuto 10"/>
          <p:cNvSpPr>
            <a:spLocks noGrp="1"/>
          </p:cNvSpPr>
          <p:nvPr>
            <p:ph sz="quarter" idx="2"/>
          </p:nvPr>
        </p:nvSpPr>
        <p:spPr>
          <a:xfrm>
            <a:off x="457200"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371975"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tes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4" name="Segnaposto tes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6" name="Segnaposto data 5"/>
          <p:cNvSpPr>
            <a:spLocks noGrp="1"/>
          </p:cNvSpPr>
          <p:nvPr>
            <p:ph type="dt" sz="half" idx="10"/>
          </p:nvPr>
        </p:nvSpPr>
        <p:spPr/>
        <p:txBody>
          <a:bodyPr rtlCol="0"/>
          <a:lstStyle/>
          <a:p>
            <a:fld id="{CF08B268-40C1-4DFF-A0F5-E08CC0399C32}" type="datetimeFigureOut">
              <a:rPr lang="it-IT" smtClean="0"/>
              <a:t>14/03/2018</a:t>
            </a:fld>
            <a:endParaRPr lang="it-IT"/>
          </a:p>
        </p:txBody>
      </p:sp>
      <p:sp>
        <p:nvSpPr>
          <p:cNvPr id="7" name="Segnaposto numero diapositiva 6"/>
          <p:cNvSpPr>
            <a:spLocks noGrp="1"/>
          </p:cNvSpPr>
          <p:nvPr>
            <p:ph type="sldNum" sz="quarter" idx="11"/>
          </p:nvPr>
        </p:nvSpPr>
        <p:spPr/>
        <p:txBody>
          <a:bodyPr rtlCol="0"/>
          <a:lstStyle/>
          <a:p>
            <a:fld id="{E205123C-2415-4E28-8F1E-F718087CCE82}" type="slidenum">
              <a:rPr lang="it-IT" smtClean="0"/>
              <a:t>‹N›</a:t>
            </a:fld>
            <a:endParaRPr lang="it-IT"/>
          </a:p>
        </p:txBody>
      </p:sp>
      <p:sp>
        <p:nvSpPr>
          <p:cNvPr id="8" name="Segnaposto piè di pagina 7"/>
          <p:cNvSpPr>
            <a:spLocks noGrp="1"/>
          </p:cNvSpPr>
          <p:nvPr>
            <p:ph type="ftr" sz="quarter" idx="12"/>
          </p:nvPr>
        </p:nvSpPr>
        <p:spPr/>
        <p:txBody>
          <a:bodyPr rtlCol="0"/>
          <a:lstStyle/>
          <a:p>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F08B268-40C1-4DFF-A0F5-E08CC0399C32}" type="datetimeFigureOut">
              <a:rPr lang="it-IT" smtClean="0"/>
              <a:t>14/03/2018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205123C-2415-4E28-8F1E-F718087CCE82}"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Connettore 1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304800" y="274320"/>
            <a:ext cx="5638800" cy="6327648"/>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4"/>
          </p:nvPr>
        </p:nvSpPr>
        <p:spPr/>
        <p:txBody>
          <a:bodyPr rtlCol="0"/>
          <a:lstStyle/>
          <a:p>
            <a:fld id="{CF08B268-40C1-4DFF-A0F5-E08CC0399C32}" type="datetimeFigureOut">
              <a:rPr lang="it-IT" smtClean="0"/>
              <a:t>14/03/2018</a:t>
            </a:fld>
            <a:endParaRPr lang="it-IT"/>
          </a:p>
        </p:txBody>
      </p:sp>
      <p:sp>
        <p:nvSpPr>
          <p:cNvPr id="22" name="Segnaposto numero diapositiva 21"/>
          <p:cNvSpPr>
            <a:spLocks noGrp="1"/>
          </p:cNvSpPr>
          <p:nvPr>
            <p:ph type="sldNum" sz="quarter" idx="15"/>
          </p:nvPr>
        </p:nvSpPr>
        <p:spPr/>
        <p:txBody>
          <a:bodyPr rtlCol="0"/>
          <a:lstStyle/>
          <a:p>
            <a:fld id="{E205123C-2415-4E28-8F1E-F718087CCE82}" type="slidenum">
              <a:rPr lang="it-IT" smtClean="0"/>
              <a:t>‹N›</a:t>
            </a:fld>
            <a:endParaRPr lang="it-IT"/>
          </a:p>
        </p:txBody>
      </p:sp>
      <p:sp>
        <p:nvSpPr>
          <p:cNvPr id="23" name="Segnaposto piè di pagina 22"/>
          <p:cNvSpPr>
            <a:spLocks noGrp="1"/>
          </p:cNvSpPr>
          <p:nvPr>
            <p:ph type="ftr" sz="quarter" idx="16"/>
          </p:nvPr>
        </p:nvSpPr>
        <p:spPr/>
        <p:txBody>
          <a:bodyPr rtlCol="0"/>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3350133" y="3200400"/>
            <a:ext cx="6309360" cy="457200"/>
          </a:xfrm>
        </p:spPr>
        <p:txBody>
          <a:bodyPr anchor="b"/>
          <a:lstStyle>
            <a:lvl1pPr algn="l">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10" name="Connettore 1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fld id="{CF08B268-40C1-4DFF-A0F5-E08CC0399C32}" type="datetimeFigureOut">
              <a:rPr lang="it-IT" smtClean="0"/>
              <a:t>14/03/2018</a:t>
            </a:fld>
            <a:endParaRPr lang="it-IT"/>
          </a:p>
        </p:txBody>
      </p:sp>
      <p:sp>
        <p:nvSpPr>
          <p:cNvPr id="18" name="Segnaposto numero diapositiva 17"/>
          <p:cNvSpPr>
            <a:spLocks noGrp="1"/>
          </p:cNvSpPr>
          <p:nvPr>
            <p:ph type="sldNum" sz="quarter" idx="11"/>
          </p:nvPr>
        </p:nvSpPr>
        <p:spPr/>
        <p:txBody>
          <a:bodyPr rtlCol="0"/>
          <a:lstStyle/>
          <a:p>
            <a:fld id="{E205123C-2415-4E28-8F1E-F718087CCE82}" type="slidenum">
              <a:rPr lang="it-IT" smtClean="0"/>
              <a:t>‹N›</a:t>
            </a:fld>
            <a:endParaRPr lang="it-IT"/>
          </a:p>
        </p:txBody>
      </p:sp>
      <p:sp>
        <p:nvSpPr>
          <p:cNvPr id="21" name="Segnaposto piè di pagina 20"/>
          <p:cNvSpPr>
            <a:spLocks noGrp="1"/>
          </p:cNvSpPr>
          <p:nvPr>
            <p:ph type="ftr" sz="quarter" idx="12"/>
          </p:nvPr>
        </p:nvSpPr>
        <p:spPr/>
        <p:txBody>
          <a:bodyPr rtlCol="0"/>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08B268-40C1-4DFF-A0F5-E08CC0399C32}" type="datetimeFigureOut">
              <a:rPr lang="it-IT" smtClean="0"/>
              <a:t>14/03/2018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205123C-2415-4E28-8F1E-F718087CCE82}"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676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08B268-40C1-4DFF-A0F5-E08CC0399C32}" type="datetimeFigureOut">
              <a:rPr lang="it-IT" smtClean="0"/>
              <a:t>14/03/2018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205123C-2415-4E28-8F1E-F718087CCE82}"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457200" y="274638"/>
            <a:ext cx="7467600" cy="1143000"/>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F08B268-40C1-4DFF-A0F5-E08CC0399C32}" type="datetimeFigureOut">
              <a:rPr lang="it-IT" smtClean="0"/>
              <a:t>14/03/2018</a:t>
            </a:fld>
            <a:endParaRPr lang="it-IT"/>
          </a:p>
        </p:txBody>
      </p:sp>
      <p:sp>
        <p:nvSpPr>
          <p:cNvPr id="3" name="Segnaposto piè di pagina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it-IT"/>
          </a:p>
        </p:txBody>
      </p:sp>
      <p:sp>
        <p:nvSpPr>
          <p:cNvPr id="7" name="Connettore 1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205123C-2415-4E28-8F1E-F718087CCE82}"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LA DIRIGENZA</a:t>
            </a:r>
            <a:endParaRPr lang="it-IT" dirty="0"/>
          </a:p>
        </p:txBody>
      </p:sp>
      <p:sp>
        <p:nvSpPr>
          <p:cNvPr id="5" name="Segnaposto contenuto 4"/>
          <p:cNvSpPr>
            <a:spLocks noGrp="1"/>
          </p:cNvSpPr>
          <p:nvPr>
            <p:ph sz="quarter" idx="1"/>
          </p:nvPr>
        </p:nvSpPr>
        <p:spPr/>
        <p:txBody>
          <a:bodyPr/>
          <a:lstStyle/>
          <a:p>
            <a:r>
              <a:rPr lang="it-IT" dirty="0" smtClean="0"/>
              <a:t>DIRIGENZA </a:t>
            </a:r>
            <a:r>
              <a:rPr lang="it-IT" dirty="0" err="1" smtClean="0"/>
              <a:t>DI</a:t>
            </a:r>
            <a:r>
              <a:rPr lang="it-IT" dirty="0" smtClean="0"/>
              <a:t> AREA</a:t>
            </a:r>
          </a:p>
          <a:p>
            <a:r>
              <a:rPr lang="it-IT" dirty="0" smtClean="0"/>
              <a:t>DIRETTORI DIPARTIMENTO</a:t>
            </a:r>
          </a:p>
          <a:p>
            <a:r>
              <a:rPr lang="it-IT" dirty="0" smtClean="0"/>
              <a:t>Direttore struttura </a:t>
            </a:r>
            <a:r>
              <a:rPr lang="it-IT" dirty="0" smtClean="0"/>
              <a:t>complessa</a:t>
            </a:r>
          </a:p>
          <a:p>
            <a:r>
              <a:rPr lang="it-IT" dirty="0" smtClean="0"/>
              <a:t>Direttore </a:t>
            </a:r>
            <a:r>
              <a:rPr lang="it-IT" dirty="0" smtClean="0"/>
              <a:t>distretto</a:t>
            </a:r>
          </a:p>
          <a:p>
            <a:r>
              <a:rPr lang="it-IT" dirty="0" smtClean="0"/>
              <a:t>Dirigente struttura semplice</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Direttore di area</a:t>
            </a:r>
            <a:endParaRPr lang="it-IT" dirty="0"/>
          </a:p>
        </p:txBody>
      </p:sp>
      <p:sp>
        <p:nvSpPr>
          <p:cNvPr id="3" name="Segnaposto contenuto 2"/>
          <p:cNvSpPr>
            <a:spLocks noGrp="1"/>
          </p:cNvSpPr>
          <p:nvPr>
            <p:ph sz="quarter" idx="1"/>
          </p:nvPr>
        </p:nvSpPr>
        <p:spPr/>
        <p:txBody>
          <a:bodyPr/>
          <a:lstStyle/>
          <a:p>
            <a:r>
              <a:rPr lang="it-IT" dirty="0" smtClean="0"/>
              <a:t>Il direttore di area ospedaliera </a:t>
            </a:r>
            <a:r>
              <a:rPr lang="it-IT" u="sng" dirty="0" smtClean="0"/>
              <a:t>coincide con il responsabile della Direzione medica di presidio</a:t>
            </a:r>
            <a:r>
              <a:rPr lang="it-IT" dirty="0" smtClean="0"/>
              <a:t>. Ai fini del conferimento dell’incarico di direzione della Struttura Complessa Direzione Medica di Presidio, e di conseguenza di Direttore di Area ospedaliera, si applicano le vigenti disposizioni legislative statali. </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b="1" dirty="0" smtClean="0"/>
              <a:t>Il Direttore di Area territoriale </a:t>
            </a:r>
            <a:r>
              <a:rPr lang="it-IT" dirty="0" smtClean="0"/>
              <a:t>è nominato con provvedimento motivato del Direttore Generale, previa valutazione comparativa, fra i laureati in medicina e chirurgia che non abbiano compiuto sessantacinque anni di età e che abbiano svolto, </a:t>
            </a:r>
            <a:r>
              <a:rPr lang="it-IT" u="sng" dirty="0" smtClean="0"/>
              <a:t>per almeno tre anni</a:t>
            </a:r>
            <a:r>
              <a:rPr lang="it-IT" dirty="0" smtClean="0"/>
              <a:t>, una qualificata attività di direzione in enti  o strutture sanitarie pubbliche o private di media o grande dimensioni</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rapporto di lavoro del Direttore di Area Territoriale è esclusivo ed è regolato  da un contratto di diritto privato e determina, per i dipendenti della pubblica amministrazione, il collocamento in aspettativa non retribuita con diritto alla conservazione del posto.</a:t>
            </a:r>
          </a:p>
          <a:p>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Nei casi in cui ricorrano gravi motivi o in caso di violazione di leggi o di principi  di buon andamento e di imparzialità dell’amministrazione, il Direttore Generale procede alla revoca della nomina o alla risoluzione del contratto e dichiara la decadenza del Direttore.</a:t>
            </a:r>
          </a:p>
          <a:p>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b="1" dirty="0" smtClean="0"/>
              <a:t>Il Direttore dell’Area della prevenzione </a:t>
            </a:r>
            <a:r>
              <a:rPr lang="it-IT" dirty="0" smtClean="0"/>
              <a:t>coincide con il Direttore del Dipartimento di </a:t>
            </a:r>
            <a:r>
              <a:rPr lang="it-IT" dirty="0" smtClean="0"/>
              <a:t>prevenzione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endParaRPr lang="it-I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DIRETTORI </a:t>
            </a:r>
            <a:r>
              <a:rPr lang="it-IT" dirty="0" err="1" smtClean="0"/>
              <a:t>DI</a:t>
            </a:r>
            <a:r>
              <a:rPr lang="it-IT" dirty="0" smtClean="0"/>
              <a:t> AREA</a:t>
            </a:r>
            <a:endParaRPr lang="it-IT" dirty="0"/>
          </a:p>
        </p:txBody>
      </p:sp>
      <p:sp>
        <p:nvSpPr>
          <p:cNvPr id="3" name="Segnaposto contenuto 2"/>
          <p:cNvSpPr>
            <a:spLocks noGrp="1"/>
          </p:cNvSpPr>
          <p:nvPr>
            <p:ph sz="quarter" idx="1"/>
          </p:nvPr>
        </p:nvSpPr>
        <p:spPr/>
        <p:txBody>
          <a:bodyPr>
            <a:normAutofit fontScale="92500" lnSpcReduction="10000"/>
          </a:bodyPr>
          <a:lstStyle/>
          <a:p>
            <a:pPr>
              <a:buNone/>
            </a:pPr>
            <a:r>
              <a:rPr lang="it-IT" dirty="0" smtClean="0"/>
              <a:t>I Direttori di ciascuna delle aree organizzative in cui si articola l’Azienda concorrono al conseguimento degli obiettivi fissati dal Direttore Generale.</a:t>
            </a:r>
          </a:p>
          <a:p>
            <a:pPr>
              <a:buNone/>
            </a:pPr>
            <a:r>
              <a:rPr lang="it-IT" dirty="0" smtClean="0"/>
              <a:t>A tal fine, essi svolgono le seguenti funzioni: </a:t>
            </a:r>
            <a:endParaRPr lang="it-IT" dirty="0" smtClean="0"/>
          </a:p>
          <a:p>
            <a:r>
              <a:rPr lang="it-IT" dirty="0" smtClean="0"/>
              <a:t>responsabilità</a:t>
            </a:r>
            <a:r>
              <a:rPr lang="it-IT" dirty="0" smtClean="0"/>
              <a:t>, unitamente ai dirigenti responsabili delle strutture dipartimentali, complesse e della programmazione operativa di area</a:t>
            </a:r>
            <a:r>
              <a:rPr lang="it-IT" dirty="0" smtClean="0"/>
              <a:t>;</a:t>
            </a:r>
          </a:p>
          <a:p>
            <a:r>
              <a:rPr lang="it-IT" dirty="0" smtClean="0"/>
              <a:t>coordinamento </a:t>
            </a:r>
            <a:r>
              <a:rPr lang="it-IT" dirty="0" smtClean="0"/>
              <a:t>dell’attività delle strutture assegnate all’area per lo svolgimento delle relative funzioni; </a:t>
            </a:r>
            <a:endParaRPr lang="it-IT" dirty="0" smtClean="0"/>
          </a:p>
          <a:p>
            <a:r>
              <a:rPr lang="it-IT" dirty="0" smtClean="0"/>
              <a:t>Controllo </a:t>
            </a:r>
            <a:r>
              <a:rPr lang="it-IT" dirty="0" smtClean="0"/>
              <a:t>e valutazione delle attività svolte dalle strutture afferenti all’area di competenza dal punto di vista dell’efficacia e dell’economicità delle risorse impiegate, della qualità e dell’appropriatezza delle prestazioni rese.</a:t>
            </a:r>
          </a:p>
          <a:p>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Direttore di dipartimento</a:t>
            </a:r>
            <a:endParaRPr lang="it-IT" dirty="0"/>
          </a:p>
        </p:txBody>
      </p:sp>
      <p:sp>
        <p:nvSpPr>
          <p:cNvPr id="3" name="Segnaposto contenuto 2"/>
          <p:cNvSpPr>
            <a:spLocks noGrp="1"/>
          </p:cNvSpPr>
          <p:nvPr>
            <p:ph sz="quarter" idx="1"/>
          </p:nvPr>
        </p:nvSpPr>
        <p:spPr/>
        <p:txBody>
          <a:bodyPr/>
          <a:lstStyle/>
          <a:p>
            <a:r>
              <a:rPr lang="it-IT" dirty="0" smtClean="0"/>
              <a:t>Il Direttore di Dipartimento è nominato dal Direttore Generale dell'Azienda tra i Dirigenti delle Strutture Complesse aggregate nel Dipartimento, che non abbiano compiuto il sessantacinquesimo anno di età, sentito il Comitato di Dipartimento, previa valutazione comparativa. L’incarico, di natura fiduciaria, è assegnato ed è di durata triennale, </a:t>
            </a:r>
            <a:r>
              <a:rPr lang="it-IT" dirty="0" smtClean="0"/>
              <a:t>rinnovabile</a:t>
            </a:r>
          </a:p>
          <a:p>
            <a:r>
              <a:rPr lang="it-IT" dirty="0" smtClean="0"/>
              <a:t> L'incarico è revocabile con decisione motivata da parte del Direttore Generale.</a:t>
            </a:r>
          </a:p>
          <a:p>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DIRETTORE DIPARTIMENTO</a:t>
            </a:r>
            <a:endParaRPr lang="it-IT" dirty="0"/>
          </a:p>
        </p:txBody>
      </p:sp>
      <p:sp>
        <p:nvSpPr>
          <p:cNvPr id="3" name="Segnaposto contenuto 2"/>
          <p:cNvSpPr>
            <a:spLocks noGrp="1"/>
          </p:cNvSpPr>
          <p:nvPr>
            <p:ph sz="quarter" idx="1"/>
          </p:nvPr>
        </p:nvSpPr>
        <p:spPr/>
        <p:txBody>
          <a:bodyPr>
            <a:normAutofit fontScale="92500" lnSpcReduction="20000"/>
          </a:bodyPr>
          <a:lstStyle/>
          <a:p>
            <a:pPr>
              <a:buNone/>
            </a:pPr>
            <a:r>
              <a:rPr lang="it-IT" dirty="0" smtClean="0"/>
              <a:t> rappresenta il Dipartimento negli organi istituzionali ed è responsabile della gestione del Dipartimento stesso; </a:t>
            </a:r>
            <a:endParaRPr lang="it-IT" dirty="0" smtClean="0"/>
          </a:p>
          <a:p>
            <a:pPr>
              <a:buNone/>
            </a:pPr>
            <a:r>
              <a:rPr lang="it-IT" dirty="0" smtClean="0"/>
              <a:t> </a:t>
            </a:r>
            <a:r>
              <a:rPr lang="it-IT" dirty="0" smtClean="0"/>
              <a:t>coordina le strutture organizzative e le attività del Dipartimento, vigila sull'osservanza delle norme di riferimento; </a:t>
            </a:r>
            <a:endParaRPr lang="it-IT" dirty="0" smtClean="0"/>
          </a:p>
          <a:p>
            <a:pPr>
              <a:buNone/>
            </a:pPr>
            <a:r>
              <a:rPr lang="it-IT" dirty="0" smtClean="0"/>
              <a:t> </a:t>
            </a:r>
            <a:r>
              <a:rPr lang="it-IT" dirty="0" smtClean="0"/>
              <a:t>concorre, sulla base dei piani dipartimentali, alla definizione dei piani aziendali predisponendo, nel rispetto degli indirizzi del PAL, il piano annuale delle attività da sottoporre alla Direzione aziendale per l'approvazione; </a:t>
            </a:r>
            <a:endParaRPr lang="it-IT" dirty="0" smtClean="0"/>
          </a:p>
          <a:p>
            <a:pPr>
              <a:buNone/>
            </a:pPr>
            <a:r>
              <a:rPr lang="it-IT" dirty="0" smtClean="0"/>
              <a:t> </a:t>
            </a:r>
            <a:r>
              <a:rPr lang="it-IT" dirty="0" smtClean="0"/>
              <a:t>partecipa alla metodica di budget secondo le modalità stabilite dalle disposizioni regionali e aziendali; </a:t>
            </a:r>
            <a:endParaRPr lang="it-IT" dirty="0" smtClean="0"/>
          </a:p>
          <a:p>
            <a:pPr>
              <a:buNone/>
            </a:pPr>
            <a:r>
              <a:rPr lang="it-IT" dirty="0" smtClean="0"/>
              <a:t> </a:t>
            </a:r>
            <a:r>
              <a:rPr lang="it-IT" dirty="0" smtClean="0"/>
              <a:t>individua le risorse professionali, organizzative, </a:t>
            </a:r>
            <a:r>
              <a:rPr lang="it-IT" dirty="0" err="1" smtClean="0"/>
              <a:t>economali</a:t>
            </a:r>
            <a:r>
              <a:rPr lang="it-IT" dirty="0" smtClean="0"/>
              <a:t> e strumentali necessarie; </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467600" cy="130026"/>
          </a:xfrm>
        </p:spPr>
        <p:txBody>
          <a:bodyPr>
            <a:normAutofit fontScale="90000"/>
          </a:bodyPr>
          <a:lstStyle/>
          <a:p>
            <a:endParaRPr lang="it-IT"/>
          </a:p>
        </p:txBody>
      </p:sp>
      <p:sp>
        <p:nvSpPr>
          <p:cNvPr id="3" name="Segnaposto contenuto 2"/>
          <p:cNvSpPr>
            <a:spLocks noGrp="1"/>
          </p:cNvSpPr>
          <p:nvPr>
            <p:ph sz="quarter" idx="1"/>
          </p:nvPr>
        </p:nvSpPr>
        <p:spPr>
          <a:xfrm>
            <a:off x="457200" y="548680"/>
            <a:ext cx="7467600" cy="5925272"/>
          </a:xfrm>
        </p:spPr>
        <p:txBody>
          <a:bodyPr>
            <a:normAutofit fontScale="92500" lnSpcReduction="20000"/>
          </a:bodyPr>
          <a:lstStyle/>
          <a:p>
            <a:r>
              <a:rPr lang="it-IT" dirty="0" smtClean="0"/>
              <a:t> </a:t>
            </a:r>
            <a:r>
              <a:rPr lang="it-IT" dirty="0" smtClean="0"/>
              <a:t>controlla </a:t>
            </a:r>
            <a:r>
              <a:rPr lang="it-IT" dirty="0" smtClean="0"/>
              <a:t>il personale </a:t>
            </a:r>
            <a:endParaRPr lang="it-IT" dirty="0" smtClean="0"/>
          </a:p>
          <a:p>
            <a:r>
              <a:rPr lang="it-IT" dirty="0" smtClean="0"/>
              <a:t> </a:t>
            </a:r>
            <a:r>
              <a:rPr lang="it-IT" dirty="0" smtClean="0"/>
              <a:t>definisce, sulla base delle necessità e dei bisogni, efficienti modelli organizzativi di attività e  ne cura l’applicazione appropriata; </a:t>
            </a:r>
            <a:endParaRPr lang="it-IT" dirty="0" smtClean="0"/>
          </a:p>
          <a:p>
            <a:r>
              <a:rPr lang="it-IT" dirty="0" smtClean="0"/>
              <a:t> </a:t>
            </a:r>
            <a:r>
              <a:rPr lang="it-IT" dirty="0" smtClean="0"/>
              <a:t>cura</a:t>
            </a:r>
            <a:r>
              <a:rPr lang="it-IT" dirty="0" smtClean="0"/>
              <a:t>,, </a:t>
            </a:r>
            <a:r>
              <a:rPr lang="it-IT" dirty="0" smtClean="0"/>
              <a:t>l’ottimale disponibilità dei mezzi e delle attrezzature necessarie per il buon funzionamento del Dipartimento; </a:t>
            </a:r>
            <a:endParaRPr lang="it-IT" dirty="0" smtClean="0"/>
          </a:p>
          <a:p>
            <a:r>
              <a:rPr lang="it-IT" dirty="0" smtClean="0"/>
              <a:t> </a:t>
            </a:r>
            <a:r>
              <a:rPr lang="it-IT" dirty="0" smtClean="0"/>
              <a:t>cura la conservazione del materiale e delle attrezzature assegnate al Dipartimento</a:t>
            </a:r>
            <a:r>
              <a:rPr lang="it-IT" dirty="0" smtClean="0"/>
              <a:t>;</a:t>
            </a:r>
          </a:p>
          <a:p>
            <a:r>
              <a:rPr lang="it-IT" dirty="0" smtClean="0"/>
              <a:t> </a:t>
            </a:r>
            <a:r>
              <a:rPr lang="it-IT" dirty="0" smtClean="0"/>
              <a:t> promuove le verifiche periodiche sulla qualità secondo gli standard stabiliti a livello regionale e aziendale</a:t>
            </a:r>
            <a:r>
              <a:rPr lang="it-IT" dirty="0" smtClean="0"/>
              <a:t>;</a:t>
            </a:r>
          </a:p>
          <a:p>
            <a:r>
              <a:rPr lang="it-IT" dirty="0" smtClean="0"/>
              <a:t> </a:t>
            </a:r>
            <a:r>
              <a:rPr lang="it-IT" dirty="0" smtClean="0"/>
              <a:t> promuove il processo di accreditamento delle strutture organizzative del Dipartimento; </a:t>
            </a:r>
            <a:endParaRPr lang="it-IT" dirty="0" smtClean="0"/>
          </a:p>
          <a:p>
            <a:r>
              <a:rPr lang="it-IT" dirty="0" smtClean="0"/>
              <a:t> </a:t>
            </a:r>
            <a:r>
              <a:rPr lang="it-IT" dirty="0" smtClean="0"/>
              <a:t>coordina il piano annuale di formazione del personale assegnato</a:t>
            </a:r>
            <a:r>
              <a:rPr lang="it-IT" dirty="0" smtClean="0"/>
              <a:t>;</a:t>
            </a:r>
          </a:p>
          <a:p>
            <a:r>
              <a:rPr lang="it-IT" dirty="0" smtClean="0"/>
              <a:t> </a:t>
            </a:r>
            <a:r>
              <a:rPr lang="it-IT" dirty="0" smtClean="0"/>
              <a:t> partecipa al Collegio di Direzione, secondo quanto previsto dalla normativa vigente.</a:t>
            </a:r>
          </a:p>
          <a:p>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Direttore struttura complessa</a:t>
            </a:r>
            <a:endParaRPr lang="it-IT" dirty="0"/>
          </a:p>
        </p:txBody>
      </p:sp>
      <p:sp>
        <p:nvSpPr>
          <p:cNvPr id="3" name="Segnaposto contenuto 2"/>
          <p:cNvSpPr>
            <a:spLocks noGrp="1"/>
          </p:cNvSpPr>
          <p:nvPr>
            <p:ph sz="quarter" idx="1"/>
          </p:nvPr>
        </p:nvSpPr>
        <p:spPr/>
        <p:txBody>
          <a:bodyPr/>
          <a:lstStyle/>
          <a:p>
            <a:r>
              <a:rPr lang="it-IT" dirty="0" smtClean="0"/>
              <a:t>La responsabilità delle Strutture Complesse  è  affidata  sulla  base  della legislazione statale vigente. Per l’espletamento della selezione pubblica prevista per i dirigenti del ruolo sanitario, si applica l’art. 15, comma 7-bis del d.lgs. 502/1992 come modificato dall’art. 4 della l. 189/2012</a:t>
            </a:r>
            <a:r>
              <a:rPr lang="it-IT" dirty="0" smtClean="0"/>
              <a:t>,.</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Direttore struttura complessa</a:t>
            </a:r>
            <a:endParaRPr lang="it-IT" dirty="0"/>
          </a:p>
        </p:txBody>
      </p:sp>
      <p:sp>
        <p:nvSpPr>
          <p:cNvPr id="3" name="Segnaposto contenuto 2"/>
          <p:cNvSpPr>
            <a:spLocks noGrp="1"/>
          </p:cNvSpPr>
          <p:nvPr>
            <p:ph sz="quarter" idx="1"/>
          </p:nvPr>
        </p:nvSpPr>
        <p:spPr/>
        <p:txBody>
          <a:bodyPr>
            <a:normAutofit fontScale="92500"/>
          </a:bodyPr>
          <a:lstStyle/>
          <a:p>
            <a:r>
              <a:rPr lang="it-IT" dirty="0" smtClean="0"/>
              <a:t> </a:t>
            </a:r>
            <a:r>
              <a:rPr lang="it-IT" dirty="0" smtClean="0"/>
              <a:t>provvede all’organizzazione della Struttura e alla gestione del personale assegnato; </a:t>
            </a:r>
            <a:endParaRPr lang="it-IT" dirty="0" smtClean="0"/>
          </a:p>
          <a:p>
            <a:r>
              <a:rPr lang="it-IT" dirty="0" smtClean="0"/>
              <a:t> </a:t>
            </a:r>
            <a:r>
              <a:rPr lang="it-IT" dirty="0" smtClean="0"/>
              <a:t>controlla l’attività dei dirigenti e dei responsabili dei procedimenti inseriti nella struttura, anche mediante l’emanazione di direttive; </a:t>
            </a:r>
            <a:endParaRPr lang="it-IT" dirty="0" smtClean="0"/>
          </a:p>
          <a:p>
            <a:r>
              <a:rPr lang="it-IT" dirty="0" smtClean="0"/>
              <a:t> </a:t>
            </a:r>
            <a:r>
              <a:rPr lang="it-IT" dirty="0" smtClean="0"/>
              <a:t>definisce gli obiettivi che i dirigenti assegnatigli devono perseguire</a:t>
            </a:r>
            <a:r>
              <a:rPr lang="it-IT" dirty="0" smtClean="0"/>
              <a:t>;</a:t>
            </a:r>
          </a:p>
          <a:p>
            <a:r>
              <a:rPr lang="it-IT" dirty="0" smtClean="0"/>
              <a:t> </a:t>
            </a:r>
            <a:r>
              <a:rPr lang="it-IT" dirty="0" smtClean="0"/>
              <a:t> partecipa alla metodica di budget secondo le modalità stabilite dalle disposizioni regionali e aziendali</a:t>
            </a:r>
            <a:r>
              <a:rPr lang="it-IT" dirty="0" smtClean="0"/>
              <a:t>;</a:t>
            </a:r>
          </a:p>
          <a:p>
            <a:r>
              <a:rPr lang="it-IT" dirty="0" smtClean="0"/>
              <a:t> </a:t>
            </a:r>
            <a:r>
              <a:rPr lang="it-IT" dirty="0" smtClean="0"/>
              <a:t> formula proposte ed esprime pareri al Direttore di Dipartimento ed al Direttore Generale nelle materie di </a:t>
            </a:r>
            <a:r>
              <a:rPr lang="it-IT" dirty="0" smtClean="0"/>
              <a:t>competenza.</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  cura l’attuazione dei piani, dei programmi e delle direttive generali definiti dal Direttore di Dipartimento e propone allo stesso l’attribuzione degli  incarichi di Struttura Semplice e di rilevanza aziendale, sulla base dei vigenti accordi sindacali decentrati; </a:t>
            </a:r>
            <a:endParaRPr lang="it-IT" dirty="0" smtClean="0"/>
          </a:p>
          <a:p>
            <a:r>
              <a:rPr lang="it-IT" dirty="0" smtClean="0"/>
              <a:t> </a:t>
            </a:r>
            <a:r>
              <a:rPr lang="it-IT" dirty="0" smtClean="0"/>
              <a:t>cura i rapporti con l’esterno nelle materie di competenza (in accordo con la Direzione di Dipartimento, di Area e Generale), tranne nel caso in cui tali rapporti siano espressamente affidati ad apposita struttura od organo</a:t>
            </a:r>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sz="3200" b="1" dirty="0" smtClean="0"/>
              <a:t>Il Direttore di Struttura Complessa riferisce sull’attività svolta ai Direttori di Area e di Dipartimento e al Direttore </a:t>
            </a:r>
            <a:r>
              <a:rPr lang="it-IT" sz="3200" b="1" dirty="0" smtClean="0"/>
              <a:t>Generale</a:t>
            </a:r>
            <a:endParaRPr lang="it-IT" sz="32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Direttore del distretto</a:t>
            </a:r>
            <a:endParaRPr lang="it-IT" dirty="0"/>
          </a:p>
        </p:txBody>
      </p:sp>
      <p:sp>
        <p:nvSpPr>
          <p:cNvPr id="3" name="Segnaposto contenuto 2"/>
          <p:cNvSpPr>
            <a:spLocks noGrp="1"/>
          </p:cNvSpPr>
          <p:nvPr>
            <p:ph sz="quarter" idx="1"/>
          </p:nvPr>
        </p:nvSpPr>
        <p:spPr/>
        <p:txBody>
          <a:bodyPr/>
          <a:lstStyle/>
          <a:p>
            <a:r>
              <a:rPr lang="it-IT" dirty="0" smtClean="0"/>
              <a:t>Il Direttore di Distretto è nominato con provvedimento motivato del Direttore Generale, previa valutazione comparativa, ai sensi della vigente legislazione regionale. L’incarico di Direttore di Distretto, è affidato a personale dirigente dell’Azienda U.S.L., o convenzionato di cui all’art. 3sexies del d.lgs. 502/1992 e successive modificazioni del quale sia stata accertata la conoscenza della lingua francese, che non abbia superato il sessantacinquesimo anno di età, è di durata non inferiore a tre  anni  e non superiore a cinque, rinnovabile  secondo la durata stabilita dalla legge.</a:t>
            </a:r>
          </a:p>
          <a:p>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rapporto di lavoro è a tempo pieno ed esclusivo ed è regolato con contratto  di diritto privato, i cui contenuti sono stabiliti con deliberazione del Direttore Generale sulla base di quanto disposto dalla vigente legislazione regionale, e determina, per i dipendenti della pubblica amministrazione, il collocamento in aspettativa non retribuita con diritto alla conservazione del posto.</a:t>
            </a:r>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Direttore distretto</a:t>
            </a:r>
            <a:endParaRPr lang="it-IT" dirty="0"/>
          </a:p>
        </p:txBody>
      </p:sp>
      <p:sp>
        <p:nvSpPr>
          <p:cNvPr id="3" name="Segnaposto contenuto 2"/>
          <p:cNvSpPr>
            <a:spLocks noGrp="1"/>
          </p:cNvSpPr>
          <p:nvPr>
            <p:ph sz="quarter" idx="1"/>
          </p:nvPr>
        </p:nvSpPr>
        <p:spPr/>
        <p:txBody>
          <a:bodyPr/>
          <a:lstStyle/>
          <a:p>
            <a:r>
              <a:rPr lang="it-IT" dirty="0" smtClean="0"/>
              <a:t>Il Direttore di Distretto rappresenta e governa il Distretto al fine di garantirne la </a:t>
            </a:r>
            <a:r>
              <a:rPr lang="it-IT" dirty="0" err="1" smtClean="0"/>
              <a:t>mission</a:t>
            </a:r>
            <a:r>
              <a:rPr lang="it-IT" dirty="0" smtClean="0"/>
              <a:t> ed esercita, compatibilmente con la natura della mansione, i compiti del Direttore di Struttura Complessa</a:t>
            </a: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smtClean="0"/>
              <a:t>realizza le indicazioni della direzione aziendale  e  di  Area  Territoriale contenute nel PAL e partecipa all’elaborazione della programmazione distrettuale sanitaria e socio-sanitaria; </a:t>
            </a:r>
            <a:endParaRPr lang="it-IT" dirty="0" smtClean="0"/>
          </a:p>
          <a:p>
            <a:r>
              <a:rPr lang="it-IT" dirty="0" smtClean="0"/>
              <a:t>gestisce </a:t>
            </a:r>
            <a:r>
              <a:rPr lang="it-IT" dirty="0" smtClean="0"/>
              <a:t>le risorse assegnate al distretto</a:t>
            </a:r>
            <a:r>
              <a:rPr lang="it-IT" dirty="0" smtClean="0"/>
              <a:t>,</a:t>
            </a:r>
          </a:p>
          <a:p>
            <a:r>
              <a:rPr lang="it-IT" dirty="0" smtClean="0"/>
              <a:t>formula </a:t>
            </a:r>
            <a:r>
              <a:rPr lang="it-IT" dirty="0" smtClean="0"/>
              <a:t>proposte ed esprime pareri al Direttore dell’Area </a:t>
            </a:r>
            <a:r>
              <a:rPr lang="it-IT" dirty="0" smtClean="0"/>
              <a:t>Territoriale distrettuale </a:t>
            </a:r>
            <a:r>
              <a:rPr lang="it-IT" dirty="0" smtClean="0"/>
              <a:t>e al Direttore Generale nelle materie di competenza; </a:t>
            </a:r>
            <a:endParaRPr lang="it-IT" dirty="0" smtClean="0"/>
          </a:p>
          <a:p>
            <a:r>
              <a:rPr lang="it-IT" dirty="0" smtClean="0"/>
              <a:t>collabora</a:t>
            </a:r>
            <a:r>
              <a:rPr lang="it-IT" dirty="0" smtClean="0"/>
              <a:t>, in accordo con  il  Direttore  di  Area  Territoriale,  con  i Dipartimenti </a:t>
            </a:r>
            <a:r>
              <a:rPr lang="it-IT" dirty="0" smtClean="0"/>
              <a:t>ospedalieri </a:t>
            </a:r>
            <a:endParaRPr lang="it-IT" dirty="0" smtClean="0"/>
          </a:p>
          <a:p>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direttore di distretto si avvale di un ufficio di coordinamento delle attività distrettuali, composto da rappresentanti delle figure professionali operanti nei servizi distrettuali, le cui modalità di funzionamento e la cui composizione, saranno definiti con apposita deliberazione del Direttore generale, tenuto conto delle disposizioni normative regionali</a:t>
            </a:r>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Dirigente struttura semplice</a:t>
            </a:r>
            <a:endParaRPr lang="it-IT" dirty="0"/>
          </a:p>
        </p:txBody>
      </p:sp>
      <p:sp>
        <p:nvSpPr>
          <p:cNvPr id="3" name="Segnaposto contenuto 2"/>
          <p:cNvSpPr>
            <a:spLocks noGrp="1"/>
          </p:cNvSpPr>
          <p:nvPr>
            <p:ph sz="quarter" idx="1"/>
          </p:nvPr>
        </p:nvSpPr>
        <p:spPr>
          <a:xfrm>
            <a:off x="457200" y="1600200"/>
            <a:ext cx="7467600" cy="5257800"/>
          </a:xfrm>
        </p:spPr>
        <p:txBody>
          <a:bodyPr>
            <a:normAutofit fontScale="92500" lnSpcReduction="20000"/>
          </a:bodyPr>
          <a:lstStyle/>
          <a:p>
            <a:r>
              <a:rPr lang="it-IT" dirty="0" smtClean="0"/>
              <a:t> provvede all’organizzazione della Struttura e alla gestione del personale </a:t>
            </a:r>
            <a:endParaRPr lang="it-IT" dirty="0" smtClean="0"/>
          </a:p>
          <a:p>
            <a:r>
              <a:rPr lang="it-IT" dirty="0" smtClean="0"/>
              <a:t> </a:t>
            </a:r>
            <a:r>
              <a:rPr lang="it-IT" dirty="0" smtClean="0"/>
              <a:t>formula proposte ed esprime pareri ai Direttori della Struttura Complessa (Struttura Semplice), del Dipartimento o dell’Area (Struttura Semplice in staff o Struttura Semplice Dipartimentale) in cui è inserito ovvero alla Direzione Strategica nelle materie di competenza; </a:t>
            </a:r>
            <a:endParaRPr lang="it-IT" dirty="0" smtClean="0"/>
          </a:p>
          <a:p>
            <a:r>
              <a:rPr lang="it-IT" dirty="0" smtClean="0"/>
              <a:t> </a:t>
            </a:r>
            <a:r>
              <a:rPr lang="it-IT" dirty="0" smtClean="0"/>
              <a:t>cura l’attuazione dei progetti e delle attività assegnatigli, adottando, su specifica delega, i relativi atti e provvedimenti; </a:t>
            </a:r>
            <a:endParaRPr lang="it-IT" dirty="0" smtClean="0"/>
          </a:p>
          <a:p>
            <a:r>
              <a:rPr lang="it-IT" dirty="0" smtClean="0"/>
              <a:t> </a:t>
            </a:r>
            <a:r>
              <a:rPr lang="it-IT" dirty="0" smtClean="0"/>
              <a:t>svolge tutti gli altri compiti  delegatigli  dal  Direttore  della  Struttura Complessa, dal Direttore di Dipartimento, dal Direttore di Area o dalla Direzione Strategica </a:t>
            </a:r>
            <a:endParaRPr lang="it-IT" dirty="0" smtClean="0"/>
          </a:p>
          <a:p>
            <a:r>
              <a:rPr lang="it-IT" dirty="0" smtClean="0"/>
              <a:t> </a:t>
            </a:r>
            <a:r>
              <a:rPr lang="it-IT" dirty="0" smtClean="0"/>
              <a:t>partecipa alla metodica di budget secondo le modalità stabilite dal Direttore  di Dipartimento.</a:t>
            </a:r>
          </a:p>
          <a:p>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La responsabilità delle strutture semplici è affidata a dirigenti dipendenti di ruolo dell’Azienda, su proposta del Direttore della struttura complessa di afferenza, nel caso di S.S. o del Direttore Dipartimento di afferenza, nel caso di </a:t>
            </a:r>
            <a:r>
              <a:rPr lang="it-IT" dirty="0" err="1" smtClean="0"/>
              <a:t>S.S.D.</a:t>
            </a:r>
            <a:r>
              <a:rPr lang="it-IT" dirty="0" smtClean="0"/>
              <a:t>, previo espletamento di procedura comparativa tra i dirigenti in possesso dei requisiti  previsti </a:t>
            </a:r>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 caso di sostituzione</a:t>
            </a:r>
            <a:endParaRPr lang="it-IT" dirty="0"/>
          </a:p>
        </p:txBody>
      </p:sp>
      <p:sp>
        <p:nvSpPr>
          <p:cNvPr id="3" name="Segnaposto contenuto 2"/>
          <p:cNvSpPr>
            <a:spLocks noGrp="1"/>
          </p:cNvSpPr>
          <p:nvPr>
            <p:ph sz="quarter" idx="1"/>
          </p:nvPr>
        </p:nvSpPr>
        <p:spPr/>
        <p:txBody>
          <a:bodyPr>
            <a:normAutofit/>
          </a:bodyPr>
          <a:lstStyle/>
          <a:p>
            <a:r>
              <a:rPr lang="it-IT" dirty="0" smtClean="0"/>
              <a:t>DIRETTORE SANITARIO</a:t>
            </a:r>
          </a:p>
          <a:p>
            <a:r>
              <a:rPr lang="it-IT" dirty="0" smtClean="0"/>
              <a:t>In caso di assenza o impedimento per un periodo compreso tra 30 e 90 giorni, le sue funzioni sono svolte da un Direttore di Area su proposta del Direttore  Sanitario stesso o, in caso di sua impossibilità, sentito il Direttore Amministrativo. L’esercizio di tali funzioni di supplenza  riveste  carattere aggiuntivo e non esclusivo. </a:t>
            </a:r>
            <a:endParaRPr lang="it-IT" dirty="0" smtClean="0"/>
          </a:p>
          <a:p>
            <a:r>
              <a:rPr lang="it-IT" dirty="0" smtClean="0"/>
              <a:t>Qualora </a:t>
            </a:r>
            <a:r>
              <a:rPr lang="it-IT" dirty="0" smtClean="0"/>
              <a:t>l’assenza o l’impedimento si </a:t>
            </a:r>
            <a:r>
              <a:rPr lang="it-IT" dirty="0" smtClean="0"/>
              <a:t>protragga per </a:t>
            </a:r>
            <a:r>
              <a:rPr lang="it-IT" dirty="0" smtClean="0"/>
              <a:t>oltre i tre mesi, il Direttore Generale procede alla </a:t>
            </a:r>
            <a:r>
              <a:rPr lang="it-IT" dirty="0" smtClean="0"/>
              <a:t>sostituzione</a:t>
            </a:r>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DIRETTORE AMMINISTRATIVO In </a:t>
            </a:r>
            <a:r>
              <a:rPr lang="it-IT" dirty="0" smtClean="0"/>
              <a:t>caso di assenza o di impedimento per un periodo compreso tra 30 e 90 giorni, le sue funzioni sono svolte da un dirigente amministrativo di Struttura Complessa nominato dal Direttore Generale su proposta del  Direttore Amministrativo stesso o, in caso di sua impossibilità, sentito il Direttore Sanitario. L’esercizio di tali funzioni di supplenza riveste carattere aggiuntivo e non esclusivo. Qualora l’assenza o l’impedimento si protragga per oltre tre mesi, il Direttore Generale procede alla sostituzione</a:t>
            </a:r>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r>
              <a:rPr lang="it-IT" dirty="0" smtClean="0"/>
              <a:t>DIRETTORI </a:t>
            </a:r>
            <a:r>
              <a:rPr lang="it-IT" dirty="0" err="1" smtClean="0"/>
              <a:t>DI</a:t>
            </a:r>
            <a:r>
              <a:rPr lang="it-IT" dirty="0" smtClean="0"/>
              <a:t> AREA</a:t>
            </a:r>
          </a:p>
          <a:p>
            <a:r>
              <a:rPr lang="it-IT" dirty="0" smtClean="0"/>
              <a:t>In caso di assenza o impedimento del Direttore di Area ospedaliera, le sue funzioni sono svolte, temporaneamente, da un altro dirigente medico, direttore di struttura complessa ospedaliera, individuato  dallo  stesso Direttore di Area o in sua assenza dal Direttore sanitario, ai sensi della vigente normativa contrattuale per i direttori  di Struttura Complessa.</a:t>
            </a:r>
          </a:p>
          <a:p>
            <a:r>
              <a:rPr lang="it-IT" dirty="0" smtClean="0"/>
              <a:t>In caso di assenza o impedimento per un periodo compreso tra 30 e 90 giorni del Direttore di Area territoriale, le sue funzioni sono svolte da un Direttore di Distretto, nominato dal Direttore Generale su proposta del Direttore di Area stesso o in sua assenza dal Direttore sanitario.</a:t>
            </a:r>
          </a:p>
          <a:p>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In caso di assenza o impedimento per un periodo compreso tra 30 e 90 giorni del Direttore dell’Area della prevenzione, si applicano le disposizioni previste per i Direttori di Dipartimento. Nel caso in cui l’assenza o l’impedimento di un Direttore di Area si protragga per oltre tre mesi, il Direttore Generale procede alla sua sostituzione</a:t>
            </a:r>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DIRETTORI </a:t>
            </a:r>
            <a:r>
              <a:rPr lang="it-IT" dirty="0" err="1" smtClean="0"/>
              <a:t>DI</a:t>
            </a:r>
            <a:r>
              <a:rPr lang="it-IT" dirty="0" smtClean="0"/>
              <a:t> DIPARTIMENTO</a:t>
            </a:r>
          </a:p>
          <a:p>
            <a:r>
              <a:rPr lang="it-IT" dirty="0" smtClean="0"/>
              <a:t>Il Direttore di Dipartimento designa, tra i Direttori delle Strutture Complesse afferenti al Dipartimento, un Vice-direttore che lo supplisce in tutte le funzioni in caso di assenza o impedimento temporanei. Se l’assenza o l’impedimento si prolungano per oltre tre mesi il Direttore decade. Il Vice Direttore rimane in carica sino alla designazione del nuovo direttore</a:t>
            </a:r>
            <a:endParaRPr lang="it-I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DIRETTORI </a:t>
            </a:r>
            <a:r>
              <a:rPr lang="it-IT" dirty="0" err="1" smtClean="0"/>
              <a:t>DI</a:t>
            </a:r>
            <a:r>
              <a:rPr lang="it-IT" dirty="0" smtClean="0"/>
              <a:t> DISTRETTO</a:t>
            </a:r>
          </a:p>
          <a:p>
            <a:r>
              <a:rPr lang="it-IT" dirty="0" smtClean="0"/>
              <a:t>In caso di assenza o impedimento per un periodo compreso tra 30 e 90 giorni di un Direttore di Distretto, le sue funzioni sono svolte, temporaneamente, dal Direttore di altro Distretto nominato dal Direttore Generale, su proposta del  Direttore di Area territoriale. L’esercizio di tali funzioni di supplenza riveste carattere aggiuntivo e non esclusivo. Nel caso in cui l’assenza o l’impedimento del Direttore di Distretto si protragga  per oltre tre mesi, il Direttore Generale procede alla sua sostituzione.</a:t>
            </a:r>
          </a:p>
          <a:p>
            <a:endParaRPr lang="it-IT"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Tutti gli atti deliberativi devono essere trasmessi al Collegio sindacale ed al Servizio di controllo interno entro dieci giorni dalla loro adozione.</a:t>
            </a:r>
          </a:p>
          <a:p>
            <a:r>
              <a:rPr lang="it-IT" dirty="0" smtClean="0"/>
              <a:t>Tutti gli atti deliberativi, soggetti o non soggetti al controllo della Giunta regionale, devono essere resi pubblici secondo la vigente legislazione e, se non soggetti a controllo, diventano esecutivi decorsi dieci giorni consecutivi dalla data di pubblicazione. Per motivate ragioni di urgenza, che devono essere esplicitamente evidenziate nelle premesse dell’atto, gli atti deliberativi possono essere dichiarate immediatamente eseguibili</a:t>
            </a:r>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Nel caso in cui l’atto deliberativo, riferito a persone o altri soggetti, contenga dati sensibili, dovranno essere omesse tutte le indicazioni che consentano di individuare i soggetti interessati, salvi i casi in cui tali  indicazioni  siano  necessarie nelle comunicazioni con altri Enti</a:t>
            </a:r>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Gli elenchi degli atti adottati, recanti il numero, la data, l’oggetto, l’indicazione del responsabile del procedimento e del responsabile  della struttura proponente, sono trasmessi settimanalmente alla struttura regionale competente in materia di sanità, salute e politiche sociali</a:t>
            </a:r>
            <a:endParaRPr lang="it-I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smtClean="0"/>
              <a:t>Sono soggetti a controllo da parte della Giunta regionale il bilancio preventivo annuale e pluriennale, il bilancio di esercizio, l’atto costitutivo aziendale e le sue modificazioni e ogni altro atto che la normativa regionale assoggetti a controllo. Tali atti devono essere trasmessi, in duplice copia, all’Assessorato della Sanità, salute e politiche sociale entro dieci giorni </a:t>
            </a:r>
            <a:r>
              <a:rPr lang="it-IT" dirty="0" smtClean="0"/>
              <a:t>dalla loro </a:t>
            </a:r>
            <a:r>
              <a:rPr lang="it-IT" dirty="0" smtClean="0"/>
              <a:t>adozione, secondo le  procedure di cui alla legislazione regionale vigente.</a:t>
            </a:r>
          </a:p>
          <a:p>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VERIFICA RISULTATI  E ATTIVITA’</a:t>
            </a:r>
            <a:endParaRPr lang="it-IT" dirty="0"/>
          </a:p>
        </p:txBody>
      </p:sp>
      <p:sp>
        <p:nvSpPr>
          <p:cNvPr id="3" name="Segnaposto contenuto 2"/>
          <p:cNvSpPr>
            <a:spLocks noGrp="1"/>
          </p:cNvSpPr>
          <p:nvPr>
            <p:ph sz="quarter" idx="1"/>
          </p:nvPr>
        </p:nvSpPr>
        <p:spPr/>
        <p:txBody>
          <a:bodyPr/>
          <a:lstStyle/>
          <a:p>
            <a:r>
              <a:rPr lang="it-IT" dirty="0" smtClean="0"/>
              <a:t>Il sistema di valutazione si conforma ai principi vigenti dell’ordinamento nell’ottica di un sistema integrato di valutazione dei dirigenti e, laddove applicabile, dei dipendenti, composto da:  valutazione del grado di raggiungimento degli obiettivi assegnati in sede di conferimento dell’incarico assegnato;  valutazione del grado di raggiungimento degli obiettivi di budget;  valutazione delle capacità manageriali o dei comportamenti organizzativi</a:t>
            </a:r>
            <a:endParaRPr lang="it-IT"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smtClean="0"/>
              <a:t>Al processo di valutazione sono preposti l’Organismo Indipendente di Valutazione della Performance (OIVP) ed il Collegio Tecnico.</a:t>
            </a:r>
          </a:p>
          <a:p>
            <a:r>
              <a:rPr lang="it-IT" dirty="0" smtClean="0"/>
              <a:t>L’OIVP, oltre alla valutazione annuale dei risultati di ciascun dipartimento e struttura nel suo complesso, </a:t>
            </a:r>
            <a:r>
              <a:rPr lang="it-IT" dirty="0" smtClean="0"/>
              <a:t>misura </a:t>
            </a:r>
            <a:r>
              <a:rPr lang="it-IT" dirty="0" smtClean="0"/>
              <a:t>e valuta, con cadenza annuale, i risultati gestionali dei dirigenti e del personale </a:t>
            </a:r>
            <a:r>
              <a:rPr lang="it-IT" dirty="0" smtClean="0"/>
              <a:t>dipendente</a:t>
            </a:r>
            <a:endParaRPr lang="it-IT"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endParaRPr lang="it-IT"/>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oggia">
  <a:themeElements>
    <a:clrScheme name="Loggi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99</TotalTime>
  <Words>2191</Words>
  <Application>Microsoft Office PowerPoint</Application>
  <PresentationFormat>Presentazione su schermo (4:3)</PresentationFormat>
  <Paragraphs>86</Paragraphs>
  <Slides>35</Slides>
  <Notes>0</Notes>
  <HiddenSlides>0</HiddenSlides>
  <MMClips>0</MMClips>
  <ScaleCrop>false</ScaleCrop>
  <HeadingPairs>
    <vt:vector size="4" baseType="variant">
      <vt:variant>
        <vt:lpstr>Tema</vt:lpstr>
      </vt:variant>
      <vt:variant>
        <vt:i4>1</vt:i4>
      </vt:variant>
      <vt:variant>
        <vt:lpstr>Titoli diapositive</vt:lpstr>
      </vt:variant>
      <vt:variant>
        <vt:i4>35</vt:i4>
      </vt:variant>
    </vt:vector>
  </HeadingPairs>
  <TitlesOfParts>
    <vt:vector size="36" baseType="lpstr">
      <vt:lpstr>Loggia</vt:lpstr>
      <vt:lpstr>LA DIRIGENZA</vt:lpstr>
      <vt:lpstr>Direttore di area</vt:lpstr>
      <vt:lpstr>Diapositiva 3</vt:lpstr>
      <vt:lpstr>Diapositiva 4</vt:lpstr>
      <vt:lpstr>Diapositiva 5</vt:lpstr>
      <vt:lpstr>Diapositiva 6</vt:lpstr>
      <vt:lpstr>Diapositiva 7</vt:lpstr>
      <vt:lpstr>DIRETTORI DI AREA</vt:lpstr>
      <vt:lpstr>Direttore di dipartimento</vt:lpstr>
      <vt:lpstr>DIRETTORE DIPARTIMENTO</vt:lpstr>
      <vt:lpstr>Diapositiva 11</vt:lpstr>
      <vt:lpstr>Direttore struttura complessa</vt:lpstr>
      <vt:lpstr>Direttore struttura complessa</vt:lpstr>
      <vt:lpstr>Diapositiva 14</vt:lpstr>
      <vt:lpstr>Diapositiva 15</vt:lpstr>
      <vt:lpstr>Direttore del distretto</vt:lpstr>
      <vt:lpstr>Diapositiva 17</vt:lpstr>
      <vt:lpstr>Direttore distretto</vt:lpstr>
      <vt:lpstr>Diapositiva 19</vt:lpstr>
      <vt:lpstr>Diapositiva 20</vt:lpstr>
      <vt:lpstr>Dirigente struttura semplice</vt:lpstr>
      <vt:lpstr>Diapositiva 22</vt:lpstr>
      <vt:lpstr>In caso di sostituzione</vt:lpstr>
      <vt:lpstr>Diapositiva 24</vt:lpstr>
      <vt:lpstr>Diapositiva 25</vt:lpstr>
      <vt:lpstr>Diapositiva 26</vt:lpstr>
      <vt:lpstr>Diapositiva 27</vt:lpstr>
      <vt:lpstr>Diapositiva 28</vt:lpstr>
      <vt:lpstr>ATTI</vt:lpstr>
      <vt:lpstr>Diapositiva 30</vt:lpstr>
      <vt:lpstr>Diapositiva 31</vt:lpstr>
      <vt:lpstr>Diapositiva 32</vt:lpstr>
      <vt:lpstr>VERIFICA RISULTATI  E ATTIVITA’</vt:lpstr>
      <vt:lpstr>Diapositiva 34</vt:lpstr>
      <vt:lpstr>Diapositiva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DIRIGENZA</dc:title>
  <dc:creator>Windows User</dc:creator>
  <cp:lastModifiedBy>Windows User</cp:lastModifiedBy>
  <cp:revision>1</cp:revision>
  <dcterms:created xsi:type="dcterms:W3CDTF">2018-03-14T10:03:46Z</dcterms:created>
  <dcterms:modified xsi:type="dcterms:W3CDTF">2018-03-14T11:43:25Z</dcterms:modified>
</cp:coreProperties>
</file>