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D8435CE2-0559-48C4-A58B-A9A1A054A95B}" type="datetimeFigureOut">
              <a:rPr lang="it-IT" smtClean="0"/>
              <a:pPr/>
              <a:t>23/01/2018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43909DD-0E90-497F-A2BE-3CE02279A9F9}"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8435CE2-0559-48C4-A58B-A9A1A054A95B}" type="datetimeFigureOut">
              <a:rPr lang="it-IT" smtClean="0"/>
              <a:pPr/>
              <a:t>23/01/2018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43909DD-0E90-497F-A2BE-3CE02279A9F9}"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D8435CE2-0559-48C4-A58B-A9A1A054A95B}" type="datetimeFigureOut">
              <a:rPr lang="it-IT" smtClean="0"/>
              <a:pPr/>
              <a:t>23/01/2018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43909DD-0E90-497F-A2BE-3CE02279A9F9}"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D8435CE2-0559-48C4-A58B-A9A1A054A95B}" type="datetimeFigureOut">
              <a:rPr lang="it-IT" smtClean="0"/>
              <a:pPr/>
              <a:t>23/01/2018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43909DD-0E90-497F-A2BE-3CE02279A9F9}"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D8435CE2-0559-48C4-A58B-A9A1A054A95B}" type="datetimeFigureOut">
              <a:rPr lang="it-IT" smtClean="0"/>
              <a:pPr/>
              <a:t>23/01/2018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43909DD-0E90-497F-A2BE-3CE02279A9F9}"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D8435CE2-0559-48C4-A58B-A9A1A054A95B}" type="datetimeFigureOut">
              <a:rPr lang="it-IT" smtClean="0"/>
              <a:pPr/>
              <a:t>23/01/2018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43909DD-0E90-497F-A2BE-3CE02279A9F9}"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8435CE2-0559-48C4-A58B-A9A1A054A95B}" type="datetimeFigureOut">
              <a:rPr lang="it-IT" smtClean="0"/>
              <a:pPr/>
              <a:t>23/01/2018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43909DD-0E90-497F-A2BE-3CE02279A9F9}"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8435CE2-0559-48C4-A58B-A9A1A054A95B}" type="datetimeFigureOut">
              <a:rPr lang="it-IT" smtClean="0"/>
              <a:pPr/>
              <a:t>23/01/2018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43909DD-0E90-497F-A2BE-3CE02279A9F9}"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8435CE2-0559-48C4-A58B-A9A1A054A95B}" type="datetimeFigureOut">
              <a:rPr lang="it-IT" smtClean="0"/>
              <a:pPr/>
              <a:t>23/01/2018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43909DD-0E90-497F-A2BE-3CE02279A9F9}"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8435CE2-0559-48C4-A58B-A9A1A054A95B}" type="datetimeFigureOut">
              <a:rPr lang="it-IT" smtClean="0"/>
              <a:pPr/>
              <a:t>23/01/2018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43909DD-0E90-497F-A2BE-3CE02279A9F9}"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8435CE2-0559-48C4-A58B-A9A1A054A95B}" type="datetimeFigureOut">
              <a:rPr lang="it-IT" smtClean="0"/>
              <a:pPr/>
              <a:t>23/01/2018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43909DD-0E90-497F-A2BE-3CE02279A9F9}"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435CE2-0559-48C4-A58B-A9A1A054A95B}" type="datetimeFigureOut">
              <a:rPr lang="it-IT" smtClean="0"/>
              <a:pPr/>
              <a:t>23/01/2018</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3909DD-0E90-497F-A2BE-3CE02279A9F9}"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endParaRPr lang="it-IT"/>
          </a:p>
        </p:txBody>
      </p:sp>
      <p:sp>
        <p:nvSpPr>
          <p:cNvPr id="5" name="Segnaposto contenuto 4"/>
          <p:cNvSpPr>
            <a:spLocks noGrp="1"/>
          </p:cNvSpPr>
          <p:nvPr>
            <p:ph idx="1"/>
          </p:nvPr>
        </p:nvSpPr>
        <p:spPr/>
        <p:txBody>
          <a:bodyPr/>
          <a:lstStyle/>
          <a:p>
            <a:pPr>
              <a:buNone/>
            </a:pPr>
            <a:r>
              <a:rPr lang="it-IT" b="1" dirty="0"/>
              <a:t>Regolamento regionale 12 febbraio 2013, n. 1</a:t>
            </a:r>
          </a:p>
          <a:p>
            <a:pPr>
              <a:buNone/>
            </a:pPr>
            <a:r>
              <a:rPr lang="it-IT" dirty="0"/>
              <a:t>Nuove disposizioni sull'accesso, sulle modalità e sui criteri per l'assunzione del personale dell'Amministrazione regionale e degli enti del comparto unico della Valle </a:t>
            </a:r>
            <a:r>
              <a:rPr lang="it-IT" dirty="0" smtClean="0"/>
              <a:t>d'Aosta</a:t>
            </a:r>
            <a:endParaRPr lang="it-IT" dirty="0"/>
          </a:p>
          <a:p>
            <a:pPr>
              <a:buNone/>
            </a:pP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smtClean="0"/>
              <a:t>Il regolamento </a:t>
            </a:r>
            <a:r>
              <a:rPr lang="it-IT" dirty="0"/>
              <a:t>disciplina i requisiti di accesso, le modalità e i criteri per il reclutamento del personale dell'Amministrazione regionale, degli enti pubblici non economici dipendenti dalla Regione, degli enti locali e delle loro forme associative.</a:t>
            </a:r>
          </a:p>
          <a:p>
            <a:r>
              <a:rPr lang="it-IT" dirty="0" smtClean="0"/>
              <a:t>Le </a:t>
            </a:r>
            <a:r>
              <a:rPr lang="it-IT" dirty="0"/>
              <a:t>disposizioni di cui al presente regolamento si applicano altresì, ove compatibili, al reclutamento del personale tecnico-amministrativo dell'Università della Valle d'Aosta/</a:t>
            </a:r>
            <a:r>
              <a:rPr lang="it-IT" dirty="0" err="1"/>
              <a:t>Université</a:t>
            </a:r>
            <a:r>
              <a:rPr lang="it-IT" dirty="0"/>
              <a:t> de la Vallée d'</a:t>
            </a:r>
            <a:r>
              <a:rPr lang="it-IT" dirty="0" err="1"/>
              <a:t>Aoste</a:t>
            </a:r>
            <a:endParaRPr lang="it-IT" dirty="0"/>
          </a:p>
          <a:p>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smtClean="0"/>
              <a:t>Gli </a:t>
            </a:r>
            <a:r>
              <a:rPr lang="it-IT" dirty="0"/>
              <a:t>enti </a:t>
            </a:r>
            <a:r>
              <a:rPr lang="it-IT" dirty="0" smtClean="0"/>
              <a:t>adottano </a:t>
            </a:r>
            <a:r>
              <a:rPr lang="it-IT" dirty="0"/>
              <a:t>un piano di programmazione triennale del fabbisogno di personale</a:t>
            </a:r>
            <a:r>
              <a:rPr lang="it-IT" dirty="0" smtClean="0"/>
              <a:t>. Che deve esser aggiornato entro </a:t>
            </a:r>
            <a:r>
              <a:rPr lang="it-IT" dirty="0"/>
              <a:t>il 1° marzo di ogni </a:t>
            </a:r>
            <a:r>
              <a:rPr lang="it-IT" dirty="0" smtClean="0"/>
              <a:t>anno</a:t>
            </a:r>
          </a:p>
          <a:p>
            <a:r>
              <a:rPr lang="it-IT" dirty="0" smtClean="0"/>
              <a:t>Entro </a:t>
            </a:r>
            <a:r>
              <a:rPr lang="it-IT" dirty="0"/>
              <a:t>il 15 marzo di ogni anno, </a:t>
            </a:r>
            <a:r>
              <a:rPr lang="it-IT" dirty="0" smtClean="0"/>
              <a:t>fatta </a:t>
            </a:r>
            <a:r>
              <a:rPr lang="it-IT" dirty="0"/>
              <a:t>eccezione per l'Amministrazione regionale, provvedono a trasmettere alla struttura regionale competente in materia di programmazione del fabbisogno di risorse umane gli atti necessari per l'avvio delle procedure selettive </a:t>
            </a:r>
            <a:r>
              <a:rPr lang="it-IT" dirty="0" smtClean="0"/>
              <a:t>uniche</a:t>
            </a:r>
            <a:endParaRPr lang="it-IT" dirty="0"/>
          </a:p>
          <a:p>
            <a:r>
              <a:rPr lang="it-IT" dirty="0" smtClean="0"/>
              <a:t/>
            </a:r>
            <a:br>
              <a:rPr lang="it-IT" dirty="0" smtClean="0"/>
            </a:b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L'assunzione del personale degli enti </a:t>
            </a:r>
            <a:r>
              <a:rPr lang="it-IT" dirty="0" smtClean="0"/>
              <a:t>avviene </a:t>
            </a:r>
            <a:r>
              <a:rPr lang="it-IT" dirty="0"/>
              <a:t>mediante procedure selettive, distinte in:</a:t>
            </a:r>
          </a:p>
          <a:p>
            <a:r>
              <a:rPr lang="it-IT" dirty="0"/>
              <a:t>a) procedure selettive per l'assunzione di personale a tempo indeterminato; </a:t>
            </a:r>
          </a:p>
          <a:p>
            <a:r>
              <a:rPr lang="it-IT" dirty="0"/>
              <a:t>b) procedure selettive per l'assunzione di personale a tempo determinato, di seguito denominate </a:t>
            </a:r>
            <a:r>
              <a:rPr lang="it-IT" u="sng" dirty="0" smtClean="0"/>
              <a:t>selezioni</a:t>
            </a:r>
            <a:endParaRPr lang="it-IT" u="sng" dirty="0"/>
          </a:p>
          <a:p>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60648"/>
            <a:ext cx="8229600" cy="1008112"/>
          </a:xfrm>
        </p:spPr>
        <p:txBody>
          <a:bodyPr>
            <a:normAutofit fontScale="90000"/>
          </a:bodyPr>
          <a:lstStyle/>
          <a:p>
            <a:r>
              <a:rPr lang="it-IT" dirty="0" smtClean="0"/>
              <a:t/>
            </a:r>
            <a:br>
              <a:rPr lang="it-IT" dirty="0" smtClean="0"/>
            </a:br>
            <a:r>
              <a:rPr lang="it-IT" sz="3600" dirty="0" smtClean="0"/>
              <a:t>l'assunzione a tempo indeterminato avviene:</a:t>
            </a:r>
            <a:r>
              <a:rPr lang="it-IT" dirty="0" smtClean="0"/>
              <a:t/>
            </a:r>
            <a:br>
              <a:rPr lang="it-IT" dirty="0" smtClean="0"/>
            </a:br>
            <a:endParaRPr lang="it-IT" dirty="0"/>
          </a:p>
        </p:txBody>
      </p:sp>
      <p:sp>
        <p:nvSpPr>
          <p:cNvPr id="3" name="Segnaposto contenuto 2"/>
          <p:cNvSpPr>
            <a:spLocks noGrp="1"/>
          </p:cNvSpPr>
          <p:nvPr>
            <p:ph idx="1"/>
          </p:nvPr>
        </p:nvSpPr>
        <p:spPr>
          <a:xfrm>
            <a:off x="457200" y="1124744"/>
            <a:ext cx="8229600" cy="5472608"/>
          </a:xfrm>
        </p:spPr>
        <p:txBody>
          <a:bodyPr>
            <a:normAutofit fontScale="77500" lnSpcReduction="20000"/>
          </a:bodyPr>
          <a:lstStyle/>
          <a:p>
            <a:r>
              <a:rPr lang="it-IT" b="1" dirty="0" smtClean="0"/>
              <a:t>concorso</a:t>
            </a:r>
            <a:r>
              <a:rPr lang="it-IT" b="1" dirty="0"/>
              <a:t>, </a:t>
            </a:r>
            <a:endParaRPr lang="it-IT" b="1" dirty="0" smtClean="0"/>
          </a:p>
          <a:p>
            <a:r>
              <a:rPr lang="it-IT" b="1" dirty="0" err="1" smtClean="0"/>
              <a:t>corso-concorso</a:t>
            </a:r>
            <a:r>
              <a:rPr lang="it-IT" b="1" dirty="0" smtClean="0"/>
              <a:t> </a:t>
            </a:r>
            <a:r>
              <a:rPr lang="it-IT" dirty="0" smtClean="0">
                <a:sym typeface="Wingdings" pitchFamily="2" charset="2"/>
              </a:rPr>
              <a:t> </a:t>
            </a:r>
            <a:r>
              <a:rPr lang="it-IT" dirty="0"/>
              <a:t>l </a:t>
            </a:r>
            <a:r>
              <a:rPr lang="it-IT" dirty="0" err="1"/>
              <a:t>corso-concorso</a:t>
            </a:r>
            <a:r>
              <a:rPr lang="it-IT" dirty="0"/>
              <a:t> si articola in un corso finalizzato alla formazione specifica dei candidati, organizzato dall'Amministrazione regionale con l'eventuale collaborazione di altri enti, e in un esame finale. L'ammissione dei candidati al corso può essere determinata dal superamento di una </a:t>
            </a:r>
            <a:r>
              <a:rPr lang="it-IT" dirty="0" smtClean="0"/>
              <a:t>preselezione. </a:t>
            </a:r>
            <a:r>
              <a:rPr lang="it-IT" dirty="0"/>
              <a:t>Sono ammessi all'esame finale i candidati che abbiano frequentato almeno l'ottanta per cento delle ore di durata del corso</a:t>
            </a:r>
          </a:p>
          <a:p>
            <a:r>
              <a:rPr lang="it-IT" b="1" dirty="0" smtClean="0"/>
              <a:t>avviamento degli iscritti alle liste dei centri per l'impiego  </a:t>
            </a:r>
            <a:r>
              <a:rPr lang="it-IT" dirty="0" smtClean="0"/>
              <a:t>limitatamente </a:t>
            </a:r>
            <a:r>
              <a:rPr lang="it-IT" dirty="0"/>
              <a:t>ai profili appartenenti alla categoria </a:t>
            </a:r>
            <a:r>
              <a:rPr lang="it-IT" dirty="0" smtClean="0"/>
              <a:t>A.</a:t>
            </a:r>
            <a:r>
              <a:rPr lang="it-IT" dirty="0"/>
              <a:t> </a:t>
            </a:r>
          </a:p>
          <a:p>
            <a:pPr>
              <a:buNone/>
            </a:pPr>
            <a:r>
              <a:rPr lang="it-IT" dirty="0" smtClean="0"/>
              <a:t>Il </a:t>
            </a:r>
            <a:r>
              <a:rPr lang="it-IT" dirty="0"/>
              <a:t>concorso può essere indetto per esami, per titoli ed esami o, limitatamente ai profili appartenenti alla categoria A, per soli titoli. Il corso-concorso può essere indetto per esami o per titoli ed esami.</a:t>
            </a:r>
          </a:p>
          <a:p>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r>
              <a:rPr lang="it-IT" dirty="0"/>
              <a:t>Nel bando di concorso sono indicati il numero e la tipologia delle prove, nel rispetto delle seguenti condizioni minime:</a:t>
            </a:r>
          </a:p>
          <a:p>
            <a:r>
              <a:rPr lang="it-IT" dirty="0"/>
              <a:t>a) per i profili appartenenti alle categorie C e D, due prove scritte ed una prova orale. Una delle prove scritte può essere di tipo teorico-pratico;</a:t>
            </a:r>
          </a:p>
          <a:p>
            <a:r>
              <a:rPr lang="it-IT" dirty="0"/>
              <a:t>b) per i profili appartenenti alle categorie A e B, una prova scritta o una prova pratica ed una prova orale. La prova scritta può essere di tipo teorico-pratico;</a:t>
            </a:r>
          </a:p>
          <a:p>
            <a:r>
              <a:rPr lang="it-IT" dirty="0" smtClean="0"/>
              <a:t>c) </a:t>
            </a:r>
            <a:r>
              <a:rPr lang="it-IT" dirty="0"/>
              <a:t>in caso di corso-concorso, una o più prove scritte o prove pratiche e una prova orale. Una delle prove scritte può essere di tipo teorico-pratico</a:t>
            </a:r>
          </a:p>
          <a:p>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a:t>Gli enti </a:t>
            </a:r>
            <a:r>
              <a:rPr lang="it-IT" dirty="0" smtClean="0"/>
              <a:t>possono </a:t>
            </a:r>
            <a:r>
              <a:rPr lang="it-IT" dirty="0"/>
              <a:t>procedere ad una prova pre-selettiva preliminare alle prove d'esame, consistente in un test a risposta multipla di cultura generale, al fine di determinare un numero massimo di candidati ammissibili alle stesse.</a:t>
            </a:r>
          </a:p>
          <a:p>
            <a:r>
              <a:rPr lang="it-IT" dirty="0" smtClean="0"/>
              <a:t>L'avviamento </a:t>
            </a:r>
            <a:r>
              <a:rPr lang="it-IT" dirty="0"/>
              <a:t>degli iscritti alle liste dei centri per l'impiego può essere subordinato al superamento di apposita prova attitudinale.</a:t>
            </a:r>
          </a:p>
          <a:p>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Assunzione a tempo determinato</a:t>
            </a:r>
            <a:endParaRPr lang="it-IT" dirty="0"/>
          </a:p>
        </p:txBody>
      </p:sp>
      <p:sp>
        <p:nvSpPr>
          <p:cNvPr id="3" name="Segnaposto contenuto 2"/>
          <p:cNvSpPr>
            <a:spLocks noGrp="1"/>
          </p:cNvSpPr>
          <p:nvPr>
            <p:ph idx="1"/>
          </p:nvPr>
        </p:nvSpPr>
        <p:spPr/>
        <p:txBody>
          <a:bodyPr>
            <a:normAutofit fontScale="70000" lnSpcReduction="20000"/>
          </a:bodyPr>
          <a:lstStyle/>
          <a:p>
            <a:r>
              <a:rPr lang="it-IT" dirty="0"/>
              <a:t> </a:t>
            </a:r>
            <a:r>
              <a:rPr lang="it-IT" dirty="0" smtClean="0"/>
              <a:t>a</a:t>
            </a:r>
            <a:r>
              <a:rPr lang="it-IT" dirty="0"/>
              <a:t>) ordine di graduatoria dei soggetti risultati idonei in concorsi, corsi-concorso o selezioni in corso di validità per posti di pari profilo, con priorità per le graduatorie di concorso; </a:t>
            </a:r>
          </a:p>
          <a:p>
            <a:r>
              <a:rPr lang="it-IT" dirty="0"/>
              <a:t>b) ordine di graduatoria dei soggetti risultati idonei in concorsi, corsi-concorso o selezioni in corso di validità per la copertura di posti di pari categoria e posizione di diverso profilo, purché in possesso dei prescritti requisiti professionali, con priorità per le graduatorie di concorso e </a:t>
            </a:r>
            <a:r>
              <a:rPr lang="it-IT" dirty="0" err="1"/>
              <a:t>corso-concorso</a:t>
            </a:r>
            <a:r>
              <a:rPr lang="it-IT" dirty="0"/>
              <a:t>; </a:t>
            </a:r>
          </a:p>
          <a:p>
            <a:r>
              <a:rPr lang="it-IT" dirty="0"/>
              <a:t>c) avviamento degli iscritti alle liste dei centri per l'impiego. In tal caso, l'assunzione può essere subordinata al superamento di apposita prova attitudinale;</a:t>
            </a:r>
          </a:p>
          <a:p>
            <a:r>
              <a:rPr lang="it-IT" dirty="0"/>
              <a:t>d) indizione di apposita </a:t>
            </a:r>
            <a:r>
              <a:rPr lang="it-IT" dirty="0" smtClean="0"/>
              <a:t>selezione</a:t>
            </a:r>
            <a:r>
              <a:rPr lang="it-IT" dirty="0" smtClean="0">
                <a:sym typeface="Wingdings" pitchFamily="2" charset="2"/>
              </a:rPr>
              <a:t></a:t>
            </a:r>
            <a:r>
              <a:rPr lang="it-IT" dirty="0"/>
              <a:t> 1) per i profili appartenenti alle categorie C e D, una prova scritta e una prova </a:t>
            </a:r>
            <a:r>
              <a:rPr lang="it-IT" dirty="0" smtClean="0"/>
              <a:t>orale; 2</a:t>
            </a:r>
            <a:r>
              <a:rPr lang="it-IT" dirty="0"/>
              <a:t>) per i profili appartenenti alla categoria B, una prova pratica, o una prova scritta o una prova </a:t>
            </a:r>
            <a:r>
              <a:rPr lang="it-IT" dirty="0" smtClean="0"/>
              <a:t>orale</a:t>
            </a:r>
            <a:endParaRPr lang="it-IT" dirty="0"/>
          </a:p>
          <a:p>
            <a:endParaRPr lang="it-IT" dirty="0"/>
          </a:p>
          <a:p>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r>
              <a:rPr lang="it-IT" dirty="0"/>
              <a:t>Nel caso in cui il candidato, chiamato da una graduatoria di concorso, di corso-concorso o di selezione, rinunci per due volte consecutive all'assunzione a tempo determinato, lo stesso è ricollocato all'ultima posizione utile della graduatoria ai soli fini dell'assunzione a tempo determinato</a:t>
            </a:r>
            <a:r>
              <a:rPr lang="it-IT" dirty="0" smtClean="0"/>
              <a:t>.</a:t>
            </a:r>
            <a:endParaRPr lang="it-IT" dirty="0"/>
          </a:p>
          <a:p>
            <a:r>
              <a:rPr lang="it-IT" dirty="0" smtClean="0"/>
              <a:t>In </a:t>
            </a:r>
            <a:r>
              <a:rPr lang="it-IT" dirty="0"/>
              <a:t>caso di assenze non superiori a trenta giorni, per </a:t>
            </a:r>
            <a:r>
              <a:rPr lang="it-IT" u="sng" dirty="0"/>
              <a:t>particolari profili professionali legati all'assistenza alla persona in ambito scolastico, educativo e socio-assistenziale</a:t>
            </a:r>
            <a:r>
              <a:rPr lang="it-IT" dirty="0"/>
              <a:t>, il candidato chiamato ad assumere servizio a tempo determinato deve rendersi reperibile entro le ore 14:00 del giorno in cui avviene la chiamata, da effettuarsi mediante </a:t>
            </a:r>
            <a:r>
              <a:rPr lang="it-IT" dirty="0" smtClean="0"/>
              <a:t>fonogramma</a:t>
            </a:r>
            <a:endParaRPr lang="it-IT" dirty="0"/>
          </a:p>
          <a:p>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a:t> Gli enti </a:t>
            </a:r>
            <a:r>
              <a:rPr lang="it-IT" dirty="0" smtClean="0"/>
              <a:t>per </a:t>
            </a:r>
            <a:r>
              <a:rPr lang="it-IT" dirty="0"/>
              <a:t>l'assunzione di personale a tempo indeterminato o determinato, qualora non abbiano proprie graduatorie di concorso o di selezione in corso di validità, </a:t>
            </a:r>
            <a:r>
              <a:rPr lang="it-IT" b="1" dirty="0"/>
              <a:t>possono utilizzare</a:t>
            </a:r>
            <a:r>
              <a:rPr lang="it-IT" dirty="0"/>
              <a:t>, </a:t>
            </a:r>
            <a:r>
              <a:rPr lang="it-IT" b="1" dirty="0" smtClean="0"/>
              <a:t>la </a:t>
            </a:r>
            <a:r>
              <a:rPr lang="it-IT" b="1" dirty="0"/>
              <a:t>graduatoria di un altro </a:t>
            </a:r>
            <a:r>
              <a:rPr lang="it-IT" b="1" dirty="0" smtClean="0"/>
              <a:t>ente</a:t>
            </a:r>
            <a:r>
              <a:rPr lang="it-IT" dirty="0" smtClean="0"/>
              <a:t>, </a:t>
            </a:r>
            <a:r>
              <a:rPr lang="it-IT" b="1" dirty="0"/>
              <a:t>previa stipula di apposita convenzione </a:t>
            </a:r>
            <a:r>
              <a:rPr lang="it-IT" dirty="0"/>
              <a:t>nel rispetto delle disposizioni concernenti le relazioni sindacali. </a:t>
            </a:r>
            <a:r>
              <a:rPr lang="it-IT" u="sng" dirty="0"/>
              <a:t>In tali casi, la rinuncia all'assunzione non determina conseguenze sulla collocazione in graduatoria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Gli enti </a:t>
            </a:r>
            <a:r>
              <a:rPr lang="it-IT" dirty="0" smtClean="0"/>
              <a:t>provvedono </a:t>
            </a:r>
            <a:r>
              <a:rPr lang="it-IT" dirty="0"/>
              <a:t>alle assunzioni obbligatorie di lavoratori appartenenti alle categorie protette con le modalità di cui alla legge 12 marzo 1999, n. 68 (Norme per il diritto al lavoro dei disabili), e con riferimento ad ogni altra disposizione vigente in materia all'atto dell'assunzione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Requisiti generali ammissioni procedure selettive</a:t>
            </a:r>
            <a:endParaRPr lang="it-IT" dirty="0"/>
          </a:p>
        </p:txBody>
      </p:sp>
      <p:sp>
        <p:nvSpPr>
          <p:cNvPr id="3" name="Segnaposto contenuto 2"/>
          <p:cNvSpPr>
            <a:spLocks noGrp="1"/>
          </p:cNvSpPr>
          <p:nvPr>
            <p:ph idx="1"/>
          </p:nvPr>
        </p:nvSpPr>
        <p:spPr/>
        <p:txBody>
          <a:bodyPr>
            <a:normAutofit fontScale="85000" lnSpcReduction="20000"/>
          </a:bodyPr>
          <a:lstStyle/>
          <a:p>
            <a:r>
              <a:rPr lang="it-IT" dirty="0"/>
              <a:t>a) essere cittadino italiano o cittadino di uno degli Stati membri dell'Unione europea. Gli italiani non appartenenti alla Repubblica sono equiparati ai cittadini italiani;</a:t>
            </a:r>
          </a:p>
          <a:p>
            <a:r>
              <a:rPr lang="it-IT" dirty="0"/>
              <a:t>b) aver raggiunto il diciottesimo anno di età. Disposizioni di leggi speciali possono prevedere un limite massimo di età per l'ammissione alle procedure selettive;</a:t>
            </a:r>
          </a:p>
          <a:p>
            <a:r>
              <a:rPr lang="it-IT" dirty="0"/>
              <a:t>c) idoneità fisica, accertata dall'ente, nei casi espressamente previsti dalla normativa vigente;</a:t>
            </a:r>
          </a:p>
          <a:p>
            <a:r>
              <a:rPr lang="it-IT" dirty="0"/>
              <a:t>d) conoscenza delle lingue italiana e francese;</a:t>
            </a:r>
          </a:p>
          <a:p>
            <a:r>
              <a:rPr lang="it-IT" dirty="0"/>
              <a:t>e) non essere esclusi dall'elettorato politico attivo;</a:t>
            </a:r>
          </a:p>
          <a:p>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457200" y="1600200"/>
            <a:ext cx="8229600" cy="5069160"/>
          </a:xfrm>
        </p:spPr>
        <p:txBody>
          <a:bodyPr>
            <a:normAutofit fontScale="70000" lnSpcReduction="20000"/>
          </a:bodyPr>
          <a:lstStyle/>
          <a:p>
            <a:r>
              <a:rPr lang="it-IT" dirty="0" smtClean="0"/>
              <a:t>f) </a:t>
            </a:r>
            <a:r>
              <a:rPr lang="it-IT" dirty="0"/>
              <a:t>essere in posizione regolare nei riguardi dell'obbligo di leva per i soli cittadini italiani soggetti a tale obbligo;</a:t>
            </a:r>
          </a:p>
          <a:p>
            <a:r>
              <a:rPr lang="it-IT" dirty="0"/>
              <a:t>g) non essere stati destituiti o dispensati ovvero licenziati per motivi disciplinari dall'impiego presso una pubblica amministrazione;</a:t>
            </a:r>
          </a:p>
          <a:p>
            <a:r>
              <a:rPr lang="it-IT" dirty="0"/>
              <a:t>h) non aver riportato condanne penali o provvedimenti di prevenzione o altre misure che escludono, secondo la normativa vigente, la costituzione di un rapporto di impiego con una pubblica amministrazione;</a:t>
            </a:r>
          </a:p>
          <a:p>
            <a:r>
              <a:rPr lang="it-IT" dirty="0"/>
              <a:t>i) titolo di studio ed eventuali abilitazioni o requisiti professionali speciali stabiliti, di volta in volta, nel bando relativo alla procedura selettiva.</a:t>
            </a:r>
          </a:p>
          <a:p>
            <a:pPr>
              <a:buNone/>
            </a:pPr>
            <a:r>
              <a:rPr lang="it-IT" b="1" dirty="0" smtClean="0"/>
              <a:t>I </a:t>
            </a:r>
            <a:r>
              <a:rPr lang="it-IT" b="1" dirty="0"/>
              <a:t>requisiti </a:t>
            </a:r>
            <a:r>
              <a:rPr lang="it-IT" dirty="0"/>
              <a:t>devono essere </a:t>
            </a:r>
            <a:r>
              <a:rPr lang="it-IT" b="1" dirty="0"/>
              <a:t>posseduti alla data di scadenza del termine stabilito dal bando </a:t>
            </a:r>
            <a:r>
              <a:rPr lang="it-IT" dirty="0"/>
              <a:t>relativo alla procedura selettiva per la presentazione della domanda di partecipazione, nonché al momento della stipulazione del contratto, salvo se diversamente previsto dal bando stesso.</a:t>
            </a:r>
          </a:p>
          <a:p>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 cittadinanza italiana è richiesta in caso </a:t>
            </a:r>
            <a:r>
              <a:rPr lang="it-IT" dirty="0" err="1" smtClean="0"/>
              <a:t>di……</a:t>
            </a:r>
            <a:endParaRPr lang="it-IT" dirty="0"/>
          </a:p>
        </p:txBody>
      </p:sp>
      <p:sp>
        <p:nvSpPr>
          <p:cNvPr id="3" name="Segnaposto contenuto 2"/>
          <p:cNvSpPr>
            <a:spLocks noGrp="1"/>
          </p:cNvSpPr>
          <p:nvPr>
            <p:ph idx="1"/>
          </p:nvPr>
        </p:nvSpPr>
        <p:spPr/>
        <p:txBody>
          <a:bodyPr>
            <a:normAutofit fontScale="85000" lnSpcReduction="10000"/>
          </a:bodyPr>
          <a:lstStyle/>
          <a:p>
            <a:r>
              <a:rPr lang="it-IT" dirty="0"/>
              <a:t>a) per il personale appartenente alla qualifica dirigenziale;</a:t>
            </a:r>
          </a:p>
          <a:p>
            <a:r>
              <a:rPr lang="it-IT" dirty="0"/>
              <a:t>b) per il personale appartenente al Corpo forestale della Valle d'Aosta, limitatamente ai profili professionali di funzionario forestale, ispettore forestale, sovrintendente forestale, agente forestale e armiere;</a:t>
            </a:r>
          </a:p>
          <a:p>
            <a:r>
              <a:rPr lang="it-IT" dirty="0"/>
              <a:t>c) per il personale professionista dell'area </a:t>
            </a:r>
            <a:r>
              <a:rPr lang="it-IT" dirty="0" err="1"/>
              <a:t>operativa-tecnica</a:t>
            </a:r>
            <a:r>
              <a:rPr lang="it-IT" dirty="0"/>
              <a:t> del Corpo valdostano dei vigili del fuoco;</a:t>
            </a:r>
          </a:p>
          <a:p>
            <a:r>
              <a:rPr lang="it-IT" dirty="0"/>
              <a:t>d) per il personale appartenente alla polizia locale.</a:t>
            </a:r>
          </a:p>
          <a:p>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Titoli di studio richiesti</a:t>
            </a:r>
            <a:endParaRPr lang="it-IT" dirty="0"/>
          </a:p>
        </p:txBody>
      </p:sp>
      <p:sp>
        <p:nvSpPr>
          <p:cNvPr id="3" name="Segnaposto contenuto 2"/>
          <p:cNvSpPr>
            <a:spLocks noGrp="1"/>
          </p:cNvSpPr>
          <p:nvPr>
            <p:ph idx="1"/>
          </p:nvPr>
        </p:nvSpPr>
        <p:spPr/>
        <p:txBody>
          <a:bodyPr>
            <a:normAutofit fontScale="77500" lnSpcReduction="20000"/>
          </a:bodyPr>
          <a:lstStyle/>
          <a:p>
            <a:r>
              <a:rPr lang="it-IT" dirty="0"/>
              <a:t>a) assolvimento dell'obbligo scolastico per i profili appartenenti alla categoria A, posizione A, e alla categoria B, posizione B1;</a:t>
            </a:r>
          </a:p>
          <a:p>
            <a:r>
              <a:rPr lang="it-IT" dirty="0"/>
              <a:t>b) diploma di istruzione secondaria di primo grado per i profili appartenenti alla categoria B, posizioni B2 e B3;</a:t>
            </a:r>
          </a:p>
          <a:p>
            <a:r>
              <a:rPr lang="it-IT" dirty="0"/>
              <a:t>c) diploma di istruzione secondaria di secondo grado per i profili appartenenti alla categoria C, posizione C1;</a:t>
            </a:r>
          </a:p>
          <a:p>
            <a:r>
              <a:rPr lang="it-IT" dirty="0"/>
              <a:t>d) diploma di istruzione secondaria di secondo grado valido per l'iscrizione all'università per i profili appartenenti alla categoria C, posizione C2;</a:t>
            </a:r>
          </a:p>
          <a:p>
            <a:r>
              <a:rPr lang="it-IT" dirty="0"/>
              <a:t>e) laurea o laurea magistrale per i profili appartenenti alla categoria D, posizione D, e per la qualifica unica dirigenziale.</a:t>
            </a:r>
          </a:p>
          <a:p>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Bandi di concorso</a:t>
            </a:r>
            <a:endParaRPr lang="it-IT" dirty="0"/>
          </a:p>
        </p:txBody>
      </p:sp>
      <p:sp>
        <p:nvSpPr>
          <p:cNvPr id="3" name="Segnaposto contenuto 2"/>
          <p:cNvSpPr>
            <a:spLocks noGrp="1"/>
          </p:cNvSpPr>
          <p:nvPr>
            <p:ph idx="1"/>
          </p:nvPr>
        </p:nvSpPr>
        <p:spPr/>
        <p:txBody>
          <a:bodyPr>
            <a:normAutofit fontScale="92500" lnSpcReduction="10000"/>
          </a:bodyPr>
          <a:lstStyle/>
          <a:p>
            <a:r>
              <a:rPr lang="it-IT" dirty="0"/>
              <a:t> </a:t>
            </a:r>
            <a:r>
              <a:rPr lang="it-IT" dirty="0" smtClean="0"/>
              <a:t>il bando </a:t>
            </a:r>
            <a:r>
              <a:rPr lang="it-IT" dirty="0"/>
              <a:t>determina l'eventuale criterio di assorbenza del titolo di studio superiore rispetto a quello inferiore.</a:t>
            </a:r>
          </a:p>
          <a:p>
            <a:r>
              <a:rPr lang="it-IT" dirty="0" smtClean="0"/>
              <a:t>Le </a:t>
            </a:r>
            <a:r>
              <a:rPr lang="it-IT" dirty="0"/>
              <a:t>prescrizioni contenute nel bando sono vincolanti per l'ente, per i candidati, per la commissione esaminatrice e per tutti coloro che intervengono nel procedimento selettivo.</a:t>
            </a:r>
          </a:p>
          <a:p>
            <a:r>
              <a:rPr lang="it-IT" dirty="0" smtClean="0"/>
              <a:t> </a:t>
            </a:r>
            <a:r>
              <a:rPr lang="it-IT" dirty="0"/>
              <a:t>Ad ogni candidato è richiesto un contributo di ammissione alla procedura selettiva pari a euro 10.</a:t>
            </a:r>
          </a:p>
          <a:p>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Ulteriore contenuto</a:t>
            </a:r>
            <a:endParaRPr lang="it-IT" dirty="0"/>
          </a:p>
        </p:txBody>
      </p:sp>
      <p:sp>
        <p:nvSpPr>
          <p:cNvPr id="3" name="Segnaposto contenuto 2"/>
          <p:cNvSpPr>
            <a:spLocks noGrp="1"/>
          </p:cNvSpPr>
          <p:nvPr>
            <p:ph idx="1"/>
          </p:nvPr>
        </p:nvSpPr>
        <p:spPr/>
        <p:txBody>
          <a:bodyPr>
            <a:normAutofit fontScale="62500" lnSpcReduction="20000"/>
          </a:bodyPr>
          <a:lstStyle/>
          <a:p>
            <a:r>
              <a:rPr lang="it-IT" dirty="0"/>
              <a:t>a) per i concorsi e i corsi-concorso, il numero dei posti che si intendono ricoprire e, limitatamente ai corsi-concorso, il numero dei posti disponibili per il corso, la durata e le modalità di espletamento del medesimo, nonché i criteri e le modalità di svolgimento dell'eventuale preselezione; </a:t>
            </a:r>
          </a:p>
          <a:p>
            <a:r>
              <a:rPr lang="it-IT" dirty="0"/>
              <a:t>b) il trattamento economico;</a:t>
            </a:r>
          </a:p>
          <a:p>
            <a:r>
              <a:rPr lang="it-IT" dirty="0"/>
              <a:t>c) i requisiti per l'ammissione;</a:t>
            </a:r>
          </a:p>
          <a:p>
            <a:r>
              <a:rPr lang="it-IT" dirty="0"/>
              <a:t>d) per i concorsi e i corsi-concorso, il numero di posti eventualmente riservati al personale interno; </a:t>
            </a:r>
          </a:p>
          <a:p>
            <a:r>
              <a:rPr lang="it-IT" dirty="0"/>
              <a:t>e) per i concorsi e i corsi-concorso, il numero di posti riservati per legge a favore di determinate categorie; </a:t>
            </a:r>
          </a:p>
          <a:p>
            <a:r>
              <a:rPr lang="it-IT" dirty="0"/>
              <a:t>f) il termine di scadenza per la presentazione delle domande di partecipazione e le modalità di presentazione delle stesse;</a:t>
            </a:r>
          </a:p>
          <a:p>
            <a:r>
              <a:rPr lang="it-IT" dirty="0"/>
              <a:t>g) i motivi di esclusione</a:t>
            </a:r>
            <a:r>
              <a:rPr lang="it-IT" dirty="0" smtClean="0"/>
              <a:t>;</a:t>
            </a:r>
          </a:p>
          <a:p>
            <a:r>
              <a:rPr lang="it-IT" dirty="0" err="1" smtClean="0"/>
              <a:t>Continua……</a:t>
            </a:r>
            <a:r>
              <a:rPr lang="it-IT" dirty="0" smtClean="0"/>
              <a:t>.</a:t>
            </a:r>
            <a:endParaRPr lang="it-IT" dirty="0"/>
          </a:p>
          <a:p>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457200" y="1600200"/>
            <a:ext cx="8229600" cy="4709120"/>
          </a:xfrm>
        </p:spPr>
        <p:txBody>
          <a:bodyPr>
            <a:normAutofit fontScale="70000" lnSpcReduction="20000"/>
          </a:bodyPr>
          <a:lstStyle/>
          <a:p>
            <a:r>
              <a:rPr lang="it-IT" dirty="0"/>
              <a:t>h) le dichiarazioni da rendere nella domanda di partecipazione;</a:t>
            </a:r>
          </a:p>
          <a:p>
            <a:r>
              <a:rPr lang="it-IT" dirty="0"/>
              <a:t>i) </a:t>
            </a:r>
            <a:r>
              <a:rPr lang="it-IT" dirty="0" err="1"/>
              <a:t>i</a:t>
            </a:r>
            <a:r>
              <a:rPr lang="it-IT" dirty="0"/>
              <a:t> titoli che danno luogo a precedenza o a preferenza;</a:t>
            </a:r>
          </a:p>
          <a:p>
            <a:r>
              <a:rPr lang="it-IT" dirty="0"/>
              <a:t>j) le eventuali categorie di titoli valutabili e le modalità di valutazione;</a:t>
            </a:r>
          </a:p>
          <a:p>
            <a:r>
              <a:rPr lang="it-IT" dirty="0"/>
              <a:t>k) il programma, le materie d'esame e la votazione minima richiesta per il superamento di ciascuna prova d'esame;</a:t>
            </a:r>
          </a:p>
          <a:p>
            <a:r>
              <a:rPr lang="it-IT" dirty="0"/>
              <a:t>l) le modalità di convocazione dei candidati ammessi a sostenere le prove ovvero, se già definito, eventuale calendario completo delle stesse;</a:t>
            </a:r>
          </a:p>
          <a:p>
            <a:r>
              <a:rPr lang="it-IT" dirty="0"/>
              <a:t>m) l'avviso, per i candidati con disabilità, di specificare gli ausili necessari e i tempi aggiuntivi eventualmente richiesti, in relazione alla situazione personale, per l'espletamento delle prove d'esame</a:t>
            </a:r>
            <a:r>
              <a:rPr lang="it-IT" dirty="0" smtClean="0"/>
              <a:t>; </a:t>
            </a:r>
            <a:br>
              <a:rPr lang="it-IT" dirty="0" smtClean="0"/>
            </a:b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Pubblicazione procedure</a:t>
            </a:r>
            <a:endParaRPr lang="it-IT" dirty="0"/>
          </a:p>
        </p:txBody>
      </p:sp>
      <p:sp>
        <p:nvSpPr>
          <p:cNvPr id="3" name="Segnaposto contenuto 2"/>
          <p:cNvSpPr>
            <a:spLocks noGrp="1"/>
          </p:cNvSpPr>
          <p:nvPr>
            <p:ph idx="1"/>
          </p:nvPr>
        </p:nvSpPr>
        <p:spPr>
          <a:xfrm>
            <a:off x="457200" y="1600200"/>
            <a:ext cx="8229600" cy="5257800"/>
          </a:xfrm>
        </p:spPr>
        <p:txBody>
          <a:bodyPr>
            <a:normAutofit fontScale="77500" lnSpcReduction="20000"/>
          </a:bodyPr>
          <a:lstStyle/>
          <a:p>
            <a:r>
              <a:rPr lang="it-IT" dirty="0" smtClean="0"/>
              <a:t>a) </a:t>
            </a:r>
            <a:r>
              <a:rPr lang="it-IT" dirty="0"/>
              <a:t>affissione del relativo bando per trenta giorni consecutivi all'albo dell'ente che ha avviato la procedura selettiva e, per estratto, all'albo </a:t>
            </a:r>
            <a:r>
              <a:rPr lang="it-IT" dirty="0" smtClean="0"/>
              <a:t>della regione,</a:t>
            </a:r>
            <a:r>
              <a:rPr lang="it-IT" dirty="0"/>
              <a:t> degli enti pubblici non economici dipendenti dalla Regione, degli enti locali e delle loro forme associative.</a:t>
            </a:r>
          </a:p>
          <a:p>
            <a:r>
              <a:rPr lang="it-IT" dirty="0"/>
              <a:t>b) pubblicazione del bando per </a:t>
            </a:r>
            <a:r>
              <a:rPr lang="it-IT" dirty="0" smtClean="0"/>
              <a:t>estratto </a:t>
            </a:r>
            <a:r>
              <a:rPr lang="it-IT" dirty="0"/>
              <a:t>nel Bollettino ufficiale della Regione;</a:t>
            </a:r>
          </a:p>
          <a:p>
            <a:r>
              <a:rPr lang="it-IT" dirty="0"/>
              <a:t>c) pubblicazione del bando sul sito istituzionale dell'ente che ha avviato la procedura selettiva;</a:t>
            </a:r>
          </a:p>
          <a:p>
            <a:r>
              <a:rPr lang="it-IT" dirty="0"/>
              <a:t>d) ogni altro eventuale sistema, anche telematico, inteso a garantirne la più ampia diffusione.</a:t>
            </a:r>
          </a:p>
          <a:p>
            <a:r>
              <a:rPr lang="it-IT" dirty="0" smtClean="0"/>
              <a:t>L'affissione </a:t>
            </a:r>
            <a:r>
              <a:rPr lang="it-IT" dirty="0"/>
              <a:t>del bando all'albo dell'ente che ha avviato la procedura selettiva deve essere contestuale alla pubblicazione del bando nel Bollettino ufficiale della Regione.</a:t>
            </a:r>
          </a:p>
          <a:p>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Termine</a:t>
            </a:r>
            <a:br>
              <a:rPr lang="it-IT" dirty="0" smtClean="0"/>
            </a:b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30 giorni dalla pubblicazione</a:t>
            </a:r>
          </a:p>
          <a:p>
            <a:r>
              <a:rPr lang="it-IT" dirty="0" smtClean="0"/>
              <a:t>Possibilità di proroga se</a:t>
            </a:r>
            <a:r>
              <a:rPr lang="it-IT" dirty="0"/>
              <a:t>, alla data di scadenza, non sia pervenuta alcuna domanda, sia pervenuta un'unica domanda ovvero, se si tratta di concorso, sia pervenuto un numero di domande inferiore o uguale al numero di posti previsti dal bando</a:t>
            </a:r>
            <a:r>
              <a:rPr lang="it-IT" dirty="0" smtClean="0"/>
              <a:t>.</a:t>
            </a:r>
          </a:p>
          <a:p>
            <a:r>
              <a:rPr lang="it-IT" dirty="0"/>
              <a:t>a revoca o la modifica del bando, adottate con provvedimento motivato del dirigente della struttura competente, </a:t>
            </a:r>
            <a:r>
              <a:rPr lang="it-IT" u="sng" dirty="0"/>
              <a:t>devono essere comunicate a tutti i candidati che abbiano presentato domanda </a:t>
            </a:r>
            <a:r>
              <a:rPr lang="it-IT" dirty="0"/>
              <a:t>di partecipazione alla procedura selettiva.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Domanda di partecipazione</a:t>
            </a:r>
            <a:endParaRPr lang="it-IT" dirty="0"/>
          </a:p>
        </p:txBody>
      </p:sp>
      <p:sp>
        <p:nvSpPr>
          <p:cNvPr id="3" name="Segnaposto contenuto 2"/>
          <p:cNvSpPr>
            <a:spLocks noGrp="1"/>
          </p:cNvSpPr>
          <p:nvPr>
            <p:ph idx="1"/>
          </p:nvPr>
        </p:nvSpPr>
        <p:spPr/>
        <p:txBody>
          <a:bodyPr>
            <a:normAutofit lnSpcReduction="10000"/>
          </a:bodyPr>
          <a:lstStyle/>
          <a:p>
            <a:r>
              <a:rPr lang="it-IT" dirty="0"/>
              <a:t>La domanda di partecipazione alla procedura selettiva può essere presentata in forma cartacea o telematica, secondo le modalità stabilite dal bando. Nel caso in cui il termine ultimo per la presentazione delle domande coincida con un giorno festivo, lo stesso si intende prorogato al primo giorno lavorativo immediatamente successivo</a:t>
            </a:r>
            <a:r>
              <a:rPr lang="it-IT" dirty="0" smtClean="0"/>
              <a:t>.</a:t>
            </a:r>
          </a:p>
          <a:p>
            <a:r>
              <a:rPr lang="it-IT" dirty="0" smtClean="0"/>
              <a:t>Per i requisiti vedi art. 14</a:t>
            </a:r>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a:t>L'ammissione dei candidati alla procedura selettiva è disposta dal dirigente della struttura competente, previa istruttoria delle domande di partecipazione pervenute</a:t>
            </a:r>
            <a:r>
              <a:rPr lang="it-IT" dirty="0" smtClean="0"/>
              <a:t>.</a:t>
            </a:r>
          </a:p>
          <a:p>
            <a:r>
              <a:rPr lang="it-IT" dirty="0"/>
              <a:t>Il dirigente della struttura competente dispone l'ammissione con riserva dei candidati per i quali si rendano necessarie integrazioni delle domande di partecipazione presentate che, a seguito di istruttoria, risultino incomplete o comunque caratterizzate da irregolarità sanabili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a:t> L'assunzione a tempo indeterminato o determinato presso gli enti di cui all'articolo 1 è subordinata al superamento dell'accertamento della conoscenza della lingua francese o italiana. L'accertamento è effettuato sulla lingua diversa da quella dichiarata dal candidato nella domanda di partecipazione alla procedura selettiva</a:t>
            </a:r>
            <a:r>
              <a:rPr lang="it-IT" dirty="0" smtClean="0"/>
              <a:t>.</a:t>
            </a:r>
          </a:p>
          <a:p>
            <a:r>
              <a:rPr lang="it-IT" dirty="0" smtClean="0"/>
              <a:t>Vedi art. 16</a:t>
            </a:r>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Valutazione delle prove</a:t>
            </a:r>
            <a:endParaRPr lang="it-IT" dirty="0"/>
          </a:p>
        </p:txBody>
      </p:sp>
      <p:sp>
        <p:nvSpPr>
          <p:cNvPr id="3" name="Segnaposto contenuto 2"/>
          <p:cNvSpPr>
            <a:spLocks noGrp="1"/>
          </p:cNvSpPr>
          <p:nvPr>
            <p:ph idx="1"/>
          </p:nvPr>
        </p:nvSpPr>
        <p:spPr>
          <a:xfrm>
            <a:off x="457200" y="1600200"/>
            <a:ext cx="8229600" cy="5257800"/>
          </a:xfrm>
        </p:spPr>
        <p:txBody>
          <a:bodyPr>
            <a:normAutofit fontScale="77500" lnSpcReduction="20000"/>
          </a:bodyPr>
          <a:lstStyle/>
          <a:p>
            <a:r>
              <a:rPr lang="it-IT" dirty="0"/>
              <a:t>La valutazione di ogni prova d'esame è espressa in decimi. L'ammissione ad ogni prova successiva è subordinata al superamento della prova precedente. Ogni prova si intende superata con una votazione minima di 6/10.</a:t>
            </a:r>
          </a:p>
          <a:p>
            <a:r>
              <a:rPr lang="it-IT" dirty="0" smtClean="0"/>
              <a:t>Prima </a:t>
            </a:r>
            <a:r>
              <a:rPr lang="it-IT" dirty="0"/>
              <a:t>dell'espletamento delle prove, la commissione esaminatrice approva i criteri per la correzione e la valutazione delle prove al fine di motivare i punteggi da attribuire a ciascun candidato. I criteri possono riguardare indistintamente tutte le prove d'esame o essere differenziati in base alla tipologia delle prove medesime. Definiti i criteri, la commissione esaminatrice è tenuta alla formulazione del voto espresso con formulazione numerica, senza obbligo di redigere un giudizio motivato per ciascun candidato, fatta salva qualsiasi diversa determinazione che in merito essa intenda adottare.</a:t>
            </a:r>
          </a:p>
          <a:p>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Valutazione dei titoli</a:t>
            </a:r>
            <a:endParaRPr lang="it-IT" dirty="0"/>
          </a:p>
        </p:txBody>
      </p:sp>
      <p:sp>
        <p:nvSpPr>
          <p:cNvPr id="3" name="Segnaposto contenuto 2"/>
          <p:cNvSpPr>
            <a:spLocks noGrp="1"/>
          </p:cNvSpPr>
          <p:nvPr>
            <p:ph idx="1"/>
          </p:nvPr>
        </p:nvSpPr>
        <p:spPr/>
        <p:txBody>
          <a:bodyPr/>
          <a:lstStyle/>
          <a:p>
            <a:r>
              <a:rPr lang="it-IT" dirty="0"/>
              <a:t>ei casi di procedure selettive per titoli ed esami, la valutazione dei titoli avviene alla conclusione di tutte le prove d'esame, prima dell'identificazione dei candidati risultati idonei.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Calendario prove</a:t>
            </a:r>
            <a:endParaRPr lang="it-IT" dirty="0"/>
          </a:p>
        </p:txBody>
      </p:sp>
      <p:sp>
        <p:nvSpPr>
          <p:cNvPr id="3" name="Segnaposto contenuto 2"/>
          <p:cNvSpPr>
            <a:spLocks noGrp="1"/>
          </p:cNvSpPr>
          <p:nvPr>
            <p:ph idx="1"/>
          </p:nvPr>
        </p:nvSpPr>
        <p:spPr/>
        <p:txBody>
          <a:bodyPr>
            <a:normAutofit fontScale="77500" lnSpcReduction="20000"/>
          </a:bodyPr>
          <a:lstStyle/>
          <a:p>
            <a:r>
              <a:rPr lang="it-IT" dirty="0"/>
              <a:t>Il calendario delle prove d'esame può essere indicato nel bando relativo alla procedura selettiva ovvero stabilito dalla commissione esaminatrice. Il candidato non può chiedere alcuna variazione al medesimo.</a:t>
            </a:r>
          </a:p>
          <a:p>
            <a:r>
              <a:rPr lang="it-IT" dirty="0" smtClean="0"/>
              <a:t>Le </a:t>
            </a:r>
            <a:r>
              <a:rPr lang="it-IT" dirty="0"/>
              <a:t>modalità di comunicazione del calendario delle prove d'esame sono espressamente indicate nel bando.</a:t>
            </a:r>
          </a:p>
          <a:p>
            <a:r>
              <a:rPr lang="it-IT" dirty="0" smtClean="0"/>
              <a:t>Ai </a:t>
            </a:r>
            <a:r>
              <a:rPr lang="it-IT" dirty="0"/>
              <a:t>candidati è garantito un termine di preavviso di almeno quindici giorni prima dell'inizio delle prove.</a:t>
            </a:r>
          </a:p>
          <a:p>
            <a:r>
              <a:rPr lang="it-IT" dirty="0" smtClean="0"/>
              <a:t>Le </a:t>
            </a:r>
            <a:r>
              <a:rPr lang="it-IT" dirty="0"/>
              <a:t>prove d'esame non possono aver luogo nei giorni festivi, né, ai sensi della legge 8 marzo 1989, n. 101 (Norme per la regolazione dei rapporti tra lo Stato e l'Unione delle Comunità ebraiche italiane), nei giorni di festività religiose ebraiche r</a:t>
            </a:r>
          </a:p>
          <a:p>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274042"/>
          </a:xfrm>
        </p:spPr>
        <p:txBody>
          <a:bodyPr>
            <a:normAutofit fontScale="90000"/>
          </a:bodyPr>
          <a:lstStyle/>
          <a:p>
            <a:endParaRPr lang="it-IT" dirty="0"/>
          </a:p>
        </p:txBody>
      </p:sp>
      <p:sp>
        <p:nvSpPr>
          <p:cNvPr id="3" name="Segnaposto contenuto 2"/>
          <p:cNvSpPr>
            <a:spLocks noGrp="1"/>
          </p:cNvSpPr>
          <p:nvPr>
            <p:ph idx="1"/>
          </p:nvPr>
        </p:nvSpPr>
        <p:spPr>
          <a:xfrm>
            <a:off x="457200" y="692696"/>
            <a:ext cx="8229600" cy="6165304"/>
          </a:xfrm>
        </p:spPr>
        <p:txBody>
          <a:bodyPr>
            <a:normAutofit fontScale="62500" lnSpcReduction="20000"/>
          </a:bodyPr>
          <a:lstStyle/>
          <a:p>
            <a:r>
              <a:rPr lang="it-IT" dirty="0"/>
              <a:t>Al termine della procedura selettiva, gli atti e la graduatoria ufficiosa sono rimessi dal presidente della commissione alla struttura competente per </a:t>
            </a:r>
            <a:r>
              <a:rPr lang="it-IT" b="1" dirty="0"/>
              <a:t>l'approvazione della graduatoria finale</a:t>
            </a:r>
            <a:r>
              <a:rPr lang="it-IT" dirty="0"/>
              <a:t>.</a:t>
            </a:r>
          </a:p>
          <a:p>
            <a:r>
              <a:rPr lang="it-IT" dirty="0" smtClean="0"/>
              <a:t>Qualora</a:t>
            </a:r>
            <a:r>
              <a:rPr lang="it-IT" dirty="0"/>
              <a:t>, durante la fase istruttoria dell'approvazione della graduatoria, emergano errori materiali, ad essi si pone rimedio d'ufficio, in sede di adozione del provvedimento di approvazione della graduatoria, riformulando, se del caso, la graduatoria di merito.</a:t>
            </a:r>
          </a:p>
          <a:p>
            <a:r>
              <a:rPr lang="it-IT" dirty="0" smtClean="0"/>
              <a:t>Ove </a:t>
            </a:r>
            <a:r>
              <a:rPr lang="it-IT" dirty="0"/>
              <a:t>l'irregolarità risulti conseguente a violazioni di norme di legge o di regolamento o di prescrizioni contenute nel bando, oppure sia rilevata palese incongruenza o contraddittorietà nelle operazioni svolte, gli atti sono rinviati al presidente della commissione esaminatrice con invito a riconvocare la commissione esaminatrice entro dieci giorni, per procedere, sulla base delle indicazioni, all'eliminazione dei vizi rilevati e alla conseguente riformulazione della graduatoria di merito.</a:t>
            </a:r>
          </a:p>
          <a:p>
            <a:r>
              <a:rPr lang="it-IT" dirty="0" smtClean="0"/>
              <a:t> </a:t>
            </a:r>
            <a:r>
              <a:rPr lang="it-IT" dirty="0"/>
              <a:t>Nel caso in cui il presidente non provveda alla convocazione della commissione esaminatrice o la stessa non possa riunirsi per mancanza del numero legale oppure, se riunita, non provveda all'eliminazione dei vizi rilevati, si procede, con atto formale, alla </a:t>
            </a:r>
            <a:r>
              <a:rPr lang="it-IT" b="1" dirty="0"/>
              <a:t>dichiarazione di non approvazione dei verbali</a:t>
            </a:r>
            <a:r>
              <a:rPr lang="it-IT" dirty="0"/>
              <a:t>, all'annullamento delle fasi del procedimento selettivo viziate e alla nomina di una nuova commissione esaminatrice che ripeta le operazioni concorsuali iniziando da quella dichiarata irregolare.</a:t>
            </a:r>
          </a:p>
          <a:p>
            <a:endParaRPr lang="it-IT"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Riserva posti</a:t>
            </a:r>
            <a:endParaRPr lang="it-IT" dirty="0"/>
          </a:p>
        </p:txBody>
      </p:sp>
      <p:sp>
        <p:nvSpPr>
          <p:cNvPr id="3" name="Segnaposto contenuto 2"/>
          <p:cNvSpPr>
            <a:spLocks noGrp="1"/>
          </p:cNvSpPr>
          <p:nvPr>
            <p:ph idx="1"/>
          </p:nvPr>
        </p:nvSpPr>
        <p:spPr/>
        <p:txBody>
          <a:bodyPr/>
          <a:lstStyle/>
          <a:p>
            <a:r>
              <a:rPr lang="it-IT" dirty="0"/>
              <a:t>gli enti di cui all'articolo 1 possono destinare al personale interno una riserva di posti non superiore al 50 per cento di quelli messi a concorso.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Commissioni esaminatrici</a:t>
            </a:r>
            <a:endParaRPr lang="it-IT" dirty="0"/>
          </a:p>
        </p:txBody>
      </p:sp>
      <p:sp>
        <p:nvSpPr>
          <p:cNvPr id="3" name="Segnaposto contenuto 2"/>
          <p:cNvSpPr>
            <a:spLocks noGrp="1"/>
          </p:cNvSpPr>
          <p:nvPr>
            <p:ph idx="1"/>
          </p:nvPr>
        </p:nvSpPr>
        <p:spPr/>
        <p:txBody>
          <a:bodyPr/>
          <a:lstStyle/>
          <a:p>
            <a:r>
              <a:rPr lang="it-IT" dirty="0"/>
              <a:t>Le commissioni esaminatrici delle procedure selettive sono nominate con provvedimento del dirigente della struttura competente.</a:t>
            </a:r>
          </a:p>
          <a:p>
            <a:r>
              <a:rPr lang="it-IT" dirty="0" smtClean="0"/>
              <a:t>Le </a:t>
            </a:r>
            <a:r>
              <a:rPr lang="it-IT" dirty="0"/>
              <a:t>commissioni esaminatrici si dividono in:</a:t>
            </a:r>
          </a:p>
          <a:p>
            <a:pPr>
              <a:buNone/>
            </a:pPr>
            <a:r>
              <a:rPr lang="it-IT" dirty="0"/>
              <a:t>a) commissioni per l'accertamento linguistico;</a:t>
            </a:r>
          </a:p>
          <a:p>
            <a:pPr>
              <a:buNone/>
            </a:pPr>
            <a:r>
              <a:rPr lang="it-IT" dirty="0"/>
              <a:t>b) commissioni per le prove d'esame.</a:t>
            </a:r>
          </a:p>
          <a:p>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Procedure selettive uniche nel comparto</a:t>
            </a:r>
            <a:endParaRPr lang="it-IT" dirty="0"/>
          </a:p>
        </p:txBody>
      </p:sp>
      <p:sp>
        <p:nvSpPr>
          <p:cNvPr id="3" name="Segnaposto contenuto 2"/>
          <p:cNvSpPr>
            <a:spLocks noGrp="1"/>
          </p:cNvSpPr>
          <p:nvPr>
            <p:ph idx="1"/>
          </p:nvPr>
        </p:nvSpPr>
        <p:spPr/>
        <p:txBody>
          <a:bodyPr>
            <a:normAutofit/>
          </a:bodyPr>
          <a:lstStyle/>
          <a:p>
            <a:r>
              <a:rPr lang="it-IT" dirty="0"/>
              <a:t>l'Amministrazione regionale, per la copertura di uno o più posti disponibili nei diversi enti </a:t>
            </a:r>
            <a:r>
              <a:rPr lang="it-IT" dirty="0" smtClean="0"/>
              <a:t>può </a:t>
            </a:r>
            <a:r>
              <a:rPr lang="it-IT" dirty="0"/>
              <a:t>bandire procedure selettive uniche a tempo indeterminato o determinato.</a:t>
            </a:r>
          </a:p>
          <a:p>
            <a:r>
              <a:rPr lang="it-IT" dirty="0" smtClean="0"/>
              <a:t>I </a:t>
            </a:r>
            <a:r>
              <a:rPr lang="it-IT" dirty="0"/>
              <a:t>Comuni sono tenuti a bandire le procedure selettive per il reclutamento del personale a tempo indeterminato o determinato per il tramite dell'Amministrazione regionale.</a:t>
            </a:r>
          </a:p>
          <a:p>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2147</Words>
  <Application>Microsoft Office PowerPoint</Application>
  <PresentationFormat>Presentazione su schermo (4:3)</PresentationFormat>
  <Paragraphs>112</Paragraphs>
  <Slides>31</Slides>
  <Notes>0</Notes>
  <HiddenSlides>0</HiddenSlides>
  <MMClips>0</MMClips>
  <ScaleCrop>false</ScaleCrop>
  <HeadingPairs>
    <vt:vector size="4" baseType="variant">
      <vt:variant>
        <vt:lpstr>Tema</vt:lpstr>
      </vt:variant>
      <vt:variant>
        <vt:i4>1</vt:i4>
      </vt:variant>
      <vt:variant>
        <vt:lpstr>Titoli diapositive</vt:lpstr>
      </vt:variant>
      <vt:variant>
        <vt:i4>31</vt:i4>
      </vt:variant>
    </vt:vector>
  </HeadingPairs>
  <TitlesOfParts>
    <vt:vector size="32" baseType="lpstr">
      <vt:lpstr>Tema di Office</vt:lpstr>
      <vt:lpstr>Diapositiva 1</vt:lpstr>
      <vt:lpstr>Diapositiva 2</vt:lpstr>
      <vt:lpstr>Diapositiva 3</vt:lpstr>
      <vt:lpstr>Diapositiva 4</vt:lpstr>
      <vt:lpstr> l'assunzione a tempo indeterminato avviene: </vt:lpstr>
      <vt:lpstr>Diapositiva 6</vt:lpstr>
      <vt:lpstr>Diapositiva 7</vt:lpstr>
      <vt:lpstr>Assunzione a tempo determinato</vt:lpstr>
      <vt:lpstr>Diapositiva 9</vt:lpstr>
      <vt:lpstr>Diapositiva 10</vt:lpstr>
      <vt:lpstr>Diapositiva 11</vt:lpstr>
      <vt:lpstr>Requisiti generali ammissioni procedure selettive</vt:lpstr>
      <vt:lpstr>Diapositiva 13</vt:lpstr>
      <vt:lpstr>La cittadinanza italiana è richiesta in caso di……</vt:lpstr>
      <vt:lpstr>Titoli di studio richiesti</vt:lpstr>
      <vt:lpstr>Bandi di concorso</vt:lpstr>
      <vt:lpstr>Ulteriore contenuto</vt:lpstr>
      <vt:lpstr>Diapositiva 18</vt:lpstr>
      <vt:lpstr>Pubblicazione procedure</vt:lpstr>
      <vt:lpstr>Termine </vt:lpstr>
      <vt:lpstr>Domanda di partecipazione</vt:lpstr>
      <vt:lpstr>Diapositiva 22</vt:lpstr>
      <vt:lpstr>Diapositiva 23</vt:lpstr>
      <vt:lpstr>Valutazione delle prove</vt:lpstr>
      <vt:lpstr>Valutazione dei titoli</vt:lpstr>
      <vt:lpstr>Calendario prove</vt:lpstr>
      <vt:lpstr>Diapositiva 27</vt:lpstr>
      <vt:lpstr>Riserva posti</vt:lpstr>
      <vt:lpstr>Commissioni esaminatrici</vt:lpstr>
      <vt:lpstr>Procedure selettive uniche nel comparto</vt:lpstr>
      <vt:lpstr>Diapositiva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Windows User</dc:creator>
  <cp:lastModifiedBy>Windows User</cp:lastModifiedBy>
  <cp:revision>1</cp:revision>
  <dcterms:created xsi:type="dcterms:W3CDTF">2017-09-26T12:16:15Z</dcterms:created>
  <dcterms:modified xsi:type="dcterms:W3CDTF">2018-01-23T15:51:58Z</dcterms:modified>
</cp:coreProperties>
</file>