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A5D84AF-F9A9-4127-95E7-15E5A889117C}" type="datetimeFigureOut">
              <a:rPr lang="it-IT" smtClean="0"/>
              <a:t>27/06/2019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326329B-BB0C-4575-869E-00DF95ED4F82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t.wikipedia.org/wiki/Azienda_ospedaliera" TargetMode="External"/><Relationship Id="rId2" Type="http://schemas.openxmlformats.org/officeDocument/2006/relationships/hyperlink" Target="https://it.wikipedia.org/wiki/Azienda_sanitaria_local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Organi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organi delle aziende unità sanitarie locali sono: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il direttore generale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a </a:t>
            </a:r>
            <a:r>
              <a:rPr lang="it-IT" dirty="0" smtClean="0"/>
              <a:t>bis) il collegio di direzione;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il collegio sindacale.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generale è l'organo posto al vertice di un'</a:t>
            </a:r>
            <a:r>
              <a:rPr lang="it-IT" dirty="0" smtClean="0">
                <a:hlinkClick r:id="rId2" tooltip="Azienda sanitaria locale"/>
              </a:rPr>
              <a:t>azienda sanitaria locale</a:t>
            </a:r>
            <a:r>
              <a:rPr lang="it-IT" dirty="0" smtClean="0"/>
              <a:t> o di un'</a:t>
            </a:r>
            <a:r>
              <a:rPr lang="it-IT" dirty="0" smtClean="0">
                <a:hlinkClick r:id="rId3" tooltip="Azienda ospedaliera"/>
              </a:rPr>
              <a:t>azienda ospedaliera</a:t>
            </a:r>
            <a:r>
              <a:rPr lang="it-IT" dirty="0" smtClean="0"/>
              <a:t>. Secondo l'art. 3 del </a:t>
            </a:r>
            <a:r>
              <a:rPr lang="it-IT" dirty="0" err="1" smtClean="0"/>
              <a:t>D.Lgs.</a:t>
            </a:r>
            <a:r>
              <a:rPr lang="it-IT" dirty="0" smtClean="0"/>
              <a:t> 30 dicembre 1992, n. 502 gli sono riservati tutti i poteri di gestione, nonché la rappresentanza dell'azienda; adotta l'</a:t>
            </a:r>
            <a:r>
              <a:rPr lang="it-IT" i="1" dirty="0" smtClean="0"/>
              <a:t>atto aziendale</a:t>
            </a:r>
            <a:r>
              <a:rPr lang="it-IT" dirty="0" smtClean="0"/>
              <a:t>, che disciplina l'organizzazione e il funzionamento dell'ente; è responsabile della gestione complessiva e nomina i responsabili delle strutture operative dell'azienda.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Sono organi delle aziende </a:t>
            </a:r>
            <a:r>
              <a:rPr lang="it-IT" dirty="0" err="1" smtClean="0"/>
              <a:t>ospedaliere-universitarie</a:t>
            </a:r>
            <a:endParaRPr lang="it-IT" dirty="0" smtClean="0"/>
          </a:p>
          <a:p>
            <a:r>
              <a:rPr lang="it-IT" dirty="0" smtClean="0"/>
              <a:t> a</a:t>
            </a:r>
            <a:r>
              <a:rPr lang="it-IT" dirty="0" smtClean="0"/>
              <a:t>) il direttore generale;</a:t>
            </a:r>
            <a:br>
              <a:rPr lang="it-IT" dirty="0" smtClean="0"/>
            </a:br>
            <a:r>
              <a:rPr lang="it-IT" dirty="0" smtClean="0"/>
              <a:t>b) il collegio sindacale;</a:t>
            </a:r>
            <a:br>
              <a:rPr lang="it-IT" dirty="0" smtClean="0"/>
            </a:br>
            <a:r>
              <a:rPr lang="it-IT" dirty="0" smtClean="0"/>
              <a:t>c) l'organo di indirizzo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a) la nomina, la sospensione e la decadenza del direttore amministrativo, del direttore sanitario, e, per le aziende unità sanitarie locali, del direttore dei servizi sociali e del direttore della rete ospedaliera;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la nomina dei membri del collegio sindacale, su designazione delle amministrazioni compete </a:t>
            </a:r>
            <a:r>
              <a:rPr lang="it-IT" dirty="0" smtClean="0"/>
              <a:t>ti </a:t>
            </a:r>
            <a:r>
              <a:rPr lang="it-IT" dirty="0" smtClean="0"/>
              <a:t>e la prima convocazione del collegio, </a:t>
            </a:r>
            <a:endParaRPr lang="it-IT" dirty="0" smtClean="0"/>
          </a:p>
          <a:p>
            <a:r>
              <a:rPr lang="it-IT" dirty="0" smtClean="0"/>
              <a:t>b </a:t>
            </a:r>
            <a:r>
              <a:rPr lang="it-IT" dirty="0" smtClean="0"/>
              <a:t>bis) la proposta al prefetto, </a:t>
            </a:r>
            <a:r>
              <a:rPr lang="it-IT" dirty="0" smtClean="0"/>
              <a:t>dell’elenco </a:t>
            </a:r>
            <a:r>
              <a:rPr lang="it-IT" dirty="0" smtClean="0"/>
              <a:t>dei nominativi per l'attribuzione della qualifica di ufficiale di polizia giudiziaria agli operatori addetti alle mansioni e alle funzioni in materia di igiene e sicurezza sul lavoro;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c) la nomina dei direttori o dei </a:t>
            </a:r>
            <a:r>
              <a:rPr lang="it-IT" dirty="0" err="1" smtClean="0"/>
              <a:t>responsa</a:t>
            </a:r>
            <a:r>
              <a:rPr lang="it-IT" dirty="0" smtClean="0"/>
              <a:t> bili delle </a:t>
            </a:r>
            <a:r>
              <a:rPr lang="it-IT" dirty="0" err="1" smtClean="0"/>
              <a:t>struttur</a:t>
            </a:r>
            <a:r>
              <a:rPr lang="it-IT" dirty="0" smtClean="0"/>
              <a:t> e ed il conferimento, la sospensione e la revoca degli incarichi di responsabilità aziendali</a:t>
            </a:r>
            <a:r>
              <a:rPr lang="it-IT" dirty="0" smtClean="0"/>
              <a:t>;</a:t>
            </a:r>
          </a:p>
          <a:p>
            <a:r>
              <a:rPr lang="it-IT" dirty="0" smtClean="0"/>
              <a:t>d</a:t>
            </a:r>
            <a:r>
              <a:rPr lang="it-IT" dirty="0" smtClean="0"/>
              <a:t>) lo statuto aziendale; </a:t>
            </a:r>
            <a:endParaRPr lang="it-IT" dirty="0" smtClean="0"/>
          </a:p>
          <a:p>
            <a:r>
              <a:rPr lang="it-IT" dirty="0" smtClean="0"/>
              <a:t>e</a:t>
            </a:r>
            <a:r>
              <a:rPr lang="it-IT" dirty="0" smtClean="0"/>
              <a:t>) gli atti di bilancio; </a:t>
            </a:r>
            <a:endParaRPr lang="it-IT" dirty="0" smtClean="0"/>
          </a:p>
          <a:p>
            <a:r>
              <a:rPr lang="it-IT" dirty="0" smtClean="0"/>
              <a:t>f</a:t>
            </a:r>
            <a:r>
              <a:rPr lang="it-IT" dirty="0" smtClean="0"/>
              <a:t>) i piani attuativi</a:t>
            </a:r>
            <a:r>
              <a:rPr lang="it-IT" dirty="0" smtClean="0"/>
              <a:t>;</a:t>
            </a:r>
          </a:p>
          <a:p>
            <a:r>
              <a:rPr lang="it-IT" dirty="0" smtClean="0"/>
              <a:t>g</a:t>
            </a:r>
            <a:r>
              <a:rPr lang="it-IT" dirty="0" smtClean="0"/>
              <a:t>) la relazione sanitaria aziendale; </a:t>
            </a:r>
            <a:endParaRPr lang="it-IT" dirty="0" smtClean="0"/>
          </a:p>
          <a:p>
            <a:r>
              <a:rPr lang="it-IT" dirty="0" smtClean="0"/>
              <a:t>h</a:t>
            </a:r>
            <a:r>
              <a:rPr lang="it-IT" dirty="0" smtClean="0"/>
              <a:t>) provvedi m e n ti che comportano modifiche del patrimonio immobiliare dell’azienda; </a:t>
            </a:r>
            <a:endParaRPr lang="it-IT" dirty="0" smtClean="0"/>
          </a:p>
          <a:p>
            <a:r>
              <a:rPr lang="it-IT" dirty="0" smtClean="0"/>
              <a:t>i </a:t>
            </a:r>
            <a:r>
              <a:rPr lang="it-IT" dirty="0" smtClean="0"/>
              <a:t>bis) l’approvazione dello statuto e della convenzione della società della salute,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generale delle aziende sanitarie e degli altri enti del servizio sanitario regionale è nominato dal </a:t>
            </a:r>
            <a:r>
              <a:rPr lang="it-IT" dirty="0" smtClean="0"/>
              <a:t>Presidente </a:t>
            </a:r>
            <a:r>
              <a:rPr lang="it-IT" dirty="0" smtClean="0"/>
              <a:t>della Giunta </a:t>
            </a:r>
            <a:r>
              <a:rPr lang="it-IT" dirty="0" smtClean="0"/>
              <a:t>regionale:</a:t>
            </a:r>
          </a:p>
          <a:p>
            <a:r>
              <a:rPr lang="it-IT" dirty="0" smtClean="0"/>
              <a:t>a) per le aziende unità sanitarie locali, previo confronto con la Conferenza aziendale dei sindaci;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per le aziende ospedaliero- universitarie, di intesa con il rettore dell'università interessata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nomina del direttore generale è </a:t>
            </a:r>
            <a:r>
              <a:rPr lang="it-IT" dirty="0" err="1" smtClean="0"/>
              <a:t>precedut</a:t>
            </a:r>
            <a:r>
              <a:rPr lang="it-IT" dirty="0" smtClean="0"/>
              <a:t> a da motivata comunicazione al Consiglio regionale, decorsi trenta giorni dal ricevimento della comunicazione da parte del Consiglio regionale, il Presidente della Giunta regionale procede alla nomina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L'efficacia della nomina è subordinata alla stipula di apposito contratto di diritto privato di durata non inferiore a tre anni e non superiore a cinque anni, rinnovabile; il contratto è redatto in osservanza delle norme del libro V titolo III del codice civile</a:t>
            </a:r>
          </a:p>
          <a:p>
            <a:r>
              <a:rPr lang="it-IT" dirty="0" smtClean="0"/>
              <a:t>Non </a:t>
            </a:r>
            <a:r>
              <a:rPr lang="it-IT" dirty="0" smtClean="0"/>
              <a:t>è consentita la nomina a direttore generale per più di due mandati consecutivi presso la </a:t>
            </a:r>
            <a:r>
              <a:rPr lang="it-IT" dirty="0" smtClean="0"/>
              <a:t>medesima </a:t>
            </a:r>
            <a:r>
              <a:rPr lang="it-IT" dirty="0" smtClean="0"/>
              <a:t>azienda sanitaria o presso il </a:t>
            </a:r>
            <a:r>
              <a:rPr lang="it-IT" dirty="0" smtClean="0"/>
              <a:t>medesimo </a:t>
            </a:r>
            <a:r>
              <a:rPr lang="it-IT" dirty="0" smtClean="0"/>
              <a:t>ente del servizio sanitario regionale.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Le cause di </a:t>
            </a:r>
            <a:r>
              <a:rPr lang="it-IT" dirty="0" err="1" smtClean="0"/>
              <a:t>inconferibilità</a:t>
            </a:r>
            <a:r>
              <a:rPr lang="it-IT" dirty="0" smtClean="0"/>
              <a:t> e di incompatibilità dell’incarico di direttore generale sono indicate nel decreto delegato e nel decreto legislativo 8 aprile 2013, n. 39 </a:t>
            </a:r>
            <a:r>
              <a:rPr lang="it-IT" dirty="0" smtClean="0"/>
              <a:t>(</a:t>
            </a:r>
          </a:p>
          <a:p>
            <a:r>
              <a:rPr lang="it-IT" dirty="0" smtClean="0"/>
              <a:t> </a:t>
            </a:r>
            <a:r>
              <a:rPr lang="it-IT" dirty="0" smtClean="0"/>
              <a:t>Il Presidente della Giunta regionale accerta la sussistenza delle condizioni di incompatibilità e di </a:t>
            </a:r>
            <a:r>
              <a:rPr lang="it-IT" dirty="0" err="1" smtClean="0"/>
              <a:t>inconferibilità</a:t>
            </a:r>
            <a:r>
              <a:rPr lang="it-IT" dirty="0" smtClean="0"/>
              <a:t> del direttore generale al </a:t>
            </a:r>
            <a:r>
              <a:rPr lang="it-IT" dirty="0" smtClean="0"/>
              <a:t>momento </a:t>
            </a:r>
            <a:r>
              <a:rPr lang="it-IT" dirty="0" smtClean="0"/>
              <a:t>della nomina. 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cause di decadenza e revoca dalla nomina del direttore generale sono quelle previste agli articoli 3 e 3 bis del decreto delegato e all'articolo 2 del d.lgs. 171/2016 (70 6) nonché quelle previste dal contratto di cui all' articolo 37 , comma 4; la pronuncia della </a:t>
            </a:r>
            <a:r>
              <a:rPr lang="it-IT" dirty="0" smtClean="0"/>
              <a:t>decadenza </a:t>
            </a:r>
            <a:r>
              <a:rPr lang="it-IT" dirty="0" smtClean="0"/>
              <a:t>e della revoca comportano la risoluzione di diritto del contratto con il direttore generale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Nei casi di decadenza o revoca, sono </a:t>
            </a:r>
            <a:r>
              <a:rPr lang="it-IT" dirty="0" smtClean="0"/>
              <a:t>preventivamente </a:t>
            </a:r>
            <a:r>
              <a:rPr lang="it-IT" dirty="0" smtClean="0"/>
              <a:t>acquisiti per il direttore generale dell'azienda unità sanitaria locale il parere della conferenza aziendale dei sindaci e, per il direttore generale dell'azienda ospedaliero- universitaria, l'intesa con il rettore dell'università interessata, nonché il parere della conferenza regionale dei sindaci,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Il </a:t>
            </a:r>
            <a:r>
              <a:rPr lang="it-IT" dirty="0" smtClean="0"/>
              <a:t>commissario ad </a:t>
            </a:r>
            <a:r>
              <a:rPr lang="it-IT" dirty="0" err="1" smtClean="0"/>
              <a:t>acta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a) </a:t>
            </a:r>
            <a:r>
              <a:rPr lang="it-IT" dirty="0" smtClean="0"/>
              <a:t>è scelto tra i soggetti inseriti nell'elenco nazionale dei soggetti idonei alla nomina di direttore generale delle aziende sanitarie locali, delle aziende ospedaliere e degli altri enti del servizio sanitario nazionale; </a:t>
            </a:r>
            <a:r>
              <a:rPr lang="it-IT" dirty="0" smtClean="0"/>
              <a:t> b)esercita </a:t>
            </a:r>
            <a:r>
              <a:rPr lang="it-IT" dirty="0" smtClean="0"/>
              <a:t>le funzioni del direttore generale e, salvo diversa previsione dell’atto di nomina, sostituisce i direttori amministrativo e sanitario e ne esercita le funzioni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c) resta in carica per non oltre </a:t>
            </a:r>
            <a:r>
              <a:rPr lang="it-IT" dirty="0" smtClean="0"/>
              <a:t>dieci mesi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generale è coadiuvato, nell’esercizio delle proprie funzioni, dal direttore amministrativo e dal direttore sanitario, che esprimono parere obbligatorio sugli atti relativi alle materie di loro </a:t>
            </a:r>
            <a:r>
              <a:rPr lang="it-IT" dirty="0" smtClean="0"/>
              <a:t>competenza</a:t>
            </a:r>
            <a:r>
              <a:rPr lang="it-IT" dirty="0" smtClean="0"/>
              <a:t>. </a:t>
            </a:r>
            <a:endParaRPr lang="it-IT" dirty="0" smtClean="0"/>
          </a:p>
          <a:p>
            <a:r>
              <a:rPr lang="it-IT" dirty="0" smtClean="0"/>
              <a:t>Il direttore dei servizi sociali della azienda unità sanitaria locale è nominato dal direttore generale tra i soggetti iscritti negli elenchi di cui all’articolo 40 bis, sentita la conferenza aziendale dei sindaci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Elenco regionale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Presso la compete nt e struttura della Giunta regionale sono istituiti gli elenchi degli aspiranti alla nomina a: </a:t>
            </a:r>
            <a:r>
              <a:rPr lang="it-IT" dirty="0" err="1" smtClean="0"/>
              <a:t>a</a:t>
            </a:r>
            <a:r>
              <a:rPr lang="it-IT" dirty="0" smtClean="0"/>
              <a:t>) direttore amministrativo delle aziende unità sanitarie locali, delle aziende </a:t>
            </a:r>
            <a:r>
              <a:rPr lang="it-IT" dirty="0" smtClean="0"/>
              <a:t>ospedaliero universitarie </a:t>
            </a:r>
            <a:r>
              <a:rPr lang="it-IT" dirty="0" smtClean="0"/>
              <a:t>e degli altri enti del servizio sanitario regionale;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direttore sanitario delle aziende unità sanitarie locali, delle aziende ospedaliero- universitarie e degli altri enti del servizio sanitario regionale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c) direttore dei servizi sociali delle aziende unità sanitarie locali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direttore delle società della salute e direttore delle zone- distretto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Collegio di direzione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In ogni azienda sanitaria è costituito il collegio di direzione, di cui la direzione aziendale si avvale per la </a:t>
            </a:r>
            <a:r>
              <a:rPr lang="it-IT" dirty="0" err="1" smtClean="0"/>
              <a:t>program</a:t>
            </a:r>
            <a:r>
              <a:rPr lang="it-IT" dirty="0" smtClean="0"/>
              <a:t> m a </a:t>
            </a:r>
            <a:r>
              <a:rPr lang="it-IT" dirty="0" err="1" smtClean="0"/>
              <a:t>zione</a:t>
            </a:r>
            <a:r>
              <a:rPr lang="it-IT" dirty="0" smtClean="0"/>
              <a:t> e la valutazione delle attività tecnico- sanitarie e di quelle ad alta integrazione sanitaria con particolare riferimento alla appropriatezza dei percorsi diagnostico- assistenziali; il collegio di direzione concorre alla formulazione dei </a:t>
            </a:r>
            <a:r>
              <a:rPr lang="it-IT" dirty="0" err="1" smtClean="0"/>
              <a:t>program</a:t>
            </a:r>
            <a:r>
              <a:rPr lang="it-IT" dirty="0" smtClean="0"/>
              <a:t> mi di formazione, di ricerca e innovazione, delle soluzioni organizzative per lo svolgimento della attività libero- professionale </a:t>
            </a:r>
            <a:r>
              <a:rPr lang="it-IT" dirty="0" err="1" smtClean="0"/>
              <a:t>intramuraria</a:t>
            </a:r>
            <a:r>
              <a:rPr lang="it-IT" dirty="0" smtClean="0"/>
              <a:t> e alla valutazione dei risultati conseguiti rispetto agli obiettivi clinici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collegio di direzione è composto da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a) Il direttore sanitario, che lo presiede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i vice presidenti del consiglio dei sanitari;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i direttori dei </a:t>
            </a:r>
            <a:r>
              <a:rPr lang="it-IT" dirty="0" smtClean="0"/>
              <a:t>dipartimenti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i direttori infermieristico e tecnico </a:t>
            </a:r>
            <a:r>
              <a:rPr lang="it-IT" dirty="0" smtClean="0"/>
              <a:t>sanitario</a:t>
            </a:r>
          </a:p>
          <a:p>
            <a:r>
              <a:rPr lang="it-IT" dirty="0" smtClean="0"/>
              <a:t> </a:t>
            </a:r>
            <a:r>
              <a:rPr lang="it-IT" dirty="0" smtClean="0"/>
              <a:t>e) un medico di medicina generale eletto fra i coordinatori delle aggregazioni funzionali territoriali (AFT) </a:t>
            </a:r>
            <a:r>
              <a:rPr lang="it-IT" dirty="0" smtClean="0"/>
              <a:t>e </a:t>
            </a:r>
            <a:r>
              <a:rPr lang="it-IT" dirty="0" smtClean="0"/>
              <a:t>un pediatra di libera scelta eletto dal comitato aziendale della pediatria di libera scelta. 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collegio sindacale è nominato </a:t>
            </a:r>
            <a:r>
              <a:rPr lang="it-IT" dirty="0" smtClean="0"/>
              <a:t>dal </a:t>
            </a:r>
            <a:r>
              <a:rPr lang="it-IT" dirty="0" smtClean="0"/>
              <a:t>direttore generale sulla base delle designazioni formulate, per le aziende sanitarie, ai sensi dell'articolo 3 </a:t>
            </a:r>
            <a:r>
              <a:rPr lang="it-IT" dirty="0" err="1" smtClean="0"/>
              <a:t>ter</a:t>
            </a:r>
            <a:r>
              <a:rPr lang="it-IT" dirty="0" smtClean="0"/>
              <a:t> del decreto delegato, e, per le aziende </a:t>
            </a:r>
            <a:r>
              <a:rPr lang="it-IT" dirty="0" smtClean="0"/>
              <a:t>ospedaliero universitarie</a:t>
            </a:r>
            <a:r>
              <a:rPr lang="it-IT" dirty="0" smtClean="0"/>
              <a:t>, ai sensi dell' articolo 4, comma 3, del d.lgs. 517/1999 . 1 bis. Il Presidente della Giunta regionale designa un </a:t>
            </a:r>
            <a:r>
              <a:rPr lang="it-IT" dirty="0" err="1" smtClean="0"/>
              <a:t>mem</a:t>
            </a:r>
            <a:r>
              <a:rPr lang="it-IT" dirty="0" smtClean="0"/>
              <a:t> </a:t>
            </a:r>
            <a:r>
              <a:rPr lang="it-IT" dirty="0" err="1" smtClean="0"/>
              <a:t>bro</a:t>
            </a:r>
            <a:r>
              <a:rPr lang="it-IT" dirty="0" smtClean="0"/>
              <a:t> del collegio sindacale delle aziende unità sanitarie locali e delle aziende ospedaliero– universitarie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Il collegio sindacale: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esercita il controllo di regolarità amministrativa e contabile sull'attività dell'azienda sanitaria;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vigila sull'osservanza delle leggi;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verifica la regolare tenuta della contabilità e la </a:t>
            </a:r>
            <a:r>
              <a:rPr lang="it-IT" dirty="0" smtClean="0"/>
              <a:t>corrispondenza </a:t>
            </a:r>
            <a:r>
              <a:rPr lang="it-IT" dirty="0" smtClean="0"/>
              <a:t>del bilancio alle risultanze dei libri e delle scritture contabili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accerta almeno ogni trimestre la consistenza di cassa e l'esistenza dei valori e dei titoli in proprietà, deposito, cauzione o custodia; </a:t>
            </a:r>
            <a:endParaRPr lang="it-IT" dirty="0" smtClean="0"/>
          </a:p>
          <a:p>
            <a:r>
              <a:rPr lang="it-IT" dirty="0" smtClean="0"/>
              <a:t>e</a:t>
            </a:r>
            <a:r>
              <a:rPr lang="it-IT" dirty="0" smtClean="0"/>
              <a:t>) </a:t>
            </a:r>
            <a:r>
              <a:rPr lang="it-IT" dirty="0" smtClean="0"/>
              <a:t>esercita il controllo anche sulle attività svolte dalle aziende stesse in materia di assistenza sociale e di servizi socio- assistenziali.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Tutti gli atti adottati dal direttore generale o su delega del medesimo, ad eccezione di quelli </a:t>
            </a:r>
            <a:r>
              <a:rPr lang="it-IT" dirty="0" smtClean="0"/>
              <a:t>conseguenti </a:t>
            </a:r>
            <a:r>
              <a:rPr lang="it-IT" dirty="0" smtClean="0"/>
              <a:t>ad atti già esecutivi, sono trasmessi al collegio sindacale entro dieci giorni dalla loro adozione; entro lo stesso termine gli atti sono pubblicati sull'albo dell'azienda sanitaria. 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dirty="0" smtClean="0"/>
              <a:t>collegio entro il termine perentorio di quindici giorni dal ricevimento, formula e </a:t>
            </a:r>
            <a:r>
              <a:rPr lang="it-IT" dirty="0" smtClean="0"/>
              <a:t>trasmette  </a:t>
            </a:r>
            <a:r>
              <a:rPr lang="it-IT" dirty="0" smtClean="0"/>
              <a:t>gli eventuali rilievi sull'atto ricevuto; se il direttore ritiene di adeguar si ai rilievi trasmessi, entro il termine di dieci giorni, adotta i provvedimenti </a:t>
            </a:r>
            <a:r>
              <a:rPr lang="it-IT" dirty="0" smtClean="0"/>
              <a:t>conseguenti</a:t>
            </a:r>
            <a:r>
              <a:rPr lang="it-IT" dirty="0" smtClean="0"/>
              <a:t>, dandone immediata notizia al collegio medesimo; in caso contrario, è tenuto comunque a motivare le proprie valutazioni ed a comunicarle al collegio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Gli atti che, ai sensi della </a:t>
            </a:r>
            <a:r>
              <a:rPr lang="it-IT" dirty="0" err="1" smtClean="0"/>
              <a:t>present</a:t>
            </a:r>
            <a:r>
              <a:rPr lang="it-IT" dirty="0" smtClean="0"/>
              <a:t> e legge, non sono sottoposti al controllo della Giunta regionale diventano esecutivi, salva la immediata eseguibilità dichiarata per motivi di urgenza, con la pubblicazione all'albo dell'azienda sanitaria per quindici giorni consecutivi.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Sono </a:t>
            </a:r>
            <a:r>
              <a:rPr lang="it-IT" dirty="0" smtClean="0"/>
              <a:t>comunque </a:t>
            </a:r>
            <a:r>
              <a:rPr lang="it-IT" dirty="0" smtClean="0"/>
              <a:t>soggetti a controllo puntuale da parte del collegio i seguenti tipi di atti: a) atti di bilancio; b</a:t>
            </a:r>
            <a:r>
              <a:rPr lang="it-IT" smtClean="0"/>
              <a:t>) </a:t>
            </a:r>
            <a:r>
              <a:rPr lang="it-IT" smtClean="0"/>
              <a:t>regolamenti </a:t>
            </a:r>
            <a:r>
              <a:rPr lang="it-IT" dirty="0" smtClean="0"/>
              <a:t>in materia di contabilità. </a:t>
            </a:r>
            <a:endParaRPr lang="it-IT" dirty="0" smtClean="0"/>
          </a:p>
          <a:p>
            <a:r>
              <a:rPr lang="it-IT" dirty="0" smtClean="0"/>
              <a:t>Il </a:t>
            </a:r>
            <a:r>
              <a:rPr lang="it-IT" dirty="0" smtClean="0"/>
              <a:t>collegio esamina il bilancio preventivo economico annuale, il bilancio pluriennale e il bilancio di esercizio ed esprime le proprie osservazioni in una relazione che </a:t>
            </a:r>
            <a:r>
              <a:rPr lang="it-IT" dirty="0" smtClean="0"/>
              <a:t>trasmette </a:t>
            </a:r>
            <a:r>
              <a:rPr lang="it-IT" dirty="0" smtClean="0"/>
              <a:t>al direttore generale; copia di tale relazione è allegata agli atti di bilancio e </a:t>
            </a:r>
            <a:r>
              <a:rPr lang="it-IT" dirty="0" smtClean="0"/>
              <a:t>trasmessa </a:t>
            </a:r>
            <a:r>
              <a:rPr lang="it-IT" dirty="0" smtClean="0"/>
              <a:t>alla Giunta regionale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</TotalTime>
  <Words>1380</Words>
  <Application>Microsoft Office PowerPoint</Application>
  <PresentationFormat>Presentazione su schermo (4:3)</PresentationFormat>
  <Paragraphs>58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Equinozio</vt:lpstr>
      <vt:lpstr>Organi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 Il commissario ad acta </vt:lpstr>
      <vt:lpstr>Diapositiva 13</vt:lpstr>
      <vt:lpstr>Elenco regionale</vt:lpstr>
      <vt:lpstr>Collegio di direzione</vt:lpstr>
      <vt:lpstr>Diapositiva 16</vt:lpstr>
      <vt:lpstr>Diapositiva 17</vt:lpstr>
      <vt:lpstr>Diapositiva 18</vt:lpstr>
      <vt:lpstr>Diapositiva 19</vt:lpstr>
      <vt:lpstr>Diapositiva 20</vt:lpstr>
      <vt:lpstr>Diapositiva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 </dc:title>
  <dc:creator>Windows User</dc:creator>
  <cp:lastModifiedBy>Windows User</cp:lastModifiedBy>
  <cp:revision>1</cp:revision>
  <dcterms:created xsi:type="dcterms:W3CDTF">2019-06-27T16:58:31Z</dcterms:created>
  <dcterms:modified xsi:type="dcterms:W3CDTF">2019-06-27T17:25:54Z</dcterms:modified>
</cp:coreProperties>
</file>