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88" r:id="rId2"/>
    <p:sldId id="289" r:id="rId3"/>
    <p:sldId id="290" r:id="rId4"/>
    <p:sldId id="291" r:id="rId5"/>
    <p:sldId id="292" r:id="rId6"/>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7" r:id="rId27"/>
    <p:sldId id="276" r:id="rId28"/>
    <p:sldId id="278" r:id="rId29"/>
    <p:sldId id="279" r:id="rId30"/>
    <p:sldId id="280" r:id="rId31"/>
    <p:sldId id="281" r:id="rId32"/>
    <p:sldId id="282" r:id="rId33"/>
    <p:sldId id="287" r:id="rId34"/>
    <p:sldId id="285" r:id="rId35"/>
    <p:sldId id="284" r:id="rId36"/>
    <p:sldId id="283" r:id="rId37"/>
    <p:sldId id="286" r:id="rId38"/>
    <p:sldId id="293" r:id="rId39"/>
    <p:sldId id="294" r:id="rId40"/>
    <p:sldId id="295" r:id="rId41"/>
    <p:sldId id="296" r:id="rId4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C56EABEF-F02B-4BF0-84EE-ECABA74CC353}"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56EABEF-F02B-4BF0-84EE-ECABA74CC353}"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56EABEF-F02B-4BF0-84EE-ECABA74CC353}"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56EABEF-F02B-4BF0-84EE-ECABA74CC353}"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C56EABEF-F02B-4BF0-84EE-ECABA74CC353}"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C56EABEF-F02B-4BF0-84EE-ECABA74CC353}"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C56EABEF-F02B-4BF0-84EE-ECABA74CC353}"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C56EABEF-F02B-4BF0-84EE-ECABA74CC353}"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C56EABEF-F02B-4BF0-84EE-ECABA74CC353}"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56EABEF-F02B-4BF0-84EE-ECABA74CC353}"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E10BE47-21E0-405E-BE84-90CBF755F57C}" type="datetimeFigureOut">
              <a:rPr lang="it-IT" smtClean="0"/>
              <a:pPr/>
              <a:t>28/07/2017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C56EABEF-F02B-4BF0-84EE-ECABA74CC353}"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E10BE47-21E0-405E-BE84-90CBF755F57C}" type="datetimeFigureOut">
              <a:rPr lang="it-IT" smtClean="0"/>
              <a:pPr/>
              <a:t>28/07/2017</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56EABEF-F02B-4BF0-84EE-ECABA74CC353}"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p:txBody>
          <a:bodyPr/>
          <a:lstStyle/>
          <a:p>
            <a:r>
              <a:rPr lang="it-IT" dirty="0" smtClean="0"/>
              <a:t>Nei principi generali enunciati nell’art. 3 del decreto si sancisce al comma 2 l’obbligatorietà della misurazione e valutazione della performance, con riferimento all’amministrazione nel suo complesso, alle singole unità organizzative e ai singoli dipendenti. </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e amministrazioni pubbliche, in applicazione di quanto previsto agli artt. 7 e 10 della riforma, devono ogni anno valutare la performance organizzativa ed individuale, innanzitutto adottando con apposito provvedimento il Sistema di misurazione e valutazione della performance, oltre che redigendo annualmente entro il 31 gennaio il Piano della performance (documento programmatico triennale) ed entro il 30 giugno la Relazione sulla performance (confronto a consuntivo dei risultati raggiunti rispetto agli obiettivi programmati), che devono successivamente essere trasmessi alla Commissione per la valutazione, trasparenza ed integrità, in seguito definita </a:t>
            </a:r>
            <a:r>
              <a:rPr lang="it-IT" dirty="0" err="1" smtClean="0"/>
              <a:t>Civit</a:t>
            </a:r>
            <a:r>
              <a:rPr lang="it-IT" dirty="0" smtClean="0"/>
              <a:t>, e al Ministero dell’Economia e delle Finanze. </a:t>
            </a:r>
            <a:endParaRPr lang="it-I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obbligatorietà è ribadita nell’art. 10, che stabilisce, in caso di mancata adozione del Piano della performance, il divieto di erogazione delle retribuzioni di risultato ai dirigenti che abbiano contribuito alla mancata adozione del Piano per omissione o inerzia nell’adempimento dei propri compiti ed inoltre l'amministrazione non potrà procedere ad assunzioni di personale o al conferimento di incarichi di consulenza o di collaborazione comunque denominati</a:t>
            </a:r>
            <a:endParaRPr lang="it-IT"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L’articolo 11, in particolare, prevede la pubblicazione sul sito istituzionale di ciascuna amministrazione delle informazioni relative ad ogni aspetto dell’organizzazione, degli indicatori relativi agli andamenti gestionali e all’utilizzo delle risorse per il perseguimento delle funzioni istituzionali e dei risultati dell’attività di misurazione e valutazione, favorendo lo sviluppo di forme diffuse di controllo nel rispetto dei già richiamati principi costituzionali di buon andamento e imparzialità, a garanzia della legalità dell’azione amministrativa e dell’effettivo impegno dell’amministrazione verso un’erogazione di servizi adeguati alla domanda dei cittadini, sia in termini di qualità che di parametri di spesa. </a:t>
            </a:r>
            <a:endParaRPr lang="it-IT"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endParaRPr lang="it-IT"/>
          </a:p>
        </p:txBody>
      </p:sp>
      <p:sp>
        <p:nvSpPr>
          <p:cNvPr id="5" name="Segnaposto contenuto 4"/>
          <p:cNvSpPr>
            <a:spLocks noGrp="1"/>
          </p:cNvSpPr>
          <p:nvPr>
            <p:ph idx="1"/>
          </p:nvPr>
        </p:nvSpPr>
        <p:spPr/>
        <p:txBody>
          <a:bodyPr/>
          <a:lstStyle/>
          <a:p>
            <a:r>
              <a:rPr lang="it-IT" dirty="0" smtClean="0"/>
              <a:t>Sistemi di misurazione della performance sono strumenti essenziali per il miglioramento dei servizi pubblici e, se appropriatamente sviluppati e implementati, possono svolgere un ruolo fondamentale nella definizione e nel raggiungimento degli obiettivi strategici, nell’allineamento alle migliori pratiche in tema di comportamenti, attitudini e performance organizzative.</a:t>
            </a:r>
            <a:endParaRPr lang="it-I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Fasi del ciclo delle performance</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1) definizione e assegnazione degli obiettivi che si intendono raggiungere, dei valori attesi di risultato e dei rispettivi indicatori; </a:t>
            </a:r>
          </a:p>
          <a:p>
            <a:r>
              <a:rPr lang="it-IT" dirty="0" smtClean="0"/>
              <a:t>2) collegamento tra gli obiettivi e l’allocazione delle risorse; 3) monitoraggio in corso di esercizio e attivazione di eventuali interventi correttivi;</a:t>
            </a:r>
          </a:p>
          <a:p>
            <a:r>
              <a:rPr lang="it-IT" dirty="0" smtClean="0"/>
              <a:t> 4) misurazione e valutazione della performance, organizzativa e individuale; 5) utilizzo dei sistemi premianti, secondo criteri di valorizzazione del merito; </a:t>
            </a:r>
          </a:p>
          <a:p>
            <a:r>
              <a:rPr lang="it-IT" dirty="0" smtClean="0"/>
              <a:t>6) rendicontazione dei risultati agli organi di indirizzo politico-amministrativo, ai vertici delle amministrazioni, nonché ai competenti organi esterni, ai cittadini, ai soggetti interessati, agli utenti e ai destinatari dei servizi</a:t>
            </a:r>
            <a:endParaRPr lang="it-I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dirty="0" smtClean="0"/>
              <a:t>Il Sistema di misurazione e valutazione della performance definisce, quindi, i criteri per la misurazione e valutazione:</a:t>
            </a:r>
          </a:p>
          <a:p>
            <a:r>
              <a:rPr lang="it-IT" dirty="0" smtClean="0"/>
              <a:t> a) della performance organizzativa, distinguendo i seguenti differenti livelli:</a:t>
            </a:r>
          </a:p>
          <a:p>
            <a:r>
              <a:rPr lang="it-IT" dirty="0" smtClean="0"/>
              <a:t> - la performance di Ente </a:t>
            </a:r>
          </a:p>
          <a:p>
            <a:r>
              <a:rPr lang="it-IT" dirty="0" smtClean="0"/>
              <a:t>- la performance di Servizio </a:t>
            </a:r>
          </a:p>
          <a:p>
            <a:r>
              <a:rPr lang="it-IT" dirty="0" smtClean="0"/>
              <a:t>b) della performance individuale, con riferimento a: </a:t>
            </a:r>
          </a:p>
          <a:p>
            <a:r>
              <a:rPr lang="it-IT" dirty="0" smtClean="0"/>
              <a:t>- i dirigenti </a:t>
            </a:r>
          </a:p>
          <a:p>
            <a:r>
              <a:rPr lang="it-IT" dirty="0" smtClean="0"/>
              <a:t>- le posizioni organizzative e le alte professionalità</a:t>
            </a:r>
          </a:p>
          <a:p>
            <a:r>
              <a:rPr lang="it-IT" dirty="0" smtClean="0"/>
              <a:t> - l’altro personale del comparto</a:t>
            </a:r>
            <a:endParaRPr lang="it-IT"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al centro del sistema c’è il piano esecutivo di gestione (</a:t>
            </a:r>
            <a:r>
              <a:rPr lang="it-IT" dirty="0" err="1" smtClean="0"/>
              <a:t>P.E.G.</a:t>
            </a:r>
            <a:r>
              <a:rPr lang="it-IT" dirty="0" smtClean="0"/>
              <a:t>), nel quale sono unificati organicamente, ai sensi dell’art. 169 del </a:t>
            </a:r>
            <a:r>
              <a:rPr lang="it-IT" dirty="0" err="1" smtClean="0"/>
              <a:t>D.Lgs.</a:t>
            </a:r>
            <a:r>
              <a:rPr lang="it-IT" dirty="0" smtClean="0"/>
              <a:t> 267/2000 il piano dettagliato degli obiettivi e il piano della performance di cui all’articolo 10 del </a:t>
            </a:r>
            <a:r>
              <a:rPr lang="it-IT" dirty="0" err="1" smtClean="0"/>
              <a:t>D.Lgs.</a:t>
            </a:r>
            <a:r>
              <a:rPr lang="it-IT" dirty="0" smtClean="0"/>
              <a:t> 150/2009, </a:t>
            </a:r>
            <a:endParaRPr lang="it-IT"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04632"/>
          </a:xfrm>
        </p:spPr>
        <p:txBody>
          <a:bodyPr>
            <a:normAutofit fontScale="90000"/>
          </a:bodyPr>
          <a:lstStyle/>
          <a:p>
            <a:endParaRPr lang="it-IT" dirty="0"/>
          </a:p>
        </p:txBody>
      </p:sp>
      <p:sp>
        <p:nvSpPr>
          <p:cNvPr id="3" name="Segnaposto contenuto 2"/>
          <p:cNvSpPr>
            <a:spLocks noGrp="1"/>
          </p:cNvSpPr>
          <p:nvPr>
            <p:ph idx="1"/>
          </p:nvPr>
        </p:nvSpPr>
        <p:spPr>
          <a:xfrm>
            <a:off x="457200" y="1052736"/>
            <a:ext cx="8229600" cy="5271864"/>
          </a:xfrm>
        </p:spPr>
        <p:txBody>
          <a:bodyPr>
            <a:normAutofit fontScale="92500" lnSpcReduction="20000"/>
          </a:bodyPr>
          <a:lstStyle/>
          <a:p>
            <a:r>
              <a:rPr lang="it-IT" dirty="0" smtClean="0"/>
              <a:t>Il </a:t>
            </a:r>
            <a:r>
              <a:rPr lang="it-IT" dirty="0" err="1" smtClean="0"/>
              <a:t>P.E.G.</a:t>
            </a:r>
            <a:r>
              <a:rPr lang="it-IT" dirty="0" smtClean="0"/>
              <a:t>, dunque: </a:t>
            </a:r>
          </a:p>
          <a:p>
            <a:r>
              <a:rPr lang="it-IT" dirty="0" smtClean="0"/>
              <a:t>- accoglie gli indirizzi della pianificazione strategica; - sviluppa la pianificazione operativa; </a:t>
            </a:r>
          </a:p>
          <a:p>
            <a:r>
              <a:rPr lang="it-IT" dirty="0" smtClean="0"/>
              <a:t>- collega obiettivi ad indicatori e target;</a:t>
            </a:r>
          </a:p>
          <a:p>
            <a:r>
              <a:rPr lang="it-IT" dirty="0" smtClean="0"/>
              <a:t> - associa obiettivi a responsabilità; - è integrato nel ciclo di programmazione economico finanziaria; </a:t>
            </a:r>
          </a:p>
          <a:p>
            <a:r>
              <a:rPr lang="it-IT" dirty="0" smtClean="0"/>
              <a:t>- è strumento di monitoraggio </a:t>
            </a:r>
            <a:r>
              <a:rPr lang="it-IT" dirty="0" err="1" smtClean="0"/>
              <a:t>infrannuale</a:t>
            </a:r>
            <a:r>
              <a:rPr lang="it-IT" dirty="0" smtClean="0"/>
              <a:t> e annuale dei risultati conseguiti; </a:t>
            </a:r>
          </a:p>
          <a:p>
            <a:r>
              <a:rPr lang="it-IT" dirty="0" smtClean="0"/>
              <a:t>- consente di rilevare le eventuali criticità in fase di monitoraggio </a:t>
            </a:r>
            <a:r>
              <a:rPr lang="it-IT" dirty="0" err="1" smtClean="0"/>
              <a:t>infrannuale</a:t>
            </a:r>
            <a:r>
              <a:rPr lang="it-IT" dirty="0" smtClean="0"/>
              <a:t> e finale per l’attivazione dei necessari interventi correttivi; </a:t>
            </a:r>
          </a:p>
          <a:p>
            <a:r>
              <a:rPr lang="it-IT" dirty="0" smtClean="0"/>
              <a:t>- è oggetto di rendicontazione dei risultati conseguiti dai responsabili a cui sono stati assegnati gli obiettivi e costituisce la base per la valutazione della performance, organizzativa ed individuale, collegata al sistema incentivante. </a:t>
            </a:r>
            <a:endParaRPr lang="it-IT"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a:t>
            </a:r>
            <a:r>
              <a:rPr lang="it-IT" dirty="0" err="1" smtClean="0"/>
              <a:t>P.E.G.</a:t>
            </a:r>
            <a:r>
              <a:rPr lang="it-IT" dirty="0" smtClean="0"/>
              <a:t> determina gli obiettivi di gestione ed affida gli stessi, unitamente alle dotazioni necessarie, ai responsabili dei servizi; esso ai sensi del regolamento di contabilità è predisposto dal direttore generale, con la collaborazione del dirigente competente in materia economico-finanziaria, del dirigente competente in materia di controllo di gestione e del nucleo di valutazione. </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La performance è il contributo (risultato e modalità di raggiungimento del risultato) che un’entità (individuo, gruppo di individui, unità organizzativa, organizzazione, programma o politica pubblica), attraverso la propria azione, apporta al raggiungimento delle finalità e degli obiettivi ed alla soddisfazione dei bisogni per i quali l’organizzazione è stata costituita</a:t>
            </a:r>
          </a:p>
          <a:p>
            <a:r>
              <a:rPr lang="it-IT" b="1" dirty="0" smtClean="0"/>
              <a:t>La performance si rappresenta attraverso il sistema degli obiettivi e degli indicatori di risultato. </a:t>
            </a:r>
            <a:endParaRPr lang="it-IT"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Performance organizzativa</a:t>
            </a:r>
            <a:endParaRPr lang="it-IT" dirty="0"/>
          </a:p>
        </p:txBody>
      </p:sp>
      <p:sp>
        <p:nvSpPr>
          <p:cNvPr id="3" name="Segnaposto contenuto 2"/>
          <p:cNvSpPr>
            <a:spLocks noGrp="1"/>
          </p:cNvSpPr>
          <p:nvPr>
            <p:ph idx="1"/>
          </p:nvPr>
        </p:nvSpPr>
        <p:spPr/>
        <p:txBody>
          <a:bodyPr/>
          <a:lstStyle/>
          <a:p>
            <a:r>
              <a:rPr lang="it-IT" dirty="0" smtClean="0"/>
              <a:t>Esprime il risultato che un’intera organizzazione, oppure una sua componente, consegue ai fini del raggiungimento di determinati obiettivi e, in ultima istanza, della soddisfazione dei bisogni dei cittadini. </a:t>
            </a:r>
            <a:endParaRPr lang="it-IT"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Performance individuale Esprime il contributo fornito da un individuo, in termini di risultato e di modalità di raggiungimento degli obiettivi. Per i dirigenti, le P.O. e le A.P. gli ambiti di misurazione e valutazione della performance individuale sono collegati (art. 9 </a:t>
            </a:r>
            <a:r>
              <a:rPr lang="it-IT" dirty="0" err="1" smtClean="0"/>
              <a:t>D.Lgs.</a:t>
            </a:r>
            <a:r>
              <a:rPr lang="it-IT" dirty="0" smtClean="0"/>
              <a:t> 150/2009):</a:t>
            </a:r>
            <a:endParaRPr lang="it-IT"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r>
              <a:rPr lang="it-IT" dirty="0" smtClean="0"/>
              <a:t>La misurazione e la valutazione della performance individuale del personale del comparto non titolare di P.O./A.P. sono effettuate dai dirigenti della struttura di assegnazione, favorendo una logica di cooperazione per gruppo di lavoro che può stimolare i singoli individui ad operare di concerto per il raggiungimento di un comune obiettivo, e collegate (art. 9 </a:t>
            </a:r>
            <a:r>
              <a:rPr lang="it-IT" dirty="0" err="1" smtClean="0"/>
              <a:t>D.Lgs.</a:t>
            </a:r>
            <a:r>
              <a:rPr lang="it-IT" dirty="0" smtClean="0"/>
              <a:t> 150/2009):</a:t>
            </a:r>
          </a:p>
          <a:p>
            <a:r>
              <a:rPr lang="it-IT" dirty="0" smtClean="0"/>
              <a:t> 1) al raggiungimento di specifici obiettivi di gruppo o individuali; </a:t>
            </a:r>
          </a:p>
          <a:p>
            <a:r>
              <a:rPr lang="it-IT" dirty="0" smtClean="0"/>
              <a:t>2) alla qualità del contributo assicurato alla performance dell’unità organizzativa di appartenenza, alle competenze dimostrate ed ai comportamenti professionali e organizzativi.</a:t>
            </a:r>
            <a:endParaRPr lang="it-I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Obiettivo</a:t>
            </a:r>
            <a:endParaRPr lang="it-IT" dirty="0"/>
          </a:p>
        </p:txBody>
      </p:sp>
      <p:sp>
        <p:nvSpPr>
          <p:cNvPr id="3" name="Segnaposto contenuto 2"/>
          <p:cNvSpPr>
            <a:spLocks noGrp="1"/>
          </p:cNvSpPr>
          <p:nvPr>
            <p:ph idx="1"/>
          </p:nvPr>
        </p:nvSpPr>
        <p:spPr/>
        <p:txBody>
          <a:bodyPr/>
          <a:lstStyle/>
          <a:p>
            <a:r>
              <a:rPr lang="it-IT" dirty="0" smtClean="0"/>
              <a:t>È la descrizione di un traguardo che l’organizzazione si prefigge di raggiungere per eseguire con successo i propri indirizzi; può essere strategico o operativo. L’obiettivo è espresso attraverso una descrizione sintetica e deve essere sempre misurabile, quantificabile e, possibilmente, condiviso.</a:t>
            </a:r>
            <a:endParaRPr lang="it-IT"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Obiettivo strategico</a:t>
            </a:r>
            <a:endParaRPr lang="it-IT" dirty="0"/>
          </a:p>
        </p:txBody>
      </p:sp>
      <p:sp>
        <p:nvSpPr>
          <p:cNvPr id="3" name="Segnaposto contenuto 2"/>
          <p:cNvSpPr>
            <a:spLocks noGrp="1"/>
          </p:cNvSpPr>
          <p:nvPr>
            <p:ph idx="1"/>
          </p:nvPr>
        </p:nvSpPr>
        <p:spPr/>
        <p:txBody>
          <a:bodyPr/>
          <a:lstStyle/>
          <a:p>
            <a:r>
              <a:rPr lang="it-IT" dirty="0" smtClean="0"/>
              <a:t>Si tratta di un obiettivo riferito ad orizzonti temporali pluriennali di particolare rilevanza con riferimento </a:t>
            </a:r>
          </a:p>
          <a:p>
            <a:r>
              <a:rPr lang="it-IT" dirty="0" smtClean="0"/>
              <a:t>- alle priorità individuate dalla pianificazione strategica; - ai bisogni ed alle attese degli </a:t>
            </a:r>
            <a:r>
              <a:rPr lang="it-IT" dirty="0" err="1" smtClean="0"/>
              <a:t>stakeholder</a:t>
            </a:r>
            <a:r>
              <a:rPr lang="it-IT" dirty="0" smtClean="0"/>
              <a:t>; - alla significatività delle risorse umane e finanziarie necessarie per il suo conseguimento.</a:t>
            </a:r>
          </a:p>
          <a:p>
            <a:r>
              <a:rPr lang="it-IT" dirty="0" smtClean="0"/>
              <a:t> Tale obiettivo è oggetto di programmazione su base pluriennale e aggiornato annualmente sulla base delle priorità politiche dell’Amministrazione.</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Obiettivo operativo</a:t>
            </a:r>
            <a:endParaRPr lang="it-IT" dirty="0"/>
          </a:p>
        </p:txBody>
      </p:sp>
      <p:sp>
        <p:nvSpPr>
          <p:cNvPr id="3" name="Segnaposto contenuto 2"/>
          <p:cNvSpPr>
            <a:spLocks noGrp="1"/>
          </p:cNvSpPr>
          <p:nvPr>
            <p:ph idx="1"/>
          </p:nvPr>
        </p:nvSpPr>
        <p:spPr/>
        <p:txBody>
          <a:bodyPr/>
          <a:lstStyle/>
          <a:p>
            <a:r>
              <a:rPr lang="it-IT" dirty="0" smtClean="0"/>
              <a:t>L’obiettivo operativo declina l’orizzonte strategico nei singoli esercizi (breve periodo).</a:t>
            </a:r>
          </a:p>
          <a:p>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Indicatore</a:t>
            </a:r>
            <a:endParaRPr lang="it-IT" dirty="0"/>
          </a:p>
        </p:txBody>
      </p:sp>
      <p:sp>
        <p:nvSpPr>
          <p:cNvPr id="3" name="Segnaposto contenuto 2"/>
          <p:cNvSpPr>
            <a:spLocks noGrp="1"/>
          </p:cNvSpPr>
          <p:nvPr>
            <p:ph idx="1"/>
          </p:nvPr>
        </p:nvSpPr>
        <p:spPr/>
        <p:txBody>
          <a:bodyPr/>
          <a:lstStyle/>
          <a:p>
            <a:r>
              <a:rPr lang="it-IT" dirty="0" smtClean="0"/>
              <a:t>Strumento multidimensionale che rende possibile l’attività di acquisizione di informazioni relativamente al grado di raggiungimento di un obiettivo. Può essere rappresentato da una misura elementare o dal rapporto tra misure elementari. A ciascun indicatore si associa quindi una grandezza, empiricamente rilevabile e univocamente misurabile, attraverso la quale effettuare una valutazione della performance programmata e realizzata.</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Indicatori di </a:t>
            </a:r>
            <a:r>
              <a:rPr lang="it-IT" dirty="0" err="1" smtClean="0"/>
              <a:t>outcome</a:t>
            </a:r>
            <a:endParaRPr lang="it-IT" dirty="0"/>
          </a:p>
        </p:txBody>
      </p:sp>
      <p:sp>
        <p:nvSpPr>
          <p:cNvPr id="3" name="Segnaposto contenuto 2"/>
          <p:cNvSpPr>
            <a:spLocks noGrp="1"/>
          </p:cNvSpPr>
          <p:nvPr>
            <p:ph idx="1"/>
          </p:nvPr>
        </p:nvSpPr>
        <p:spPr/>
        <p:txBody>
          <a:bodyPr/>
          <a:lstStyle/>
          <a:p>
            <a:r>
              <a:rPr lang="it-IT" dirty="0" smtClean="0"/>
              <a:t>Nella misurazione della performance ci si riferisce agli </a:t>
            </a:r>
            <a:r>
              <a:rPr lang="it-IT" dirty="0" err="1" smtClean="0"/>
              <a:t>outcome</a:t>
            </a:r>
            <a:r>
              <a:rPr lang="it-IT" dirty="0" smtClean="0"/>
              <a:t> per indicare la conseguenza di un’attività o processo dal punto di vista dell’utente del servizio e, più in generale, degli </a:t>
            </a:r>
            <a:r>
              <a:rPr lang="it-IT" dirty="0" err="1" smtClean="0"/>
              <a:t>stakeholder</a:t>
            </a:r>
            <a:r>
              <a:rPr lang="it-IT" dirty="0" smtClean="0"/>
              <a:t>.</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Target (o valore atteso)</a:t>
            </a:r>
            <a:endParaRPr lang="it-IT" dirty="0"/>
          </a:p>
        </p:txBody>
      </p:sp>
      <p:sp>
        <p:nvSpPr>
          <p:cNvPr id="3" name="Segnaposto contenuto 2"/>
          <p:cNvSpPr>
            <a:spLocks noGrp="1"/>
          </p:cNvSpPr>
          <p:nvPr>
            <p:ph idx="1"/>
          </p:nvPr>
        </p:nvSpPr>
        <p:spPr/>
        <p:txBody>
          <a:bodyPr/>
          <a:lstStyle/>
          <a:p>
            <a:r>
              <a:rPr lang="it-IT" dirty="0" smtClean="0"/>
              <a:t>Un target </a:t>
            </a:r>
            <a:r>
              <a:rPr lang="it-IT" b="1" dirty="0" smtClean="0"/>
              <a:t>è il risultato che un soggetto si prefigge di ottenere, </a:t>
            </a:r>
            <a:r>
              <a:rPr lang="it-IT" dirty="0" smtClean="0"/>
              <a:t>oppure il valore desiderato in corrispondenza di un’attività o processo. Questo valore, che può riferirsi a obiettivi sia strategici sia operativi, sarà espresso in maniera progressivamente sempre più estesa in termini quantitativi entro uno specifico intervallo temporale.</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fase di pianificazione avvia il ciclo di gestione della performance. I documenti di pianificazione definiscono gli obiettivi e i risultati attesi: </a:t>
            </a:r>
          </a:p>
          <a:p>
            <a:r>
              <a:rPr lang="it-IT" dirty="0" smtClean="0"/>
              <a:t>- dell’Ente nel suo complesso in quanto sintesi degli obiettivi e dei livelli di prestazione prioritari derivati dal mandato istituzionale e dalle scelte strategiche adottate dagli organi di indirizzo politico; </a:t>
            </a:r>
          </a:p>
          <a:p>
            <a:r>
              <a:rPr lang="it-IT" dirty="0" smtClean="0"/>
              <a:t>- delle unità organizzative nei diversi livelli individuati dallo schema organizzativo adottato dall’Ente;</a:t>
            </a:r>
            <a:endParaRPr lang="it-I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pianificazione della performance è distinta in due specifici livelli tra di loro strettamente correlati: la pianificazione strategica e la pianificazione operativa.</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1. le linee programmatiche del Sindaco traducono le linee di indirizzo politico in azioni concrete da svolgere per dare attuazione agli impegni elettorali;</a:t>
            </a:r>
          </a:p>
          <a:p>
            <a:r>
              <a:rPr lang="it-IT" dirty="0" smtClean="0"/>
              <a:t> 2. il DUP individua i programmi da cui discendono le finalità, corrispondenti agli obiettivi strategici; </a:t>
            </a:r>
          </a:p>
          <a:p>
            <a:r>
              <a:rPr lang="it-IT" dirty="0" smtClean="0"/>
              <a:t>3. Il </a:t>
            </a:r>
            <a:r>
              <a:rPr lang="it-IT" dirty="0" err="1" smtClean="0"/>
              <a:t>P.E.G.</a:t>
            </a:r>
            <a:r>
              <a:rPr lang="it-IT" dirty="0" smtClean="0"/>
              <a:t> comprende il piano dettagliato degli obiettivi e declina gli obiettivi strategici in obiettivi operativi.</a:t>
            </a:r>
            <a:endParaRPr lang="it-IT"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76640"/>
          </a:xfrm>
        </p:spPr>
        <p:txBody>
          <a:bodyPr>
            <a:normAutofit fontScale="90000"/>
          </a:bodyPr>
          <a:lstStyle/>
          <a:p>
            <a:endParaRPr lang="it-IT" dirty="0"/>
          </a:p>
        </p:txBody>
      </p:sp>
      <p:sp>
        <p:nvSpPr>
          <p:cNvPr id="3" name="Segnaposto contenuto 2"/>
          <p:cNvSpPr>
            <a:spLocks noGrp="1"/>
          </p:cNvSpPr>
          <p:nvPr>
            <p:ph idx="1"/>
          </p:nvPr>
        </p:nvSpPr>
        <p:spPr>
          <a:xfrm>
            <a:off x="457200" y="1052736"/>
            <a:ext cx="8229600" cy="5271864"/>
          </a:xfrm>
        </p:spPr>
        <p:txBody>
          <a:bodyPr>
            <a:normAutofit fontScale="92500" lnSpcReduction="20000"/>
          </a:bodyPr>
          <a:lstStyle/>
          <a:p>
            <a:r>
              <a:rPr lang="it-IT" dirty="0" smtClean="0"/>
              <a:t>La performance dell’Ente e dei Servizi avrà per oggetto: </a:t>
            </a:r>
          </a:p>
          <a:p>
            <a:r>
              <a:rPr lang="it-IT" dirty="0" smtClean="0"/>
              <a:t>1) la capacità di raggiungere gli obiettivi</a:t>
            </a:r>
          </a:p>
          <a:p>
            <a:r>
              <a:rPr lang="it-IT" dirty="0" smtClean="0"/>
              <a:t>.2) la capacità di raggiungere la soddisfazione degli utenti dei servizi (qualità percepita) ai sensi del regolamento sul sistema dei controlli interni attraverso risultati di indagini di </a:t>
            </a:r>
            <a:r>
              <a:rPr lang="it-IT" dirty="0" err="1" smtClean="0"/>
              <a:t>customer</a:t>
            </a:r>
            <a:r>
              <a:rPr lang="it-IT" dirty="0" smtClean="0"/>
              <a:t> </a:t>
            </a:r>
            <a:r>
              <a:rPr lang="it-IT" dirty="0" err="1" smtClean="0"/>
              <a:t>satisfaction</a:t>
            </a:r>
            <a:r>
              <a:rPr lang="it-IT" dirty="0" smtClean="0"/>
              <a:t>, focus </a:t>
            </a:r>
            <a:r>
              <a:rPr lang="it-IT" dirty="0" err="1" smtClean="0"/>
              <a:t>group</a:t>
            </a:r>
            <a:r>
              <a:rPr lang="it-IT" dirty="0" smtClean="0"/>
              <a:t>, esame delle segnalazioni (reclami, apprezzamenti e suggerimenti degli utenti); </a:t>
            </a:r>
          </a:p>
          <a:p>
            <a:r>
              <a:rPr lang="it-IT" dirty="0" smtClean="0"/>
              <a:t>3) la capacità di migliorare l’immagine complessiva del Servizio rispetto ai cittadini, al livello politico, ai dipendenti; </a:t>
            </a:r>
          </a:p>
          <a:p>
            <a:r>
              <a:rPr lang="it-IT" dirty="0" smtClean="0"/>
              <a:t>4) la capacità di sviluppare le competenze del personale e conseguirne un adeguato livello di soddisfazione e motivazione; </a:t>
            </a:r>
          </a:p>
          <a:p>
            <a:r>
              <a:rPr lang="it-IT" dirty="0" smtClean="0"/>
              <a:t>5) la capacità di migliorare apportando cambiamenti in conseguenza di risultati inadeguati.</a:t>
            </a:r>
            <a:endParaRPr lang="it-IT"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direttore generale comunica alla Giunta Provinciale la proposta degli obiettivi strategici, degli indicatori di performance e dei relativi target individuati nell’ambito della pianificazione strategica preventivamente alla presentazione del </a:t>
            </a:r>
            <a:r>
              <a:rPr lang="it-IT" dirty="0" err="1" smtClean="0"/>
              <a:t>P.E.G.</a:t>
            </a:r>
            <a:r>
              <a:rPr lang="it-IT" dirty="0" smtClean="0"/>
              <a:t> per l’approvazione. </a:t>
            </a:r>
          </a:p>
          <a:p>
            <a:r>
              <a:rPr lang="it-IT" dirty="0" smtClean="0"/>
              <a:t>Il direttore generale assume la responsabilità del perseguimento degli obiettivi strategici e dei target degli indicatori individuati in sede di definizione della performance dell’Ente.</a:t>
            </a:r>
            <a:endParaRPr lang="it-IT"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direttore generale mediante il </a:t>
            </a:r>
            <a:r>
              <a:rPr lang="it-IT" dirty="0" err="1" smtClean="0"/>
              <a:t>P.E.G.</a:t>
            </a:r>
            <a:r>
              <a:rPr lang="it-IT" dirty="0" smtClean="0"/>
              <a:t> individua e propone obiettivi, indicatori e target che costituiscono la performance dell’Ente, </a:t>
            </a:r>
            <a:endParaRPr lang="it-IT"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Gli obiettivi devono essere ponderati dal direttore generale, sulla base delle indicazioni della Giunta e con il supporto del nucleo di valutazione. </a:t>
            </a:r>
          </a:p>
          <a:p>
            <a:r>
              <a:rPr lang="it-IT" dirty="0" smtClean="0"/>
              <a:t>I dirigenti e i rispettivi collaboratori devono essere direttamente coinvolti nell’individuazione degli indicatori, affinché ci sia la possibilità di un riscontro in termini di funzionalità e validità degli stessi da parte di coloro che sono responsabili del raggiungimento degli obiettivi</a:t>
            </a:r>
            <a:endParaRPr lang="it-IT"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dirty="0" smtClean="0"/>
              <a:t>I dirigenti sono responsabili della redazione e dell’aggiornamento della “mappa dei servizi” volta ad individuare: </a:t>
            </a:r>
          </a:p>
          <a:p>
            <a:r>
              <a:rPr lang="it-IT" dirty="0" smtClean="0"/>
              <a:t>- tutti i servizi forniti dagli uffici di competenza; </a:t>
            </a:r>
          </a:p>
          <a:p>
            <a:r>
              <a:rPr lang="it-IT" dirty="0" smtClean="0"/>
              <a:t>- tutti gli indicatori ritenuti idonei e necessari alla misurazione della performance dei suddetti servizi.</a:t>
            </a:r>
            <a:endParaRPr lang="it-IT"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direttore generale, sentito ciascun dirigente e con il supporto del nucleo di valutazione, è responsabile dell’individuazione degli obiettivi, degli indicatori e dei target rappresentanti la performance dei servizi di competenza. Il direttore generale cura l’individuazione delle responsabilità del perseguimento degli obiettivi individuati per i servizi che saranno attribuiti, anche in maniera non esclusiva, ai dirigenti.</a:t>
            </a:r>
            <a:endParaRPr lang="it-IT"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Ogni dirigente è responsabile della misurazione degli indicatori collegati a tutti gli obiettivi di performance del proprio Servizio.</a:t>
            </a:r>
          </a:p>
          <a:p>
            <a:r>
              <a:rPr lang="it-IT" dirty="0" smtClean="0"/>
              <a:t> I dirigenti individuano, di concerto con i funzionari obiettivi individuali o di gruppo da assegnare al personale operante presso ciascuna unità organizzativa; tali obiettivi sono collegati al sistema di obiettivi e indicatori che rappresentano la performance di Servizio</a:t>
            </a:r>
            <a:endParaRPr lang="it-I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b="1" dirty="0" smtClean="0"/>
              <a:t>I risultati </a:t>
            </a:r>
            <a:r>
              <a:rPr lang="it-IT" dirty="0" smtClean="0"/>
              <a:t>della valutazione della performance organizzativa e individuale, il rispetto delle metodologie e l’utilizzo degli strumenti individuati nel presente documento sono condizione necessaria per l’erogazione della retribuzione di risultato della dirigenza, dei funzionari</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processo di valutazione della performance conseguita viene avviato al termine di ciascun anno di competenza secondo le tempistiche individuate dal direttore generale. La valutazione si avvale dei risultati individuati nella fase di monitoraggio finale del grado di conseguimento degli obiettivi inclusi nel </a:t>
            </a:r>
            <a:r>
              <a:rPr lang="it-IT" dirty="0" err="1" smtClean="0"/>
              <a:t>P.E.G</a:t>
            </a:r>
            <a:r>
              <a:rPr lang="it-IT" smtClean="0"/>
              <a:t>.</a:t>
            </a:r>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valutazione della performance individuale dei dirigenti è collegata agli obiettivi e alle competenze professionali e manageriali</a:t>
            </a:r>
            <a:endParaRPr lang="it-IT"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valutazione della performance individuale delle P.O.  è collegata agli obiettivi operativi o gestionali e alle competenze professionali e manageriali</a:t>
            </a:r>
            <a:endParaRPr lang="it-IT"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 valutazione della performance individuale del personale del comparto non titolare di P.O. è collegata </a:t>
            </a:r>
            <a:r>
              <a:rPr lang="it-IT" b="1" dirty="0" smtClean="0"/>
              <a:t>alle competenze dimostrate, ai comportamenti professionali e organizzativi, alla qualità del contributo assicurato alla performance dell’unità organizzativa di appartenenza e al raggiungimento </a:t>
            </a:r>
            <a:r>
              <a:rPr lang="it-IT" dirty="0" smtClean="0"/>
              <a:t>di specifici obiettivi di gruppo o individuali.</a:t>
            </a:r>
            <a:endParaRPr lang="it-IT"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Organismo indipendente di Valutazione</a:t>
            </a:r>
            <a:endParaRPr lang="it-IT" dirty="0"/>
          </a:p>
        </p:txBody>
      </p:sp>
      <p:sp>
        <p:nvSpPr>
          <p:cNvPr id="3" name="Segnaposto contenuto 2"/>
          <p:cNvSpPr>
            <a:spLocks noGrp="1"/>
          </p:cNvSpPr>
          <p:nvPr>
            <p:ph idx="1"/>
          </p:nvPr>
        </p:nvSpPr>
        <p:spPr/>
        <p:txBody>
          <a:bodyPr/>
          <a:lstStyle/>
          <a:p>
            <a:r>
              <a:rPr lang="it-IT" dirty="0" smtClean="0"/>
              <a:t>L’Organismo Indipendente di Valutazione (OIV) è un soggetto nominato in ogni amministrazione pubblica dall’organo di indirizzo politico-amministrativo. Svolge in modo indipendente alcune importanti funzioni nel processo di misurazione e valutazione della performance. Può essere formato da un solo componente oppure da un collegio </a:t>
            </a:r>
            <a:endParaRPr lang="it-IT"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L’OIV supporta l’amministrazione sul piano metodologico e verifica la correttezza dei processi di misurazione, monitoraggio, valutazione e rendicontazione della performance organizzativa e individuale. Propone al vertice politico la valutazione dei dirigenti apicali.</a:t>
            </a:r>
            <a:endParaRPr lang="it-IT"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r>
              <a:rPr lang="it-IT" dirty="0" smtClean="0"/>
              <a:t>Verifica che l’amministrazione realizzi nell’ambito del ciclo della performance un’integrazione sostanziale tra programmazione economico-finanziaria e pianificazione  </a:t>
            </a:r>
            <a:r>
              <a:rPr lang="it-IT" dirty="0" err="1" smtClean="0"/>
              <a:t>strategico-gestionale</a:t>
            </a:r>
            <a:r>
              <a:rPr lang="it-IT" dirty="0" smtClean="0"/>
              <a:t>. Ai fini della valutazione della performance organizzativa, promuove l’utilizzo da parte dell’amministrazione dei risultati derivanti dalle attività di valutazione esterna delle amministrazioni e dei relativi impatti. Promuove e attesta l'assolvimento degli obblighi relativi alla trasparenza e all'integrità;  verifica i risultati e le buone pratiche di promozione delle pari opportunità.</a:t>
            </a:r>
            <a:endParaRPr lang="it-IT"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Comuni, le Unioni e gli altri enti territoriali possono autonomamente decidere se istituire gli Organismi indipendenti di valutazione secondo il sistema previsto dal decreto legislativo 150/2009 e alle condizioni e regole del Dm 2 dicembre 2016, richiedendo quindi, il requisito dell'iscrizione nell'elenco nazionale</a:t>
            </a:r>
            <a:endParaRPr lang="it-IT"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r>
              <a:rPr lang="it-IT" smtClean="0"/>
              <a:t>I Comuni possono</a:t>
            </a:r>
            <a:r>
              <a:rPr lang="it-IT" dirty="0" smtClean="0"/>
              <a:t>, in alternativa, decidere di mantenere in vita i Nuclei di valutazione (anche diversamente nominati) con regole diverse rispetto a quelle indicate, ma autonomamente approvate nel rispetto dei sistemi della valutazione e misurazione della performance; in questo caso, non è necessario prevedere che i soggetti debbano essere iscritti nell'elenco nazionale. Va da sé che nulla vieta che al momento delle procedure comparative per la scelta dei soggetti da nominare nei proprio Nuclei di valutazione, anche gli enti locali possano guardare con favore l'iscrizione dei candidati nell'elenco nazionale degli </a:t>
            </a:r>
            <a:r>
              <a:rPr lang="it-IT" dirty="0" err="1" smtClean="0"/>
              <a:t>Oiv</a:t>
            </a:r>
            <a:r>
              <a:rPr lang="it-IT" dirty="0" smtClean="0"/>
              <a:t>.</a:t>
            </a:r>
            <a:endParaRPr lang="it-IT"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334</TotalTime>
  <Words>2283</Words>
  <Application>Microsoft Office PowerPoint</Application>
  <PresentationFormat>Presentazione su schermo (4:3)</PresentationFormat>
  <Paragraphs>84</Paragraphs>
  <Slides>41</Slides>
  <Notes>0</Notes>
  <HiddenSlides>0</HiddenSlides>
  <MMClips>0</MMClips>
  <ScaleCrop>false</ScaleCrop>
  <HeadingPairs>
    <vt:vector size="4" baseType="variant">
      <vt:variant>
        <vt:lpstr>Tema</vt:lpstr>
      </vt:variant>
      <vt:variant>
        <vt:i4>1</vt:i4>
      </vt:variant>
      <vt:variant>
        <vt:lpstr>Titoli diapositive</vt:lpstr>
      </vt:variant>
      <vt:variant>
        <vt:i4>41</vt:i4>
      </vt:variant>
    </vt:vector>
  </HeadingPairs>
  <TitlesOfParts>
    <vt:vector size="42" baseType="lpstr">
      <vt:lpstr>Equinozio</vt:lpstr>
      <vt:lpstr>Diapositiva 1</vt:lpstr>
      <vt:lpstr>Diapositiva 2</vt:lpstr>
      <vt:lpstr>Diapositiva 3</vt:lpstr>
      <vt:lpstr>Diapositiva 4</vt:lpstr>
      <vt:lpstr>Diapositiva 5</vt:lpstr>
      <vt:lpstr>Diapositiva 6</vt:lpstr>
      <vt:lpstr>Fasi del ciclo delle performance</vt:lpstr>
      <vt:lpstr>Diapositiva 8</vt:lpstr>
      <vt:lpstr>Diapositiva 9</vt:lpstr>
      <vt:lpstr>Diapositiva 10</vt:lpstr>
      <vt:lpstr>Diapositiva 11</vt:lpstr>
      <vt:lpstr>Diapositiva 12</vt:lpstr>
      <vt:lpstr>Performance organizzativa</vt:lpstr>
      <vt:lpstr>Diapositiva 14</vt:lpstr>
      <vt:lpstr>Diapositiva 15</vt:lpstr>
      <vt:lpstr>Obiettivo</vt:lpstr>
      <vt:lpstr>Obiettivo strategico</vt:lpstr>
      <vt:lpstr>Obiettivo operativo</vt:lpstr>
      <vt:lpstr>Indicatore</vt:lpstr>
      <vt:lpstr>Indicatori di outcome</vt:lpstr>
      <vt:lpstr>Target (o valore atteso)</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Organismo indipendente di Valutazione</vt:lpstr>
      <vt:lpstr>Diapositiva 38</vt:lpstr>
      <vt:lpstr>Diapositiva 39</vt:lpstr>
      <vt:lpstr>Diapositiva 40</vt:lpstr>
      <vt:lpstr>Diapositiva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Windows User</dc:creator>
  <cp:lastModifiedBy>Windows User</cp:lastModifiedBy>
  <cp:revision>4</cp:revision>
  <dcterms:created xsi:type="dcterms:W3CDTF">2017-07-10T10:13:12Z</dcterms:created>
  <dcterms:modified xsi:type="dcterms:W3CDTF">2017-07-28T13:50:50Z</dcterms:modified>
</cp:coreProperties>
</file>