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52" r:id="rId2"/>
    <p:sldId id="256" r:id="rId3"/>
    <p:sldId id="257" r:id="rId4"/>
    <p:sldId id="258" r:id="rId5"/>
    <p:sldId id="259" r:id="rId6"/>
    <p:sldId id="260" r:id="rId7"/>
    <p:sldId id="261" r:id="rId8"/>
    <p:sldId id="262" r:id="rId9"/>
    <p:sldId id="263" r:id="rId10"/>
    <p:sldId id="264" r:id="rId11"/>
    <p:sldId id="265" r:id="rId12"/>
    <p:sldId id="266" r:id="rId13"/>
    <p:sldId id="353" r:id="rId14"/>
    <p:sldId id="354" r:id="rId15"/>
    <p:sldId id="355" r:id="rId16"/>
    <p:sldId id="356" r:id="rId17"/>
    <p:sldId id="357" r:id="rId18"/>
    <p:sldId id="270" r:id="rId19"/>
    <p:sldId id="271" r:id="rId20"/>
    <p:sldId id="272" r:id="rId21"/>
    <p:sldId id="273" r:id="rId22"/>
    <p:sldId id="274" r:id="rId23"/>
    <p:sldId id="276" r:id="rId24"/>
    <p:sldId id="359" r:id="rId25"/>
    <p:sldId id="358" r:id="rId26"/>
    <p:sldId id="360" r:id="rId27"/>
    <p:sldId id="361" r:id="rId28"/>
    <p:sldId id="362" r:id="rId29"/>
    <p:sldId id="363" r:id="rId30"/>
    <p:sldId id="364" r:id="rId31"/>
    <p:sldId id="365" r:id="rId32"/>
    <p:sldId id="277" r:id="rId33"/>
    <p:sldId id="278" r:id="rId34"/>
    <p:sldId id="279" r:id="rId35"/>
    <p:sldId id="280" r:id="rId36"/>
    <p:sldId id="281" r:id="rId37"/>
    <p:sldId id="282" r:id="rId38"/>
    <p:sldId id="283" r:id="rId39"/>
    <p:sldId id="284" r:id="rId40"/>
    <p:sldId id="366" r:id="rId41"/>
    <p:sldId id="285" r:id="rId42"/>
    <p:sldId id="286" r:id="rId43"/>
    <p:sldId id="367" r:id="rId44"/>
    <p:sldId id="368" r:id="rId45"/>
    <p:sldId id="370" r:id="rId46"/>
    <p:sldId id="287" r:id="rId47"/>
    <p:sldId id="369" r:id="rId48"/>
    <p:sldId id="288" r:id="rId49"/>
    <p:sldId id="294" r:id="rId50"/>
    <p:sldId id="295" r:id="rId51"/>
    <p:sldId id="296" r:id="rId52"/>
    <p:sldId id="297" r:id="rId53"/>
    <p:sldId id="298" r:id="rId54"/>
    <p:sldId id="371"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2" r:id="rId79"/>
    <p:sldId id="323" r:id="rId80"/>
    <p:sldId id="324" r:id="rId81"/>
    <p:sldId id="325" r:id="rId82"/>
    <p:sldId id="326" r:id="rId83"/>
    <p:sldId id="327" r:id="rId84"/>
    <p:sldId id="328" r:id="rId85"/>
    <p:sldId id="329" r:id="rId86"/>
    <p:sldId id="330" r:id="rId87"/>
    <p:sldId id="33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6/2/2021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bosettiegatti.eu/info/norme/statali/2020_0120_new.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osettiegatti.eu/info/norme/statali/2005_0082.ht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bosettiegatti.eu/info/norme/statali/2011_0159.htm" TargetMode="External"/><Relationship Id="rId2" Type="http://schemas.openxmlformats.org/officeDocument/2006/relationships/hyperlink" Target="https://www.bosettiegatti.eu/info/norme/statali/2000_0445.htm"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www.concorsando.it/blog/wiki/diritto-amministrativo/conferenza-dei-servizi/"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it.wikipedia.org/wiki/Costituzione_italiana" TargetMode="External"/><Relationship Id="rId2" Type="http://schemas.openxmlformats.org/officeDocument/2006/relationships/hyperlink" Target="https://it.wikisource.org/wiki/Italia,_Repubblica_-_Costituzione"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4" Type="http://schemas.openxmlformats.org/officeDocument/2006/relationships/hyperlink" Target="https://it.wikipedia.org/wiki/Giudice_amministrativo"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it.wikipedia.org/wiki/Revoca_(diritto_amministrativo)" TargetMode="External"/><Relationship Id="rId2" Type="http://schemas.openxmlformats.org/officeDocument/2006/relationships/hyperlink" Target="https://it.wikipedia.org/wiki/Annullamento_(diri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ndex.php?title=Ritirare_l'atto&amp;action=edit&amp;redlink=1" TargetMode="External"/><Relationship Id="rId5" Type="http://schemas.openxmlformats.org/officeDocument/2006/relationships/hyperlink" Target="https://it.wikipedia.org/w/index.php?title=Pronunciare_la_decadenza_dell'atto&amp;action=edit&amp;redlink=1" TargetMode="External"/><Relationship Id="rId4" Type="http://schemas.openxmlformats.org/officeDocument/2006/relationships/hyperlink" Target="https://it.wikipedia.org/w/index.php?title=Abrogazione_(diritto_amministrativo)&amp;action=edit&amp;redlink=1"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it.wikipedia.org/wiki/Ratifica_(diritto_amministrativo)" TargetMode="External"/><Relationship Id="rId2" Type="http://schemas.openxmlformats.org/officeDocument/2006/relationships/hyperlink" Target="https://it.wikipedia.org/wiki/Convalida_(diritto_amministrativo)" TargetMode="External"/><Relationship Id="rId1" Type="http://schemas.openxmlformats.org/officeDocument/2006/relationships/slideLayout" Target="../slideLayouts/slideLayout2.xml"/><Relationship Id="rId4" Type="http://schemas.openxmlformats.org/officeDocument/2006/relationships/hyperlink" Target="https://it.wikipedia.org/wiki/Acquiescenza"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it.wikipedia.org/w/index.php?title=Atto_amministrativo_di_secondo_grado&amp;action=edit&amp;redlink=1"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Annullabilit%C3%A0_(diritto_amministrativo)" TargetMode="External"/><Relationship Id="rId5" Type="http://schemas.openxmlformats.org/officeDocument/2006/relationships/hyperlink" Target="https://it.wikipedia.org/wiki/Invalidit%C3%A0_(diritto_amministrativo)" TargetMode="External"/><Relationship Id="rId4" Type="http://schemas.openxmlformats.org/officeDocument/2006/relationships/hyperlink" Target="https://it.wikipedia.org/wiki/Annullamento"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it.wikipedia.org/wiki/Pubblica_amministrazione"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Convalida_(diritto_amministrativo)" TargetMode="External"/><Relationship Id="rId5" Type="http://schemas.openxmlformats.org/officeDocument/2006/relationships/hyperlink" Target="https://it.wikipedia.org/wiki/Annullabilit%C3%A0_(diritto_amministrativo)" TargetMode="External"/><Relationship Id="rId4" Type="http://schemas.openxmlformats.org/officeDocument/2006/relationships/hyperlink" Target="https://it.wikipedia.org/wiki/Invalidit%C3%A0_(diritto_amministrativo)" TargetMode="External"/></Relationships>
</file>

<file path=ppt/slides/_rels/slide96.xml.rels><?xml version="1.0" encoding="UTF-8" standalone="yes"?>
<Relationships xmlns="http://schemas.openxmlformats.org/package/2006/relationships"><Relationship Id="rId2" Type="http://schemas.openxmlformats.org/officeDocument/2006/relationships/hyperlink" Target="https://it.wikipedia.org/wiki/Consiglio_di_Stato"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it.wikipedia.org/wiki/Atto_amministrativo" TargetMode="External"/><Relationship Id="rId2" Type="http://schemas.openxmlformats.org/officeDocument/2006/relationships/hyperlink" Target="https://it.wikipedia.org/wiki/Legge" TargetMode="External"/><Relationship Id="rId1" Type="http://schemas.openxmlformats.org/officeDocument/2006/relationships/slideLayout" Target="../slideLayouts/slideLayout2.xml"/><Relationship Id="rId4" Type="http://schemas.openxmlformats.org/officeDocument/2006/relationships/hyperlink" Target="https://it.wikipedia.org/wiki/Sentenza"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it.wikipedia.org/wiki/Giudice_amministrativo" TargetMode="External"/><Relationship Id="rId2" Type="http://schemas.openxmlformats.org/officeDocument/2006/relationships/hyperlink" Target="https://it.wikipedia.org/w/index.php?title=Giudice_ordinari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Giudizio_di_ottemperanza" TargetMode="External"/><Relationship Id="rId4" Type="http://schemas.openxmlformats.org/officeDocument/2006/relationships/hyperlink" Target="https://it.wikipedia.org/wiki/Diritto_soggettivo"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5" Type="http://schemas.openxmlformats.org/officeDocument/2006/relationships/hyperlink" Target="https://it.wikipedia.org/wiki/Annullamento_(diritto_amministrativo)" TargetMode="External"/><Relationship Id="rId4" Type="http://schemas.openxmlformats.org/officeDocument/2006/relationships/hyperlink" Target="https://it.wikipedia.org/wiki/Nullit%C3%A0_(diritto_amministrativo)"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 Id="rId5" Type="http://schemas.openxmlformats.org/officeDocument/2006/relationships/hyperlink" Target="https://it.wikipedia.org/wiki/Legge_15/2005" TargetMode="External"/><Relationship Id="rId4" Type="http://schemas.openxmlformats.org/officeDocument/2006/relationships/hyperlink" Target="https://it.wikipedia.org/wiki/2005"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11680" y="1964266"/>
            <a:ext cx="9148445" cy="2424853"/>
          </a:xfrm>
        </p:spPr>
        <p:txBody>
          <a:bodyPr>
            <a:noAutofit/>
          </a:bodyPr>
          <a:lstStyle/>
          <a:p>
            <a:pPr algn="ctr"/>
            <a:r>
              <a:rPr lang="it-IT" sz="6600" dirty="0" smtClean="0"/>
              <a:t>Legge procedimento amministrativo</a:t>
            </a:r>
            <a:endParaRPr lang="it-IT" sz="6600" dirty="0"/>
          </a:p>
        </p:txBody>
      </p:sp>
      <p:sp>
        <p:nvSpPr>
          <p:cNvPr id="3" name="Sottotitolo 2"/>
          <p:cNvSpPr>
            <a:spLocks noGrp="1"/>
          </p:cNvSpPr>
          <p:nvPr>
            <p:ph type="subTitle" idx="1"/>
          </p:nvPr>
        </p:nvSpPr>
        <p:spPr/>
        <p:txBody>
          <a:bodyPr/>
          <a:lstStyle/>
          <a:p>
            <a:endParaRPr lang="it-IT"/>
          </a:p>
        </p:txBody>
      </p:sp>
      <p:sp>
        <p:nvSpPr>
          <p:cNvPr id="5" name="Sottotitolo 4"/>
          <p:cNvSpPr>
            <a:spLocks noGrp="1"/>
          </p:cNvSpPr>
          <p:nvPr>
            <p:ph type="subTitle" idx="1"/>
          </p:nvPr>
        </p:nvSpPr>
        <p:spPr>
          <a:xfrm>
            <a:off x="2011680" y="4385732"/>
            <a:ext cx="9148445" cy="1405467"/>
          </a:xfrm>
        </p:spPr>
        <p:txBody>
          <a:bodyPr/>
          <a:lstStyle/>
          <a:p>
            <a:endParaRPr lang="it-IT" dirty="0"/>
          </a:p>
        </p:txBody>
      </p:sp>
      <p:pic>
        <p:nvPicPr>
          <p:cNvPr id="1026" name="Picture 2" descr="C:\Users\SerenaG\Desktop\SG\01-LogoSGFG.png"/>
          <p:cNvPicPr>
            <a:picLocks noChangeAspect="1" noChangeArrowheads="1"/>
          </p:cNvPicPr>
          <p:nvPr/>
        </p:nvPicPr>
        <p:blipFill>
          <a:blip r:embed="rId2"/>
          <a:srcRect/>
          <a:stretch>
            <a:fillRect/>
          </a:stretch>
        </p:blipFill>
        <p:spPr bwMode="auto">
          <a:xfrm>
            <a:off x="1907177" y="4441371"/>
            <a:ext cx="9235439" cy="148916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Procedimento amministrativo</a:t>
            </a:r>
            <a:endParaRPr lang="it-IT" dirty="0"/>
          </a:p>
        </p:txBody>
      </p:sp>
      <p:sp>
        <p:nvSpPr>
          <p:cNvPr id="5" name="Segnaposto contenuto 4"/>
          <p:cNvSpPr>
            <a:spLocks noGrp="1"/>
          </p:cNvSpPr>
          <p:nvPr>
            <p:ph idx="1"/>
          </p:nvPr>
        </p:nvSpPr>
        <p:spPr/>
        <p:txBody>
          <a:bodyPr/>
          <a:lstStyle/>
          <a:p>
            <a:r>
              <a:rPr lang="it-IT" sz="3200" dirty="0"/>
              <a:t>IL PROC. AMM.VO E' COSTITUITO DA UN INSIEME </a:t>
            </a:r>
            <a:r>
              <a:rPr lang="it-IT" sz="3200" dirty="0" err="1"/>
              <a:t>DI</a:t>
            </a:r>
            <a:r>
              <a:rPr lang="it-IT" sz="3200" dirty="0"/>
              <a:t> </a:t>
            </a:r>
            <a:r>
              <a:rPr lang="it-IT" sz="3200" dirty="0" smtClean="0"/>
              <a:t>FASI CHE HANNO COME RISULTANTE FINALE IL PROVVEDIMENTO AMMINISTRATIVO</a:t>
            </a:r>
          </a:p>
          <a:p>
            <a:endParaRPr lang="it-IT" dirty="0"/>
          </a:p>
        </p:txBody>
      </p:sp>
    </p:spTree>
    <p:extLst>
      <p:ext uri="{BB962C8B-B14F-4D97-AF65-F5344CB8AC3E}">
        <p14:creationId xmlns:p14="http://schemas.microsoft.com/office/powerpoint/2010/main" xmlns="" val="2047685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a:t>
            </a:r>
            <a:endParaRPr lang="it-IT" dirty="0"/>
          </a:p>
        </p:txBody>
      </p:sp>
      <p:sp>
        <p:nvSpPr>
          <p:cNvPr id="3" name="Segnaposto contenuto 2"/>
          <p:cNvSpPr>
            <a:spLocks noGrp="1"/>
          </p:cNvSpPr>
          <p:nvPr>
            <p:ph idx="1"/>
          </p:nvPr>
        </p:nvSpPr>
        <p:spPr/>
        <p:txBody>
          <a:bodyPr/>
          <a:lstStyle/>
          <a:p>
            <a:r>
              <a:rPr lang="it-IT" sz="2800" dirty="0"/>
              <a:t>FASE PREPARATORIA</a:t>
            </a:r>
          </a:p>
          <a:p>
            <a:r>
              <a:rPr lang="it-IT" sz="2800" dirty="0"/>
              <a:t>FASE ISTRUTTORIA</a:t>
            </a:r>
          </a:p>
          <a:p>
            <a:r>
              <a:rPr lang="it-IT" sz="2800" dirty="0"/>
              <a:t>FASE DECISORIA</a:t>
            </a:r>
          </a:p>
          <a:p>
            <a:r>
              <a:rPr lang="it-IT" sz="2800" dirty="0"/>
              <a:t>FASE INTEGRATIVA DELL'EFFICACIA</a:t>
            </a:r>
          </a:p>
          <a:p>
            <a:endParaRPr lang="it-IT" dirty="0"/>
          </a:p>
        </p:txBody>
      </p:sp>
    </p:spTree>
    <p:extLst>
      <p:ext uri="{BB962C8B-B14F-4D97-AF65-F5344CB8AC3E}">
        <p14:creationId xmlns:p14="http://schemas.microsoft.com/office/powerpoint/2010/main" xmlns="" val="28125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Situazioni giuridicamente rilevanti</a:t>
            </a:r>
            <a:endParaRPr lang="it-IT" dirty="0"/>
          </a:p>
        </p:txBody>
      </p:sp>
      <p:sp>
        <p:nvSpPr>
          <p:cNvPr id="3" name="Segnaposto contenuto 2"/>
          <p:cNvSpPr>
            <a:spLocks noGrp="1"/>
          </p:cNvSpPr>
          <p:nvPr>
            <p:ph idx="1"/>
          </p:nvPr>
        </p:nvSpPr>
        <p:spPr/>
        <p:txBody>
          <a:bodyPr/>
          <a:lstStyle/>
          <a:p>
            <a:r>
              <a:rPr lang="it-IT" sz="2800" dirty="0"/>
              <a:t>DIRITTO SOGGETTIVO</a:t>
            </a:r>
          </a:p>
          <a:p>
            <a:r>
              <a:rPr lang="it-IT" sz="2800" dirty="0"/>
              <a:t>INTERESSE LEGITTIMO PRETENSIVO</a:t>
            </a:r>
          </a:p>
          <a:p>
            <a:r>
              <a:rPr lang="it-IT" sz="2800" dirty="0"/>
              <a:t>INTERESSE LEGITTIMO OPPOSITIVO</a:t>
            </a:r>
          </a:p>
          <a:p>
            <a:r>
              <a:rPr lang="it-IT" sz="2800" dirty="0"/>
              <a:t>INTERESSE COLLETTIVO</a:t>
            </a:r>
          </a:p>
          <a:p>
            <a:r>
              <a:rPr lang="it-IT" sz="2800" dirty="0"/>
              <a:t>INTERESSE DIFFUSO</a:t>
            </a:r>
          </a:p>
          <a:p>
            <a:endParaRPr lang="it-IT" dirty="0"/>
          </a:p>
        </p:txBody>
      </p:sp>
    </p:spTree>
    <p:extLst>
      <p:ext uri="{BB962C8B-B14F-4D97-AF65-F5344CB8AC3E}">
        <p14:creationId xmlns:p14="http://schemas.microsoft.com/office/powerpoint/2010/main" xmlns="" val="290295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soggettivo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Il diritto soggettivo è una situazione giuridica di vantaggio riconosciuta dall’ordinamento ad un soggetto.</a:t>
            </a:r>
          </a:p>
          <a:p>
            <a:pPr marL="0" indent="0">
              <a:buNone/>
            </a:pPr>
            <a:r>
              <a:rPr lang="it-IT" sz="2800" dirty="0"/>
              <a:t>L’ordinamento infatti riconosce un potere di agire per la realizzazione del diritto immediato e esclusivo.</a:t>
            </a:r>
          </a:p>
          <a:p>
            <a:pPr marL="0" indent="0">
              <a:buNone/>
            </a:pPr>
            <a:r>
              <a:rPr lang="it-IT" sz="2800" dirty="0"/>
              <a:t>Il diritto soggettivo viene definito perfetto quando è attribuito in maniera diretta e incondizionata al titolare, senza cioè alcuna limitazione, ed è per questo motivo che il suo esercizio viene definito  libero. ( non è infatti sottoposto né ad autorizzazione, né la stessa PA può comprimerlo o estinguerlo).</a:t>
            </a:r>
          </a:p>
          <a:p>
            <a:endParaRPr lang="it-IT" dirty="0"/>
          </a:p>
        </p:txBody>
      </p:sp>
    </p:spTree>
    <p:extLst>
      <p:ext uri="{BB962C8B-B14F-4D97-AF65-F5344CB8AC3E}">
        <p14:creationId xmlns:p14="http://schemas.microsoft.com/office/powerpoint/2010/main" xmlns="" val="155016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endParaRPr lang="it-IT" dirty="0"/>
          </a:p>
        </p:txBody>
      </p:sp>
      <p:sp>
        <p:nvSpPr>
          <p:cNvPr id="3" name="Segnaposto contenuto 2"/>
          <p:cNvSpPr>
            <a:spLocks noGrp="1"/>
          </p:cNvSpPr>
          <p:nvPr>
            <p:ph idx="1"/>
          </p:nvPr>
        </p:nvSpPr>
        <p:spPr/>
        <p:txBody>
          <a:bodyPr>
            <a:normAutofit/>
          </a:bodyPr>
          <a:lstStyle/>
          <a:p>
            <a:r>
              <a:rPr lang="it-IT" sz="2800" dirty="0"/>
              <a:t>L’interesse legittimo è la pretesa alla legittimità di un atto amministrativo riconosciuta a quel soggetto che, rispetto all’esercizio di un potere discrezionale della P, si trovi in una particolare posizione differenziata rispetto agli altri soggetti.</a:t>
            </a:r>
          </a:p>
          <a:p>
            <a:r>
              <a:rPr lang="it-IT" sz="2800" dirty="0" smtClean="0"/>
              <a:t>L’interesse </a:t>
            </a:r>
            <a:r>
              <a:rPr lang="it-IT" sz="2800" dirty="0"/>
              <a:t>del soggetto emerge nel momento in cui l’interesse a ottenere o conservare un bene viene a confronto con il potere della PA di soddisfare tale interesse o di sacrificarlo</a:t>
            </a:r>
          </a:p>
          <a:p>
            <a:endParaRPr lang="it-IT" dirty="0"/>
          </a:p>
        </p:txBody>
      </p:sp>
    </p:spTree>
    <p:extLst>
      <p:ext uri="{BB962C8B-B14F-4D97-AF65-F5344CB8AC3E}">
        <p14:creationId xmlns:p14="http://schemas.microsoft.com/office/powerpoint/2010/main" xmlns="" val="3104557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oppositivo</a:t>
            </a:r>
            <a:endParaRPr lang="it-IT" dirty="0"/>
          </a:p>
        </p:txBody>
      </p:sp>
      <p:sp>
        <p:nvSpPr>
          <p:cNvPr id="3" name="Segnaposto contenuto 2"/>
          <p:cNvSpPr>
            <a:spLocks noGrp="1"/>
          </p:cNvSpPr>
          <p:nvPr>
            <p:ph idx="1"/>
          </p:nvPr>
        </p:nvSpPr>
        <p:spPr/>
        <p:txBody>
          <a:bodyPr/>
          <a:lstStyle/>
          <a:p>
            <a:pPr marL="0" indent="0">
              <a:buNone/>
            </a:pPr>
            <a:r>
              <a:rPr lang="it-IT" sz="3200" dirty="0"/>
              <a:t>L'interesse legittimo ha come oggetto una utilità o un bene della vita che un soggetto privato mira, rispettivamente, a conservare</a:t>
            </a:r>
          </a:p>
          <a:p>
            <a:endParaRPr lang="it-IT" dirty="0"/>
          </a:p>
        </p:txBody>
      </p:sp>
    </p:spTree>
    <p:extLst>
      <p:ext uri="{BB962C8B-B14F-4D97-AF65-F5344CB8AC3E}">
        <p14:creationId xmlns:p14="http://schemas.microsoft.com/office/powerpoint/2010/main" xmlns="" val="454587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r>
              <a:rPr lang="it-IT" dirty="0" err="1" smtClean="0"/>
              <a:t>pretensivo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L'interesse legittimo ha come oggetto una utilità o un bene della vita che un soggetto privato mira A  conseguire tramite l'esercizio legittimo del potere amministrativo.</a:t>
            </a:r>
          </a:p>
        </p:txBody>
      </p:sp>
    </p:spTree>
    <p:extLst>
      <p:ext uri="{BB962C8B-B14F-4D97-AF65-F5344CB8AC3E}">
        <p14:creationId xmlns:p14="http://schemas.microsoft.com/office/powerpoint/2010/main" xmlns="" val="168887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collettivo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interessi collettivi, che fano capo ad un gruppo, cioè un ente esponenziale non occasionale</a:t>
            </a:r>
          </a:p>
        </p:txBody>
      </p:sp>
    </p:spTree>
    <p:extLst>
      <p:ext uri="{BB962C8B-B14F-4D97-AF65-F5344CB8AC3E}">
        <p14:creationId xmlns:p14="http://schemas.microsoft.com/office/powerpoint/2010/main" xmlns="" val="244131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diffuso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formazione sociale non organizzata e non individuabile autonomamente.</a:t>
            </a:r>
          </a:p>
          <a:p>
            <a:pPr marL="0" indent="0">
              <a:buNone/>
            </a:pPr>
            <a:endParaRPr lang="it-IT" sz="3200" dirty="0"/>
          </a:p>
        </p:txBody>
      </p:sp>
    </p:spTree>
    <p:extLst>
      <p:ext uri="{BB962C8B-B14F-4D97-AF65-F5344CB8AC3E}">
        <p14:creationId xmlns:p14="http://schemas.microsoft.com/office/powerpoint/2010/main" xmlns="" val="2935210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 </a:t>
            </a:r>
            <a:endParaRPr lang="it-IT" dirty="0"/>
          </a:p>
        </p:txBody>
      </p:sp>
      <p:sp>
        <p:nvSpPr>
          <p:cNvPr id="3" name="Segnaposto contenuto 2"/>
          <p:cNvSpPr>
            <a:spLocks noGrp="1"/>
          </p:cNvSpPr>
          <p:nvPr>
            <p:ph idx="1"/>
          </p:nvPr>
        </p:nvSpPr>
        <p:spPr>
          <a:xfrm>
            <a:off x="685801" y="1596979"/>
            <a:ext cx="10131425" cy="4194221"/>
          </a:xfrm>
        </p:spPr>
        <p:txBody>
          <a:bodyPr>
            <a:noAutofit/>
          </a:bodyPr>
          <a:lstStyle/>
          <a:p>
            <a:pPr marL="0" indent="0">
              <a:buNone/>
            </a:pPr>
            <a:r>
              <a:rPr lang="it-IT" sz="2800" dirty="0"/>
              <a:t> Principio legalità</a:t>
            </a:r>
          </a:p>
          <a:p>
            <a:pPr marL="0" indent="0">
              <a:buNone/>
            </a:pPr>
            <a:r>
              <a:rPr lang="it-IT" sz="2800" dirty="0"/>
              <a:t>c. efficacia</a:t>
            </a:r>
          </a:p>
          <a:p>
            <a:pPr marL="0" indent="0">
              <a:buNone/>
            </a:pPr>
            <a:r>
              <a:rPr lang="it-IT" sz="2800" dirty="0"/>
              <a:t>c. economicità</a:t>
            </a:r>
          </a:p>
          <a:p>
            <a:pPr marL="0" indent="0">
              <a:buNone/>
            </a:pPr>
            <a:r>
              <a:rPr lang="it-IT" sz="2800" dirty="0"/>
              <a:t>c. pubblicità</a:t>
            </a:r>
          </a:p>
          <a:p>
            <a:pPr marL="0" indent="0">
              <a:buNone/>
            </a:pPr>
            <a:r>
              <a:rPr lang="it-IT" sz="2800" dirty="0"/>
              <a:t>c.  imparzialità</a:t>
            </a:r>
          </a:p>
          <a:p>
            <a:pPr marL="0" indent="0">
              <a:buNone/>
            </a:pPr>
            <a:r>
              <a:rPr lang="it-IT" sz="2800" dirty="0"/>
              <a:t>c. trasparenza</a:t>
            </a:r>
          </a:p>
          <a:p>
            <a:pPr marL="0" indent="0">
              <a:buNone/>
            </a:pPr>
            <a:r>
              <a:rPr lang="it-IT" sz="2800" dirty="0" smtClean="0"/>
              <a:t>Rispetto </a:t>
            </a:r>
            <a:r>
              <a:rPr lang="it-IT" sz="2800" dirty="0"/>
              <a:t>norme ordinamento comunitario</a:t>
            </a:r>
          </a:p>
          <a:p>
            <a:pPr marL="0" indent="0">
              <a:buNone/>
            </a:pPr>
            <a:endParaRPr lang="it-IT" sz="2800" dirty="0"/>
          </a:p>
        </p:txBody>
      </p:sp>
    </p:spTree>
    <p:extLst>
      <p:ext uri="{BB962C8B-B14F-4D97-AF65-F5344CB8AC3E}">
        <p14:creationId xmlns:p14="http://schemas.microsoft.com/office/powerpoint/2010/main" xmlns="" val="1821476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Aggravio </a:t>
            </a:r>
            <a:r>
              <a:rPr lang="it-IT" dirty="0" err="1" smtClean="0"/>
              <a:t>proc</a:t>
            </a:r>
            <a:r>
              <a:rPr lang="it-IT" dirty="0" smtClean="0"/>
              <a:t>. </a:t>
            </a:r>
            <a:r>
              <a:rPr lang="it-IT" dirty="0" err="1" smtClean="0"/>
              <a:t>Amm.vo</a:t>
            </a:r>
            <a:endParaRPr lang="it-IT" dirty="0"/>
          </a:p>
        </p:txBody>
      </p:sp>
      <p:sp>
        <p:nvSpPr>
          <p:cNvPr id="3" name="Segnaposto contenuto 2"/>
          <p:cNvSpPr>
            <a:spLocks noGrp="1"/>
          </p:cNvSpPr>
          <p:nvPr>
            <p:ph idx="1"/>
          </p:nvPr>
        </p:nvSpPr>
        <p:spPr/>
        <p:txBody>
          <a:bodyPr>
            <a:normAutofit fontScale="92500"/>
          </a:bodyPr>
          <a:lstStyle/>
          <a:p>
            <a:pPr marL="0" indent="0">
              <a:buNone/>
            </a:pPr>
            <a:r>
              <a:rPr lang="it-IT" sz="2800" dirty="0"/>
              <a:t>La P.A. non può aggravare il procedimento se non per straordinarie e motivate esigenze.</a:t>
            </a:r>
          </a:p>
          <a:p>
            <a:pPr marL="0" indent="0">
              <a:buNone/>
            </a:pPr>
            <a:r>
              <a:rPr lang="it-IT" sz="2800" dirty="0"/>
              <a:t>La P.A. quando adotta di atti di natura non autoritativa, agisce secondo le norme di diritto </a:t>
            </a:r>
            <a:r>
              <a:rPr lang="it-IT" sz="2800" dirty="0" smtClean="0"/>
              <a:t>privato, salvo </a:t>
            </a:r>
            <a:r>
              <a:rPr lang="it-IT" sz="2800" dirty="0"/>
              <a:t>che la legge non disponga </a:t>
            </a:r>
            <a:r>
              <a:rPr lang="it-IT" sz="2800" dirty="0" smtClean="0"/>
              <a:t>diversamente</a:t>
            </a:r>
          </a:p>
          <a:p>
            <a:pPr marL="0" indent="0">
              <a:buNone/>
            </a:pPr>
            <a:r>
              <a:rPr lang="it-IT" sz="2800" dirty="0" smtClean="0"/>
              <a:t>2-bis. I rapporti tra il cittadino e la pubblica amministrazione sono improntati ai </a:t>
            </a:r>
            <a:r>
              <a:rPr lang="it-IT" sz="2800" dirty="0" err="1" smtClean="0"/>
              <a:t>princìpi</a:t>
            </a:r>
            <a:r>
              <a:rPr lang="it-IT" sz="2800" dirty="0" smtClean="0"/>
              <a:t> della collaborazione e della buona fede.</a:t>
            </a:r>
            <a:br>
              <a:rPr lang="it-IT" sz="2800" dirty="0" smtClean="0"/>
            </a:br>
            <a:r>
              <a:rPr lang="it-IT" sz="2800" i="1" dirty="0" smtClean="0"/>
              <a:t>(comma aggiunto dall'art. 12, comma 1, lettera 0a), legge n. 120 del 2020)</a:t>
            </a:r>
            <a:endParaRPr lang="it-IT" sz="2800" dirty="0"/>
          </a:p>
        </p:txBody>
      </p:sp>
    </p:spTree>
    <p:extLst>
      <p:ext uri="{BB962C8B-B14F-4D97-AF65-F5344CB8AC3E}">
        <p14:creationId xmlns:p14="http://schemas.microsoft.com/office/powerpoint/2010/main" xmlns="" val="323122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a:t>
            </a:r>
            <a:endParaRPr lang="it-IT" dirty="0"/>
          </a:p>
        </p:txBody>
      </p:sp>
      <p:sp>
        <p:nvSpPr>
          <p:cNvPr id="3" name="Segnaposto contenuto 2"/>
          <p:cNvSpPr>
            <a:spLocks noGrp="1"/>
          </p:cNvSpPr>
          <p:nvPr>
            <p:ph idx="1"/>
          </p:nvPr>
        </p:nvSpPr>
        <p:spPr/>
        <p:txBody>
          <a:bodyPr>
            <a:noAutofit/>
          </a:bodyPr>
          <a:lstStyle/>
          <a:p>
            <a:r>
              <a:rPr lang="it-IT" sz="2400" dirty="0" smtClean="0"/>
              <a:t>Ove il procedimento consegua obbligatoriamente ad un’istanza, ovvero debba essere iniziato d’ufficio, le pubbliche amministrazioni hanno il dovere di concluderlo mediante l’adozione di un provvedimento espresso. Se ravvisano la manifesta </a:t>
            </a:r>
            <a:r>
              <a:rPr lang="it-IT" sz="2400" dirty="0" err="1" smtClean="0"/>
              <a:t>irricevibilità</a:t>
            </a:r>
            <a:r>
              <a:rPr lang="it-IT" sz="2400" dirty="0" smtClean="0"/>
              <a:t>, inammissibilità, improcedibilità o infondatezza della domanda, le pubbliche amministrazioni concludono il procedimento con un provvedimento espresso redatto in forma semplificata, la cui motivazione può consistere in un sintetico riferimento al punto di fatto o di diritto ritenuto risolutivo.</a:t>
            </a:r>
            <a:endParaRPr lang="it-IT" sz="2400" dirty="0" smtClean="0"/>
          </a:p>
          <a:p>
            <a:r>
              <a:rPr lang="it-IT" sz="2400" dirty="0" smtClean="0"/>
              <a:t>Le </a:t>
            </a:r>
            <a:r>
              <a:rPr lang="it-IT" sz="2400" dirty="0" smtClean="0"/>
              <a:t>pubbliche amministrazioni misurano e pubblicano nel proprio sito internet istituzionale, nella sezione “Amministrazione trasparente”, i tempi effettivi di conclusione dei procedimenti amministrativi di maggiore impatto per i cittadini e per le imprese, comparandoli con i </a:t>
            </a:r>
            <a:r>
              <a:rPr lang="it-IT" sz="2400" dirty="0" err="1" smtClean="0"/>
              <a:t>ter-</a:t>
            </a:r>
            <a:r>
              <a:rPr lang="it-IT" sz="2400" dirty="0" smtClean="0"/>
              <a:t> mini previsti dalla normativa vigente</a:t>
            </a:r>
            <a:endParaRPr lang="it-IT"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161109"/>
          </a:xfrm>
        </p:spPr>
        <p:txBody>
          <a:bodyPr>
            <a:normAutofit fontScale="90000"/>
          </a:bodyPr>
          <a:lstStyle/>
          <a:p>
            <a:endParaRPr lang="it-IT" dirty="0"/>
          </a:p>
        </p:txBody>
      </p:sp>
      <p:sp>
        <p:nvSpPr>
          <p:cNvPr id="3" name="Segnaposto contenuto 2"/>
          <p:cNvSpPr>
            <a:spLocks noGrp="1"/>
          </p:cNvSpPr>
          <p:nvPr>
            <p:ph idx="1"/>
          </p:nvPr>
        </p:nvSpPr>
        <p:spPr>
          <a:xfrm>
            <a:off x="685801" y="1018903"/>
            <a:ext cx="10131425" cy="5617028"/>
          </a:xfrm>
        </p:spPr>
        <p:txBody>
          <a:bodyPr>
            <a:noAutofit/>
          </a:bodyPr>
          <a:lstStyle/>
          <a:p>
            <a:r>
              <a:rPr lang="it-IT" sz="2800" dirty="0" smtClean="0"/>
              <a:t>8-bis. Le determinazioni relative ai provvedimenti, alle autorizzazioni, ai pareri, ai nulla osta e agli atti di assenso comunque denominati, adottate dopo la scadenza dei termini di cui agli </a:t>
            </a:r>
            <a:r>
              <a:rPr lang="it-IT" sz="2800" dirty="0" smtClean="0">
                <a:hlinkClick r:id="rId2"/>
              </a:rPr>
              <a:t>articoli 14-bis, comma 2, lettera c)</a:t>
            </a:r>
            <a:r>
              <a:rPr lang="it-IT" sz="2800" dirty="0" smtClean="0"/>
              <a:t>, </a:t>
            </a:r>
            <a:r>
              <a:rPr lang="it-IT" sz="2800" dirty="0" smtClean="0">
                <a:hlinkClick r:id="rId2"/>
              </a:rPr>
              <a:t>17-bis, commi 1 e 3</a:t>
            </a:r>
            <a:r>
              <a:rPr lang="it-IT" sz="2800" dirty="0" smtClean="0"/>
              <a:t>, </a:t>
            </a:r>
            <a:r>
              <a:rPr lang="it-IT" sz="2800" dirty="0" smtClean="0">
                <a:hlinkClick r:id="rId2"/>
              </a:rPr>
              <a:t>20, comma 1</a:t>
            </a:r>
            <a:r>
              <a:rPr lang="it-IT" sz="2800" dirty="0" smtClean="0"/>
              <a:t>, ovvero successivamente all’ultima riunione di cui all’articolo 14-ter, comma 7, nonché i provvedimenti di divieto di prosecuzione dell’attività e di rimozione degli eventuali effetti, di cui all’</a:t>
            </a:r>
            <a:r>
              <a:rPr lang="it-IT" sz="2800" dirty="0" smtClean="0">
                <a:hlinkClick r:id="rId2"/>
              </a:rPr>
              <a:t>articolo 19, commi 3 e 6-bis, primo periodo</a:t>
            </a:r>
            <a:r>
              <a:rPr lang="it-IT" sz="2800" dirty="0" smtClean="0"/>
              <a:t>, adottati dopo la scadenza dei termini ivi previsti, sono inefficaci, fermo restando quanto previsto dall’</a:t>
            </a:r>
            <a:r>
              <a:rPr lang="it-IT" sz="2800" dirty="0" smtClean="0">
                <a:hlinkClick r:id="rId2"/>
              </a:rPr>
              <a:t>articolo 21-nonies</a:t>
            </a:r>
            <a:r>
              <a:rPr lang="it-IT" sz="2800" dirty="0" smtClean="0"/>
              <a:t>, ove ne ricorrano i presupposti e le condizioni.</a:t>
            </a:r>
            <a:br>
              <a:rPr lang="it-IT" sz="2800" dirty="0" smtClean="0"/>
            </a:br>
            <a:r>
              <a:rPr lang="it-IT" sz="2800" i="1" dirty="0" smtClean="0"/>
              <a:t>(comma introdotto dall'art. 12, comma 1, lettera a), legge n. 120 del 2020)</a:t>
            </a:r>
            <a:endParaRPr lang="it-IT"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a:xfrm>
            <a:off x="685801" y="1502229"/>
            <a:ext cx="10131425" cy="5355771"/>
          </a:xfrm>
        </p:spPr>
        <p:txBody>
          <a:bodyPr>
            <a:noAutofit/>
          </a:bodyPr>
          <a:lstStyle/>
          <a:p>
            <a:r>
              <a:rPr lang="it-IT" sz="2800" b="1" i="1" dirty="0" smtClean="0"/>
              <a:t>L' organo di governo individua un soggetto nell'ambito delle figure apicali dell'amministrazione o una unità organizzativa cui attribuire il potere sostitutivo in caso di inerzia. </a:t>
            </a:r>
            <a:r>
              <a:rPr lang="it-IT" sz="2800" dirty="0" smtClean="0"/>
              <a:t>Nell'ipotesi di omessa individuazione il potere sostitutivo si considera attribuito al dirigente generale o, in mancanza, al dirigente preposto all'ufficio o in mancanza al funzionario di più elevato livello presente nell'amministrazione. Per ciascun procedimento, sul sito internet istituzionale dell’amministrazione è pubblicata, in formato tabellare e con collegamento ben visibile nella homepage, l’indicazione del soggetto </a:t>
            </a:r>
            <a:r>
              <a:rPr lang="it-IT" sz="2800" b="1" i="1" dirty="0" smtClean="0"/>
              <a:t>o dell’unità organizzativa</a:t>
            </a:r>
            <a:r>
              <a:rPr lang="it-IT" sz="2800" dirty="0" smtClean="0"/>
              <a:t> a cui è attribuito il potere sostitutivo e a cui l’interessato può rivolgersi ai sensi e per gli effetti del comma 9-ter.</a:t>
            </a:r>
            <a:endParaRPr lang="it-IT"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83177"/>
          </a:xfrm>
        </p:spPr>
        <p:txBody>
          <a:bodyPr>
            <a:normAutofit fontScale="90000"/>
          </a:bodyPr>
          <a:lstStyle/>
          <a:p>
            <a:endParaRPr lang="it-IT" dirty="0"/>
          </a:p>
        </p:txBody>
      </p:sp>
      <p:sp>
        <p:nvSpPr>
          <p:cNvPr id="3" name="Segnaposto contenuto 2"/>
          <p:cNvSpPr>
            <a:spLocks noGrp="1"/>
          </p:cNvSpPr>
          <p:nvPr>
            <p:ph idx="1"/>
          </p:nvPr>
        </p:nvSpPr>
        <p:spPr>
          <a:xfrm>
            <a:off x="685801" y="1267097"/>
            <a:ext cx="10131425" cy="5394960"/>
          </a:xfrm>
        </p:spPr>
        <p:txBody>
          <a:bodyPr>
            <a:normAutofit fontScale="92500" lnSpcReduction="20000"/>
          </a:bodyPr>
          <a:lstStyle/>
          <a:p>
            <a:r>
              <a:rPr lang="it-IT" sz="2400" dirty="0" smtClean="0"/>
              <a:t>Tale soggetto, in caso di ritardo, comunica senza indugio il nominativo del responsabile, ai fini della valutazione dell’avvio del procedimento disciplinare, secondo le disposizioni del proprio ordinamento e dei contratti collettivi nazionali di lavoro, e, in caso di mancata ottemperanza alle disposizioni del presente comma, assume la sua medesima responsabilità oltre a quella propria.</a:t>
            </a:r>
            <a:br>
              <a:rPr lang="it-IT" sz="2400" dirty="0" smtClean="0"/>
            </a:br>
            <a:r>
              <a:rPr lang="it-IT" sz="2400" i="1" dirty="0" smtClean="0"/>
              <a:t>(comma introdotto dall'</a:t>
            </a:r>
            <a:r>
              <a:rPr lang="it-IT" sz="2400" i="1" dirty="0" smtClean="0">
                <a:hlinkClick r:id="rId2"/>
              </a:rPr>
              <a:t>art. 12, comma 1, lettera a), legge n. 120 del 2020</a:t>
            </a:r>
            <a:r>
              <a:rPr lang="it-IT" sz="2400" i="1" dirty="0" smtClean="0"/>
              <a:t>, poi così modificato dall'art. 61, comma 1, lettera a), del decreto-legge n. </a:t>
            </a:r>
            <a:r>
              <a:rPr lang="it-IT" sz="2400" i="1" dirty="0" err="1" smtClean="0"/>
              <a:t>xx</a:t>
            </a:r>
            <a:r>
              <a:rPr lang="it-IT" sz="2400" i="1" dirty="0" smtClean="0"/>
              <a:t> del 2021)</a:t>
            </a:r>
            <a:endParaRPr lang="it-IT" sz="2400" dirty="0" smtClean="0"/>
          </a:p>
          <a:p>
            <a:r>
              <a:rPr lang="it-IT" sz="2400" dirty="0" smtClean="0"/>
              <a:t>9-ter. Decorso inutilmente il termine per la conclusione del procedimento o quello superiore di cui al comma 7, il privato può rivolgersi al responsabile di cui al comma 9-bis perché, entro un termine pari alla metà di quello originariamente previsto, concluda il procedimento attraverso le strutture competenti o con la nomina di un commissario.</a:t>
            </a:r>
            <a:br>
              <a:rPr lang="it-IT" sz="2400" dirty="0" smtClean="0"/>
            </a:br>
            <a:r>
              <a:rPr lang="it-IT" sz="2400" b="1" i="1" dirty="0" smtClean="0"/>
              <a:t>9-ter. Decorso inutilmente il termine per la conclusione del procedimento o quello superiore di cui al comma 7, il responsabile o l’unità organizzativa di cui al comma 9-bis, d’ufficio o su richiesta dell’interessato, esercita il potere sostitutivo e, entro un termine 28 maggio 2021 61 pari alla metà di quello originariamente previsto, conclude il procedimento attraverso le strutture competenti o con la nomina di un commissario.</a:t>
            </a:r>
            <a:endParaRPr lang="it-IT" sz="2400" dirty="0" smtClean="0"/>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92183"/>
          </a:xfrm>
        </p:spPr>
        <p:txBody>
          <a:bodyPr>
            <a:normAutofit fontScale="90000"/>
          </a:bodyPr>
          <a:lstStyle/>
          <a:p>
            <a:endParaRPr lang="it-IT" dirty="0"/>
          </a:p>
        </p:txBody>
      </p:sp>
      <p:sp>
        <p:nvSpPr>
          <p:cNvPr id="3" name="Segnaposto contenuto 2"/>
          <p:cNvSpPr>
            <a:spLocks noGrp="1"/>
          </p:cNvSpPr>
          <p:nvPr>
            <p:ph idx="1"/>
          </p:nvPr>
        </p:nvSpPr>
        <p:spPr>
          <a:xfrm>
            <a:off x="685801" y="1449977"/>
            <a:ext cx="10131425" cy="5408023"/>
          </a:xfrm>
        </p:spPr>
        <p:txBody>
          <a:bodyPr>
            <a:normAutofit lnSpcReduction="10000"/>
          </a:bodyPr>
          <a:lstStyle/>
          <a:p>
            <a:r>
              <a:rPr lang="it-IT" sz="2400" b="1" dirty="0" smtClean="0"/>
              <a:t>Art. 2-bis. (Conseguenze per il ritardo dell’amministrazione nella conclusione del procedimento)</a:t>
            </a:r>
            <a:endParaRPr lang="it-IT" sz="2400" dirty="0" smtClean="0"/>
          </a:p>
          <a:p>
            <a:r>
              <a:rPr lang="it-IT" sz="2400" dirty="0" smtClean="0"/>
              <a:t>1. Le pubbliche amministrazioni e i soggetti di cui all’</a:t>
            </a:r>
            <a:r>
              <a:rPr lang="it-IT" sz="2400" dirty="0" smtClean="0">
                <a:hlinkClick r:id="rId2"/>
              </a:rPr>
              <a:t>articolo 1, comma 1-ter</a:t>
            </a:r>
            <a:r>
              <a:rPr lang="it-IT" sz="2400" dirty="0" smtClean="0"/>
              <a:t>, sono tenuti al risarcimento del danno ingiusto cagionato in conseguenza dell’inosservanza dolosa o colposa del termine di conclusione del procedimento.</a:t>
            </a:r>
          </a:p>
          <a:p>
            <a:r>
              <a:rPr lang="it-IT" sz="2400" dirty="0" smtClean="0"/>
              <a:t>1-bis. Fatto salvo quanto previsto dal comma 1 e ad esclusione delle ipotesi di silenzio qualificato e dei concorsi pubblici, in caso di inosservanza del termine di conclusione del procedimento ad istanza di parte, per il quale sussiste l'obbligo di pronunziarsi, l'istante ha diritto di ottenere un indennizzo per il mero ritardo alle condizioni e con le modalità stabilite dalla legge o, sulla base della legge, da un regolamento emanato ai sensi dell'articolo 17, comma 2, della legge 23 agosto 1988, n. 400. In tal caso le somme corrisposte o da corrispondere a titolo di indennizzo sono detratte dal risarcimento.</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Adotta, se ne ha la competenza, il provvedimento finale o lo trasmette all’organo che </a:t>
            </a:r>
            <a:r>
              <a:rPr lang="it-IT" sz="2800" dirty="0" smtClean="0"/>
              <a:t>è competente </a:t>
            </a:r>
            <a:r>
              <a:rPr lang="it-IT" sz="2800" dirty="0"/>
              <a:t>per l’adozione.</a:t>
            </a:r>
          </a:p>
          <a:p>
            <a:pPr marL="0" indent="0">
              <a:buNone/>
            </a:pPr>
            <a:r>
              <a:rPr lang="it-IT" sz="2800" dirty="0" smtClean="0"/>
              <a:t>L’organo </a:t>
            </a:r>
            <a:r>
              <a:rPr lang="it-IT" sz="2800" dirty="0"/>
              <a:t>competente per l’adozione del provvedimento finale se diverso dal </a:t>
            </a:r>
            <a:r>
              <a:rPr lang="it-IT" sz="2800" dirty="0" smtClean="0"/>
              <a:t>responsabile, non </a:t>
            </a:r>
            <a:r>
              <a:rPr lang="it-IT" sz="2800" dirty="0"/>
              <a:t>può discostarsi dalle risultanze dell’istruttoria del responsabile del procedimento a </a:t>
            </a:r>
            <a:r>
              <a:rPr lang="it-IT" sz="2800" dirty="0" smtClean="0"/>
              <a:t>meno che </a:t>
            </a:r>
            <a:r>
              <a:rPr lang="it-IT" sz="2800" dirty="0"/>
              <a:t>non lo motivi nel provvedimento finale</a:t>
            </a:r>
          </a:p>
          <a:p>
            <a:pPr marL="0" indent="0">
              <a:buNone/>
            </a:pPr>
            <a:endParaRPr lang="it-IT" sz="2800" dirty="0"/>
          </a:p>
        </p:txBody>
      </p:sp>
    </p:spTree>
    <p:extLst>
      <p:ext uri="{BB962C8B-B14F-4D97-AF65-F5344CB8AC3E}">
        <p14:creationId xmlns:p14="http://schemas.microsoft.com/office/powerpoint/2010/main" xmlns="" val="35013002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Partecipazione al procedimento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Possono partecipare al </a:t>
            </a:r>
            <a:r>
              <a:rPr lang="it-IT" sz="2800" dirty="0" err="1"/>
              <a:t>proc</a:t>
            </a:r>
            <a:r>
              <a:rPr lang="it-IT" sz="2800" dirty="0"/>
              <a:t>. </a:t>
            </a:r>
            <a:r>
              <a:rPr lang="it-IT" sz="2800" dirty="0" err="1"/>
              <a:t>amm</a:t>
            </a:r>
            <a:r>
              <a:rPr lang="it-IT" sz="2800" dirty="0"/>
              <a:t>. :</a:t>
            </a:r>
          </a:p>
          <a:p>
            <a:pPr marL="0" indent="0">
              <a:buNone/>
            </a:pPr>
            <a:r>
              <a:rPr lang="it-IT" sz="2800" dirty="0"/>
              <a:t>1	soggetti portatori di interessi pubblici o privati</a:t>
            </a:r>
          </a:p>
          <a:p>
            <a:pPr marL="0" indent="0">
              <a:buNone/>
            </a:pPr>
            <a:r>
              <a:rPr lang="it-IT" sz="2800" dirty="0"/>
              <a:t>2	portatori di interessi diffusi costituiti in associazioni o comitati ai quali possa derivare un pregiudizio del </a:t>
            </a:r>
            <a:r>
              <a:rPr lang="it-IT" sz="2800" dirty="0" err="1"/>
              <a:t>prov</a:t>
            </a:r>
            <a:r>
              <a:rPr lang="it-IT" sz="2800" dirty="0"/>
              <a:t>.</a:t>
            </a:r>
          </a:p>
          <a:p>
            <a:pPr marL="0" indent="0">
              <a:buNone/>
            </a:pPr>
            <a:r>
              <a:rPr lang="it-IT" sz="2800" dirty="0"/>
              <a:t>Questi hanno diritto:</a:t>
            </a:r>
          </a:p>
          <a:p>
            <a:pPr marL="0" indent="0">
              <a:buNone/>
            </a:pPr>
            <a:r>
              <a:rPr lang="it-IT" sz="2800" dirty="0"/>
              <a:t>1	prendere visione degli atti  (eccetto limiti posti art. 24)</a:t>
            </a:r>
          </a:p>
          <a:p>
            <a:pPr marL="0" indent="0">
              <a:buNone/>
            </a:pPr>
            <a:r>
              <a:rPr lang="it-IT" sz="2800" dirty="0"/>
              <a:t>2	presentare memorie scritte e documenti che obbligatoriamente devono esser valutate dalla PA in caso di attinenza all’oggetto.</a:t>
            </a:r>
          </a:p>
          <a:p>
            <a:endParaRPr lang="it-IT" dirty="0"/>
          </a:p>
        </p:txBody>
      </p:sp>
    </p:spTree>
    <p:extLst>
      <p:ext uri="{BB962C8B-B14F-4D97-AF65-F5344CB8AC3E}">
        <p14:creationId xmlns:p14="http://schemas.microsoft.com/office/powerpoint/2010/main" xmlns="" val="3727650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Il procedimento si deve concludere con un provvedimento espresso entro trenta giorni e che solo </a:t>
            </a:r>
            <a:r>
              <a:rPr lang="it-IT" sz="2800" dirty="0" smtClean="0"/>
              <a:t>in particolari </a:t>
            </a:r>
            <a:r>
              <a:rPr lang="it-IT" sz="2800" dirty="0"/>
              <a:t>casi, mediante regolamenti (da adottarsi mediante DPCM), è possibile stabilire </a:t>
            </a:r>
            <a:r>
              <a:rPr lang="it-IT" sz="2800" dirty="0" smtClean="0"/>
              <a:t>un termine </a:t>
            </a:r>
            <a:r>
              <a:rPr lang="it-IT" sz="2800" dirty="0"/>
              <a:t>diverso, ma non superiore a centottanta giorni. Quanto stabilito si applica </a:t>
            </a:r>
            <a:r>
              <a:rPr lang="it-IT" sz="2800" dirty="0" smtClean="0"/>
              <a:t>alle amministrazioni </a:t>
            </a:r>
            <a:r>
              <a:rPr lang="it-IT" sz="2800" dirty="0"/>
              <a:t>statali e agli enti pubblici statali, ma non ai procedimenti di verifica o </a:t>
            </a:r>
            <a:r>
              <a:rPr lang="it-IT" sz="2800" dirty="0" smtClean="0"/>
              <a:t>autorizzativi concernenti </a:t>
            </a:r>
            <a:r>
              <a:rPr lang="it-IT" sz="2800" dirty="0"/>
              <a:t>i beni culturali e paesaggistici.</a:t>
            </a:r>
          </a:p>
          <a:p>
            <a:endParaRPr lang="it-IT" dirty="0"/>
          </a:p>
        </p:txBody>
      </p:sp>
    </p:spTree>
    <p:extLst>
      <p:ext uri="{BB962C8B-B14F-4D97-AF65-F5344CB8AC3E}">
        <p14:creationId xmlns:p14="http://schemas.microsoft.com/office/powerpoint/2010/main" xmlns="" val="12182400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termine</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deve  determinare (se non è già disposto dalla legge o dal regolamento)il termine entro il quale il procedimento deve concludersi. Nel caso d’inerzia della PA il termine previsto è di 30 giorni che decorrono:</a:t>
            </a:r>
          </a:p>
          <a:p>
            <a:pPr marL="0" indent="0">
              <a:buNone/>
            </a:pPr>
            <a:r>
              <a:rPr lang="it-IT" sz="2800" dirty="0"/>
              <a:t>1	dall’inizio del procedimento d’ufficio</a:t>
            </a:r>
          </a:p>
          <a:p>
            <a:pPr marL="0" indent="0">
              <a:buNone/>
            </a:pPr>
            <a:r>
              <a:rPr lang="it-IT" sz="2800" dirty="0"/>
              <a:t>2	o dal ricevimento della domanda di parte.</a:t>
            </a:r>
          </a:p>
          <a:p>
            <a:pPr marL="0" indent="0">
              <a:buNone/>
            </a:pPr>
            <a:endParaRPr lang="it-IT" sz="2800" dirty="0"/>
          </a:p>
        </p:txBody>
      </p:sp>
    </p:spTree>
    <p:extLst>
      <p:ext uri="{BB962C8B-B14F-4D97-AF65-F5344CB8AC3E}">
        <p14:creationId xmlns:p14="http://schemas.microsoft.com/office/powerpoint/2010/main" xmlns="" val="19642972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 mancata emanazione del provvedimento nei termini costituisce anche elemento di </a:t>
            </a:r>
            <a:r>
              <a:rPr lang="it-IT" sz="2800" dirty="0" smtClean="0"/>
              <a:t>valutazione della </a:t>
            </a:r>
            <a:r>
              <a:rPr lang="it-IT" sz="2800" dirty="0"/>
              <a:t>responsabilità dirigenziale, in termini di retribuzione di risultato.</a:t>
            </a:r>
          </a:p>
          <a:p>
            <a:pPr marL="0" indent="0">
              <a:buNone/>
            </a:pPr>
            <a:endParaRPr lang="it-IT" sz="2800" dirty="0"/>
          </a:p>
        </p:txBody>
      </p:sp>
    </p:spTree>
    <p:extLst>
      <p:ext uri="{BB962C8B-B14F-4D97-AF65-F5344CB8AC3E}">
        <p14:creationId xmlns:p14="http://schemas.microsoft.com/office/powerpoint/2010/main" xmlns="" val="5388686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motivazione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Tutti i provvedimenti amministrativi devono esser motivati</a:t>
            </a:r>
          </a:p>
          <a:p>
            <a:pPr marL="0" indent="0">
              <a:buNone/>
            </a:pPr>
            <a:r>
              <a:rPr lang="it-IT" sz="2800" dirty="0"/>
              <a:t>La motivazione deve riportare:</a:t>
            </a:r>
          </a:p>
          <a:p>
            <a:pPr marL="0" indent="0">
              <a:buNone/>
            </a:pPr>
            <a:r>
              <a:rPr lang="it-IT" sz="2800" dirty="0"/>
              <a:t>Presupposti di fatto</a:t>
            </a:r>
          </a:p>
          <a:p>
            <a:pPr marL="0" indent="0">
              <a:buNone/>
            </a:pPr>
            <a:r>
              <a:rPr lang="it-IT" sz="2800" dirty="0"/>
              <a:t>Ragioni giuridiche</a:t>
            </a:r>
          </a:p>
          <a:p>
            <a:pPr marL="0" indent="0">
              <a:buNone/>
            </a:pPr>
            <a:endParaRPr lang="it-IT" sz="2800" dirty="0"/>
          </a:p>
          <a:p>
            <a:pPr marL="0" indent="0">
              <a:buNone/>
            </a:pPr>
            <a:r>
              <a:rPr lang="it-IT" sz="2800" dirty="0" err="1"/>
              <a:t>Provv</a:t>
            </a:r>
            <a:r>
              <a:rPr lang="it-IT" sz="2800" dirty="0"/>
              <a:t>. </a:t>
            </a:r>
            <a:r>
              <a:rPr lang="it-IT" sz="2800" dirty="0" smtClean="0"/>
              <a:t>che </a:t>
            </a:r>
            <a:r>
              <a:rPr lang="it-IT" sz="2800" dirty="0"/>
              <a:t>non devono esser motivati:</a:t>
            </a:r>
          </a:p>
          <a:p>
            <a:pPr marL="0" indent="0">
              <a:buNone/>
            </a:pPr>
            <a:r>
              <a:rPr lang="it-IT" sz="2800" dirty="0"/>
              <a:t>A carattere generale</a:t>
            </a:r>
          </a:p>
          <a:p>
            <a:pPr marL="0" indent="0">
              <a:buNone/>
            </a:pPr>
            <a:r>
              <a:rPr lang="it-IT" sz="2800" dirty="0"/>
              <a:t>A carattere normativo</a:t>
            </a:r>
          </a:p>
          <a:p>
            <a:endParaRPr lang="it-IT" dirty="0"/>
          </a:p>
        </p:txBody>
      </p:sp>
    </p:spTree>
    <p:extLst>
      <p:ext uri="{BB962C8B-B14F-4D97-AF65-F5344CB8AC3E}">
        <p14:creationId xmlns:p14="http://schemas.microsoft.com/office/powerpoint/2010/main" xmlns="" val="15223234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Se le ragioni della decisione risultano da altro atto dell’amministrazione richiamato dalla decisione stessa, insieme alla comunicazione di quest’ultima deve essere indicato e reso disponibile, a norma della presente legge, anche l’atto cui essa si richiama.</a:t>
            </a:r>
          </a:p>
          <a:p>
            <a:r>
              <a:rPr lang="it-IT" sz="2800" dirty="0" smtClean="0"/>
              <a:t>In </a:t>
            </a:r>
            <a:r>
              <a:rPr lang="it-IT" sz="2800" dirty="0" smtClean="0"/>
              <a:t>ogni atto notificato al destinatario devono essere indicati il termine e l’autorità cui è possibile ricorrere</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28550"/>
          </a:xfrm>
        </p:spPr>
        <p:txBody>
          <a:bodyPr/>
          <a:lstStyle/>
          <a:p>
            <a:r>
              <a:rPr lang="it-IT" sz="2800" b="1" dirty="0" smtClean="0"/>
              <a:t>Art. 3-bis. (Uso della telematica)</a:t>
            </a:r>
            <a:br>
              <a:rPr lang="it-IT" sz="2800" b="1" dirty="0" smtClean="0"/>
            </a:br>
            <a:endParaRPr lang="it-IT" sz="2800" dirty="0" smtClean="0"/>
          </a:p>
          <a:p>
            <a:r>
              <a:rPr lang="it-IT" sz="2800" dirty="0" smtClean="0"/>
              <a:t>1. Per conseguire maggiore efficienza nella loro attività, le amministrazioni pubbliche agiscono mediante strumenti informatici e telematici , nei rapporti interni, tra le diverse amministrazioni e tra queste e i privati.</a:t>
            </a:r>
            <a:br>
              <a:rPr lang="it-IT" sz="2800" dirty="0" smtClean="0"/>
            </a:br>
            <a:r>
              <a:rPr lang="it-IT" sz="2800" i="1" dirty="0" smtClean="0"/>
              <a:t>(comma introdotto dall'art. 12, comma 1, lettera b), legge n. 120 del 2020)</a:t>
            </a:r>
            <a:endParaRPr lang="it-IT" sz="2800" dirty="0" smtClean="0"/>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Responsabile del procedimento </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UNITA’ ORGANIZZATIVA RESPONSABILE DEL PROCEDIMENTO</a:t>
            </a:r>
          </a:p>
          <a:p>
            <a:pPr marL="0" indent="0">
              <a:buNone/>
            </a:pPr>
            <a:r>
              <a:rPr lang="it-IT" sz="2800" dirty="0"/>
              <a:t>Se non già stabilito da legge o da regolamento, le P.A. sono tenute a determinare per </a:t>
            </a:r>
            <a:r>
              <a:rPr lang="it-IT" sz="2800" dirty="0" smtClean="0"/>
              <a:t>ogni procedimento </a:t>
            </a:r>
            <a:r>
              <a:rPr lang="it-IT" sz="2800" dirty="0"/>
              <a:t>l’Unità Organizzativa responsabile dell’istruttoria, di ogni altro </a:t>
            </a:r>
            <a:r>
              <a:rPr lang="it-IT" sz="2800" dirty="0" smtClean="0"/>
              <a:t>adempimento procedimentale</a:t>
            </a:r>
            <a:r>
              <a:rPr lang="it-IT" sz="2800" dirty="0"/>
              <a:t>, dell’adozione del provvedimento finale.</a:t>
            </a:r>
          </a:p>
          <a:p>
            <a:pPr marL="0" indent="0">
              <a:buNone/>
            </a:pPr>
            <a:endParaRPr lang="it-IT" sz="2800" dirty="0"/>
          </a:p>
        </p:txBody>
      </p:sp>
    </p:spTree>
    <p:extLst>
      <p:ext uri="{BB962C8B-B14F-4D97-AF65-F5344CB8AC3E}">
        <p14:creationId xmlns:p14="http://schemas.microsoft.com/office/powerpoint/2010/main" xmlns="" val="36452838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Il Dirigente dell’Unità Organizzativa provvede ad assegnare a sé o ad altro dipendente addetto la responsabilità dell’istruttoria, di ogni altro adempimento ed eventualmente dell’adozione del provvedimento finale. In mancanza di tale assegnazione il responsabile del procedimento è il funzionario preposto a quella Unità Organizzativa</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lstStyle/>
          <a:p>
            <a:r>
              <a:rPr lang="it-IT" sz="2800" dirty="0" smtClean="0"/>
              <a:t>ACQUISIRE DOCUMENTI</a:t>
            </a:r>
          </a:p>
          <a:p>
            <a:r>
              <a:rPr lang="it-IT" sz="2800" dirty="0" smtClean="0"/>
              <a:t>ACCERTA </a:t>
            </a:r>
            <a:r>
              <a:rPr lang="it-IT" sz="2800" dirty="0" err="1" smtClean="0"/>
              <a:t>D'UFFICIO</a:t>
            </a:r>
            <a:r>
              <a:rPr lang="it-IT" sz="2800" dirty="0" smtClean="0"/>
              <a:t> I FATTI</a:t>
            </a:r>
          </a:p>
          <a:p>
            <a:r>
              <a:rPr lang="it-IT" sz="2800" dirty="0" smtClean="0"/>
              <a:t>INDICE CONFERENZA SERVIZI</a:t>
            </a:r>
          </a:p>
          <a:p>
            <a:r>
              <a:rPr lang="it-IT" sz="2800" dirty="0" smtClean="0"/>
              <a:t>CHIEDE INTEGRAZIONI</a:t>
            </a:r>
          </a:p>
          <a:p>
            <a:r>
              <a:rPr lang="it-IT" sz="2800" dirty="0" smtClean="0"/>
              <a:t>COMUNICAZIONI AGLI INTERESSATI</a:t>
            </a:r>
          </a:p>
          <a:p>
            <a:r>
              <a:rPr lang="it-IT" sz="2800" dirty="0" smtClean="0"/>
              <a:t>EMANA IL PROV FINALE O LO DEMANDA  A CHI E' COMPETENTE</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5</a:t>
            </a:r>
            <a:endParaRPr lang="it-IT" dirty="0"/>
          </a:p>
        </p:txBody>
      </p:sp>
      <p:sp>
        <p:nvSpPr>
          <p:cNvPr id="3" name="Segnaposto contenuto 2"/>
          <p:cNvSpPr>
            <a:spLocks noGrp="1"/>
          </p:cNvSpPr>
          <p:nvPr>
            <p:ph idx="1"/>
          </p:nvPr>
        </p:nvSpPr>
        <p:spPr/>
        <p:txBody>
          <a:bodyPr>
            <a:normAutofit/>
          </a:bodyPr>
          <a:lstStyle/>
          <a:p>
            <a:r>
              <a:rPr lang="it-IT" sz="2800" dirty="0" smtClean="0"/>
              <a:t>3. L’unità organizzativa competente, il domicilio digitale e il nominativo del responsabile del procedimento sono comunicati ai soggetti di cui all’</a:t>
            </a:r>
            <a:r>
              <a:rPr lang="it-IT" sz="2800" dirty="0" smtClean="0">
                <a:hlinkClick r:id="rId2"/>
              </a:rPr>
              <a:t>articolo 7</a:t>
            </a:r>
            <a:r>
              <a:rPr lang="it-IT" sz="2800" dirty="0" smtClean="0"/>
              <a:t> e, a richiesta, a chiunque vi abbia interesse.</a:t>
            </a:r>
            <a:br>
              <a:rPr lang="it-IT" sz="2800" dirty="0" smtClean="0"/>
            </a:br>
            <a:r>
              <a:rPr lang="it-IT" sz="2800" i="1" dirty="0" smtClean="0"/>
              <a:t>(comma così modificato dall'art. 12, comma 1, lettera c), legge n. 120 del 2020)</a:t>
            </a:r>
            <a:endParaRPr lang="it-IT" sz="2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b="1" dirty="0" smtClean="0"/>
              <a:t>Art. 6-bis. (Conflitto di interessi)</a:t>
            </a:r>
            <a:endParaRPr lang="it-IT" sz="2800" dirty="0" smtClean="0"/>
          </a:p>
          <a:p>
            <a:r>
              <a:rPr lang="it-IT" sz="2800" dirty="0" smtClean="0"/>
              <a:t>1. Il responsabile del procedimento e i titolari degli uffici competenti ad adottare i pareri, le valutazioni tecniche, gli atti </a:t>
            </a:r>
            <a:r>
              <a:rPr lang="it-IT" sz="2800" dirty="0" err="1" smtClean="0"/>
              <a:t>endoprocedimentali</a:t>
            </a:r>
            <a:r>
              <a:rPr lang="it-IT" sz="2800" dirty="0" smtClean="0"/>
              <a:t> e il provvedimento finale devono astenersi in caso di conflitto di interessi, segnalando ogni situazione di conflitto, anche potenziale.</a:t>
            </a:r>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PREPARATORIA</a:t>
            </a:r>
          </a:p>
          <a:p>
            <a:pPr marL="0" indent="0">
              <a:buNone/>
            </a:pPr>
            <a:r>
              <a:rPr lang="it-IT" sz="2800" dirty="0"/>
              <a:t>ISTRUTTORIA</a:t>
            </a:r>
          </a:p>
          <a:p>
            <a:pPr marL="0" indent="0">
              <a:buNone/>
            </a:pPr>
            <a:r>
              <a:rPr lang="it-IT" sz="2800" dirty="0"/>
              <a:t>DECISORIA</a:t>
            </a:r>
          </a:p>
          <a:p>
            <a:pPr marL="0" indent="0">
              <a:buNone/>
            </a:pPr>
            <a:r>
              <a:rPr lang="it-IT" sz="2800" dirty="0"/>
              <a:t>INTEGRATIVA DELL'EFFICACIA</a:t>
            </a:r>
          </a:p>
          <a:p>
            <a:pPr marL="0" indent="0">
              <a:buNone/>
            </a:pPr>
            <a:endParaRPr lang="it-IT" sz="2800" dirty="0"/>
          </a:p>
        </p:txBody>
      </p:sp>
    </p:spTree>
    <p:extLst>
      <p:ext uri="{BB962C8B-B14F-4D97-AF65-F5344CB8AC3E}">
        <p14:creationId xmlns:p14="http://schemas.microsoft.com/office/powerpoint/2010/main" xmlns="" val="3349110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preparatoria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1.	su istanza di parte</a:t>
            </a:r>
          </a:p>
          <a:p>
            <a:pPr marL="0" indent="0">
              <a:buNone/>
            </a:pPr>
            <a:r>
              <a:rPr lang="it-IT" sz="2800" dirty="0"/>
              <a:t>2.	d’ufficio.</a:t>
            </a:r>
          </a:p>
          <a:p>
            <a:pPr marL="0" indent="0">
              <a:buNone/>
            </a:pPr>
            <a:endParaRPr lang="it-IT" sz="2800" dirty="0"/>
          </a:p>
        </p:txBody>
      </p:sp>
    </p:spTree>
    <p:extLst>
      <p:ext uri="{BB962C8B-B14F-4D97-AF65-F5344CB8AC3E}">
        <p14:creationId xmlns:p14="http://schemas.microsoft.com/office/powerpoint/2010/main" xmlns="" val="9297743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istruttoria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istruttoria è la raccolta , la valutazione di tutti gli elementi di diritto e di fatto necessari per una determinata decisione che si concretizza in un atto amministrativo.</a:t>
            </a:r>
          </a:p>
          <a:p>
            <a:pPr marL="0" indent="0">
              <a:buNone/>
            </a:pPr>
            <a:endParaRPr lang="it-IT" sz="2800" dirty="0"/>
          </a:p>
        </p:txBody>
      </p:sp>
    </p:spTree>
    <p:extLst>
      <p:ext uri="{BB962C8B-B14F-4D97-AF65-F5344CB8AC3E}">
        <p14:creationId xmlns:p14="http://schemas.microsoft.com/office/powerpoint/2010/main" xmlns="" val="1358083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25000" lnSpcReduction="20000"/>
          </a:bodyPr>
          <a:lstStyle/>
          <a:p>
            <a:endParaRPr lang="it-IT" dirty="0"/>
          </a:p>
          <a:p>
            <a:endParaRPr lang="it-IT" dirty="0"/>
          </a:p>
          <a:p>
            <a:endParaRPr lang="it-IT" dirty="0"/>
          </a:p>
          <a:p>
            <a:endParaRPr lang="it-IT" dirty="0"/>
          </a:p>
          <a:p>
            <a:r>
              <a:rPr lang="it-IT" sz="11200" dirty="0"/>
              <a:t>presentazione memorie scritte da parte del cittadino.</a:t>
            </a:r>
          </a:p>
          <a:p>
            <a:r>
              <a:rPr lang="it-IT" sz="11200" dirty="0" smtClean="0"/>
              <a:t>ispezioni </a:t>
            </a:r>
            <a:r>
              <a:rPr lang="it-IT" sz="11200" dirty="0"/>
              <a:t>(strumento di verifica storica dei fatti)</a:t>
            </a:r>
          </a:p>
          <a:p>
            <a:r>
              <a:rPr lang="it-IT" sz="11200" dirty="0" smtClean="0"/>
              <a:t>esibizione </a:t>
            </a:r>
            <a:r>
              <a:rPr lang="it-IT" sz="11200" dirty="0"/>
              <a:t>o presentazione documenti da parte dell’interessato</a:t>
            </a:r>
          </a:p>
          <a:p>
            <a:r>
              <a:rPr lang="it-IT" sz="11200" dirty="0" smtClean="0"/>
              <a:t>accertamenti </a:t>
            </a:r>
            <a:r>
              <a:rPr lang="it-IT" sz="11200" dirty="0"/>
              <a:t>tecnici</a:t>
            </a:r>
          </a:p>
          <a:p>
            <a:r>
              <a:rPr lang="it-IT" sz="11200" dirty="0" smtClean="0"/>
              <a:t>pareri</a:t>
            </a:r>
            <a:endParaRPr lang="it-IT" sz="11200" dirty="0"/>
          </a:p>
          <a:p>
            <a:endParaRPr lang="it-IT" dirty="0"/>
          </a:p>
        </p:txBody>
      </p:sp>
    </p:spTree>
    <p:extLst>
      <p:ext uri="{BB962C8B-B14F-4D97-AF65-F5344CB8AC3E}">
        <p14:creationId xmlns:p14="http://schemas.microsoft.com/office/powerpoint/2010/main" xmlns="" val="4220707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decisoria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determina il contenuto dell’atto da adottare e si provvede all’emanazione del provvedimento finale.</a:t>
            </a:r>
          </a:p>
          <a:p>
            <a:pPr marL="0" indent="0">
              <a:buNone/>
            </a:pPr>
            <a:endParaRPr lang="it-IT" sz="2800" dirty="0"/>
          </a:p>
        </p:txBody>
      </p:sp>
    </p:spTree>
    <p:extLst>
      <p:ext uri="{BB962C8B-B14F-4D97-AF65-F5344CB8AC3E}">
        <p14:creationId xmlns:p14="http://schemas.microsoft.com/office/powerpoint/2010/main" xmlns="" val="20189574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integrativa dell’efficacia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meramente eventuale...</a:t>
            </a:r>
          </a:p>
          <a:p>
            <a:pPr marL="0" indent="0">
              <a:buNone/>
            </a:pPr>
            <a:r>
              <a:rPr lang="it-IT" sz="2800" dirty="0" smtClean="0"/>
              <a:t>Solo </a:t>
            </a:r>
            <a:r>
              <a:rPr lang="it-IT" sz="2800" dirty="0"/>
              <a:t>per alcuni provvedimenti (quando ad esempio ci sono successivi controlli)</a:t>
            </a:r>
          </a:p>
          <a:p>
            <a:pPr marL="0" indent="0">
              <a:buNone/>
            </a:pPr>
            <a:r>
              <a:rPr lang="it-IT" sz="2800" dirty="0" smtClean="0"/>
              <a:t>L'atto </a:t>
            </a:r>
            <a:r>
              <a:rPr lang="it-IT" sz="2800" dirty="0"/>
              <a:t>è perfetto ma non </a:t>
            </a:r>
            <a:r>
              <a:rPr lang="it-IT" sz="2800" dirty="0" err="1"/>
              <a:t>puo'</a:t>
            </a:r>
            <a:r>
              <a:rPr lang="it-IT" sz="2800" dirty="0"/>
              <a:t> produrre effetti </a:t>
            </a:r>
          </a:p>
        </p:txBody>
      </p:sp>
    </p:spTree>
    <p:extLst>
      <p:ext uri="{BB962C8B-B14F-4D97-AF65-F5344CB8AC3E}">
        <p14:creationId xmlns:p14="http://schemas.microsoft.com/office/powerpoint/2010/main" xmlns="" val="34453396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Comunicazione di avvio</a:t>
            </a:r>
            <a:endParaRPr lang="it-IT" dirty="0"/>
          </a:p>
        </p:txBody>
      </p:sp>
      <p:sp>
        <p:nvSpPr>
          <p:cNvPr id="3" name="Segnaposto contenuto 2"/>
          <p:cNvSpPr>
            <a:spLocks noGrp="1"/>
          </p:cNvSpPr>
          <p:nvPr>
            <p:ph idx="1"/>
          </p:nvPr>
        </p:nvSpPr>
        <p:spPr/>
        <p:txBody>
          <a:bodyPr>
            <a:normAutofit/>
          </a:bodyPr>
          <a:lstStyle/>
          <a:p>
            <a:pPr marL="0" indent="0">
              <a:buNone/>
            </a:pPr>
            <a:r>
              <a:rPr lang="it-IT" sz="3300" dirty="0"/>
              <a:t>1	chi ne subisce effetti diretti</a:t>
            </a:r>
          </a:p>
          <a:p>
            <a:pPr marL="0" indent="0">
              <a:buNone/>
            </a:pPr>
            <a:r>
              <a:rPr lang="it-IT" sz="3300" dirty="0"/>
              <a:t>2	chi per legge deve intervenire</a:t>
            </a:r>
          </a:p>
          <a:p>
            <a:pPr marL="0" indent="0">
              <a:buNone/>
            </a:pPr>
            <a:r>
              <a:rPr lang="it-IT" sz="3300" dirty="0"/>
              <a:t>3	coloro che hanno subito un pregiudizio dal </a:t>
            </a:r>
            <a:r>
              <a:rPr lang="it-IT" sz="3300" dirty="0" err="1"/>
              <a:t>prov</a:t>
            </a:r>
            <a:r>
              <a:rPr lang="it-IT" sz="3300" dirty="0"/>
              <a:t>. finale (individuati o facilmente individuabili)</a:t>
            </a:r>
          </a:p>
          <a:p>
            <a:pPr marL="0" indent="0">
              <a:buNone/>
            </a:pPr>
            <a:endParaRPr lang="it-IT" sz="3300" dirty="0"/>
          </a:p>
          <a:p>
            <a:endParaRPr lang="it-IT" dirty="0"/>
          </a:p>
        </p:txBody>
      </p:sp>
    </p:spTree>
    <p:extLst>
      <p:ext uri="{BB962C8B-B14F-4D97-AF65-F5344CB8AC3E}">
        <p14:creationId xmlns:p14="http://schemas.microsoft.com/office/powerpoint/2010/main" xmlns="" val="1985267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396240"/>
          </a:xfrm>
        </p:spPr>
        <p:txBody>
          <a:bodyPr>
            <a:normAutofit fontScale="90000"/>
          </a:bodyPr>
          <a:lstStyle/>
          <a:p>
            <a:endParaRPr lang="it-IT" dirty="0"/>
          </a:p>
        </p:txBody>
      </p:sp>
      <p:sp>
        <p:nvSpPr>
          <p:cNvPr id="3" name="Segnaposto contenuto 2"/>
          <p:cNvSpPr>
            <a:spLocks noGrp="1"/>
          </p:cNvSpPr>
          <p:nvPr>
            <p:ph idx="1"/>
          </p:nvPr>
        </p:nvSpPr>
        <p:spPr>
          <a:xfrm>
            <a:off x="685801" y="1149531"/>
            <a:ext cx="10131425" cy="5538652"/>
          </a:xfrm>
        </p:spPr>
        <p:txBody>
          <a:bodyPr>
            <a:normAutofit fontScale="62500" lnSpcReduction="20000"/>
          </a:bodyPr>
          <a:lstStyle/>
          <a:p>
            <a:pPr marL="0" indent="0">
              <a:buNone/>
            </a:pPr>
            <a:r>
              <a:rPr lang="it-IT" sz="3400" dirty="0"/>
              <a:t>La comunicazione personale  deve contenere</a:t>
            </a:r>
            <a:r>
              <a:rPr lang="it-IT" sz="3400" dirty="0" smtClean="0"/>
              <a:t>:</a:t>
            </a:r>
          </a:p>
          <a:p>
            <a:pPr marL="0" indent="0">
              <a:buNone/>
            </a:pPr>
            <a:r>
              <a:rPr lang="it-IT" sz="3400" dirty="0" smtClean="0"/>
              <a:t>a) l’amministrazione competente;</a:t>
            </a:r>
            <a:br>
              <a:rPr lang="it-IT" sz="3400" dirty="0" smtClean="0"/>
            </a:br>
            <a:r>
              <a:rPr lang="it-IT" sz="3400" dirty="0" smtClean="0"/>
              <a:t>b) l’oggetto del procedimento promosso;</a:t>
            </a:r>
            <a:br>
              <a:rPr lang="it-IT" sz="3400" dirty="0" smtClean="0"/>
            </a:br>
            <a:r>
              <a:rPr lang="it-IT" sz="3400" dirty="0" smtClean="0"/>
              <a:t>c) l’ufficio, il domicilio digitale dell’amministrazione e la persona responsabile del procedimento;</a:t>
            </a:r>
            <a:br>
              <a:rPr lang="it-IT" sz="3400" dirty="0" smtClean="0"/>
            </a:br>
            <a:r>
              <a:rPr lang="it-IT" sz="3400" i="1" dirty="0" smtClean="0"/>
              <a:t>(lettera così modificata dall'art. 12, comma 1, lettera d), legge n. 120 del 2020)</a:t>
            </a:r>
            <a:br>
              <a:rPr lang="it-IT" sz="3400" i="1" dirty="0" smtClean="0"/>
            </a:br>
            <a:r>
              <a:rPr lang="it-IT" sz="3400" dirty="0" smtClean="0"/>
              <a:t>c-bis) la data entro la quale, secondo i termini previsti dall'articolo 2, commi 2 o 3, deve concludersi il procedimento e i rimedi esperibili in caso di inerzia dell'amministrazione;</a:t>
            </a:r>
            <a:br>
              <a:rPr lang="it-IT" sz="3400" dirty="0" smtClean="0"/>
            </a:br>
            <a:r>
              <a:rPr lang="it-IT" sz="3400" dirty="0" err="1" smtClean="0"/>
              <a:t>c-ter</a:t>
            </a:r>
            <a:r>
              <a:rPr lang="it-IT" sz="3400" dirty="0" smtClean="0"/>
              <a:t>) nei procedimenti ad iniziativa di parte, la data di presentazione della relativa istanza;</a:t>
            </a:r>
            <a:r>
              <a:rPr lang="it-IT" sz="3400" i="1" dirty="0" smtClean="0"/>
              <a:t/>
            </a:r>
            <a:br>
              <a:rPr lang="it-IT" sz="3400" i="1" dirty="0" smtClean="0"/>
            </a:br>
            <a:r>
              <a:rPr lang="it-IT" sz="3400" dirty="0" smtClean="0"/>
              <a:t>d) le modalità con le quali, attraverso il punto di accesso telematico di cui all’</a:t>
            </a:r>
            <a:r>
              <a:rPr lang="it-IT" sz="3400" dirty="0" smtClean="0">
                <a:hlinkClick r:id="rId2"/>
              </a:rPr>
              <a:t>articolo 64-bis del decreto legislativo 7 marzo 2005, n. 82</a:t>
            </a:r>
            <a:r>
              <a:rPr lang="it-IT" sz="3400" dirty="0" smtClean="0"/>
              <a:t> o con altre modalità telematiche, è possibile prendere visione degli atti, accedere al fascicolo informatico di cui all’</a:t>
            </a:r>
            <a:r>
              <a:rPr lang="it-IT" sz="3400" dirty="0" smtClean="0">
                <a:hlinkClick r:id="rId2"/>
              </a:rPr>
              <a:t>articolo 41 dello stesso decreto legislativo n. 82 del 2005</a:t>
            </a:r>
            <a:r>
              <a:rPr lang="it-IT" sz="3400" dirty="0" smtClean="0"/>
              <a:t> ed esercitare in via telematica i diritti previsti dalla presente legge;</a:t>
            </a:r>
            <a:br>
              <a:rPr lang="it-IT" sz="3400" dirty="0" smtClean="0"/>
            </a:br>
            <a:r>
              <a:rPr lang="it-IT" sz="3400" i="1" dirty="0" smtClean="0"/>
              <a:t>(lettera così sostituita dall'art. 12, comma 1, lettera d), legge n. 120 del 2020)</a:t>
            </a:r>
            <a:br>
              <a:rPr lang="it-IT" sz="3400" i="1" dirty="0" smtClean="0"/>
            </a:br>
            <a:r>
              <a:rPr lang="it-IT" sz="3400" dirty="0" smtClean="0"/>
              <a:t>d-bis) l’ufficio dove è possibile prendere visione degli atti che non sono disponibili o accessibili con le modalità di cui alla lettera d).</a:t>
            </a:r>
            <a:br>
              <a:rPr lang="it-IT" sz="3400" dirty="0" smtClean="0"/>
            </a:br>
            <a:r>
              <a:rPr lang="it-IT" sz="3400" i="1" dirty="0" smtClean="0"/>
              <a:t>(lettera aggiunta dall'art. 12, comma 1, lettera d), legge n. 120 del 2020)</a:t>
            </a:r>
            <a:endParaRPr lang="it-IT" sz="3400" dirty="0"/>
          </a:p>
          <a:p>
            <a:pPr marL="0" indent="0">
              <a:buNone/>
            </a:pPr>
            <a:r>
              <a:rPr lang="it-IT" sz="2800" dirty="0" smtClean="0"/>
              <a:t>.</a:t>
            </a:r>
            <a:endParaRPr lang="it-IT" sz="2800" dirty="0"/>
          </a:p>
          <a:p>
            <a:endParaRPr lang="it-IT" dirty="0"/>
          </a:p>
        </p:txBody>
      </p:sp>
    </p:spTree>
    <p:extLst>
      <p:ext uri="{BB962C8B-B14F-4D97-AF65-F5344CB8AC3E}">
        <p14:creationId xmlns:p14="http://schemas.microsoft.com/office/powerpoint/2010/main" xmlns="" val="42000549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461554"/>
          </a:xfrm>
        </p:spPr>
        <p:txBody>
          <a:bodyPr>
            <a:normAutofit fontScale="90000"/>
          </a:bodyPr>
          <a:lstStyle/>
          <a:p>
            <a:endParaRPr lang="it-IT" dirty="0"/>
          </a:p>
        </p:txBody>
      </p:sp>
      <p:sp>
        <p:nvSpPr>
          <p:cNvPr id="3" name="Segnaposto contenuto 2"/>
          <p:cNvSpPr>
            <a:spLocks noGrp="1"/>
          </p:cNvSpPr>
          <p:nvPr>
            <p:ph idx="1"/>
          </p:nvPr>
        </p:nvSpPr>
        <p:spPr>
          <a:xfrm>
            <a:off x="685801" y="1162595"/>
            <a:ext cx="10131425" cy="5695406"/>
          </a:xfrm>
        </p:spPr>
        <p:txBody>
          <a:bodyPr/>
          <a:lstStyle/>
          <a:p>
            <a:pPr>
              <a:buNone/>
            </a:pPr>
            <a:r>
              <a:rPr lang="it-IT" sz="2400" b="1" dirty="0" smtClean="0"/>
              <a:t>Art. 9. (Intervento nel procedimento)</a:t>
            </a:r>
            <a:endParaRPr lang="it-IT" sz="2400" dirty="0" smtClean="0"/>
          </a:p>
          <a:p>
            <a:pPr>
              <a:buNone/>
            </a:pPr>
            <a:r>
              <a:rPr lang="it-IT" sz="2400" dirty="0" smtClean="0"/>
              <a:t>1. Qualunque soggetto, portatore di interessi pubblici o privati, nonché i portatori di interessi diffusi costituiti in associazioni o comitati, cui possa derivare un pregiudizio dal provvedimento, hanno facoltà di intervenire nel procedimento.</a:t>
            </a:r>
          </a:p>
          <a:p>
            <a:pPr>
              <a:buNone/>
            </a:pPr>
            <a:r>
              <a:rPr lang="it-IT" sz="2400" b="1" dirty="0" smtClean="0"/>
              <a:t>Art. 10. (Diritti dei partecipanti al procedimento)</a:t>
            </a:r>
            <a:endParaRPr lang="it-IT" sz="2400" dirty="0" smtClean="0"/>
          </a:p>
          <a:p>
            <a:pPr>
              <a:buNone/>
            </a:pPr>
            <a:r>
              <a:rPr lang="it-IT" sz="2400" dirty="0" smtClean="0"/>
              <a:t>1. I soggetti di cui all’</a:t>
            </a:r>
            <a:r>
              <a:rPr lang="it-IT" sz="2400" dirty="0" smtClean="0">
                <a:hlinkClick r:id="rId2"/>
              </a:rPr>
              <a:t>articolo 7</a:t>
            </a:r>
            <a:r>
              <a:rPr lang="it-IT" sz="2400" dirty="0" smtClean="0"/>
              <a:t> e quelli intervenuti ai sensi dell’</a:t>
            </a:r>
            <a:r>
              <a:rPr lang="it-IT" sz="2400" dirty="0" smtClean="0">
                <a:hlinkClick r:id="rId2"/>
              </a:rPr>
              <a:t>articolo 9</a:t>
            </a:r>
            <a:r>
              <a:rPr lang="it-IT" sz="2400" dirty="0" smtClean="0"/>
              <a:t> hanno diritto:</a:t>
            </a:r>
          </a:p>
          <a:p>
            <a:pPr>
              <a:buNone/>
            </a:pPr>
            <a:r>
              <a:rPr lang="it-IT" sz="2400" dirty="0" smtClean="0"/>
              <a:t>a) di prendere visione degli atti del procedimento, salvo quanto previsto dall’</a:t>
            </a:r>
            <a:r>
              <a:rPr lang="it-IT" sz="2400" dirty="0" smtClean="0">
                <a:hlinkClick r:id="rId2"/>
              </a:rPr>
              <a:t>articolo 24</a:t>
            </a:r>
            <a:r>
              <a:rPr lang="it-IT" sz="2400" dirty="0" smtClean="0"/>
              <a:t>;</a:t>
            </a:r>
            <a:br>
              <a:rPr lang="it-IT" sz="2400" dirty="0" smtClean="0"/>
            </a:br>
            <a:r>
              <a:rPr lang="it-IT" sz="2400" dirty="0" smtClean="0"/>
              <a:t>b) di presentare memorie scritte e documenti, che l’amministrazione ha l’obbligo di valutare ove siano pertinenti all’oggetto del procedimento.</a:t>
            </a:r>
          </a:p>
          <a:p>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10 bis</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Prima dell’adozione di un provvedimento negativo il responsabile  comunicano tempestivamente al cittadino che ha fatto l’istanza, il motivo del mancato accoglimento della domanda.</a:t>
            </a:r>
          </a:p>
          <a:p>
            <a:pPr marL="0" indent="0">
              <a:buNone/>
            </a:pPr>
            <a:r>
              <a:rPr lang="it-IT" sz="2800" dirty="0" smtClean="0"/>
              <a:t>10 </a:t>
            </a:r>
            <a:r>
              <a:rPr lang="it-IT" sz="2800" dirty="0"/>
              <a:t>giorni di tempo  per presentare osservazioni scritte ed eventuali documenti</a:t>
            </a:r>
          </a:p>
          <a:p>
            <a:pPr marL="0" indent="0">
              <a:buNone/>
            </a:pPr>
            <a:r>
              <a:rPr lang="it-IT" sz="2800" dirty="0" smtClean="0"/>
              <a:t>SOSPENSIONE </a:t>
            </a:r>
            <a:r>
              <a:rPr lang="it-IT" sz="2800" dirty="0"/>
              <a:t>DEI TERMINI</a:t>
            </a:r>
          </a:p>
          <a:p>
            <a:pPr marL="0" indent="0">
              <a:buNone/>
            </a:pPr>
            <a:r>
              <a:rPr lang="it-IT" sz="2800" dirty="0" smtClean="0"/>
              <a:t>Se </a:t>
            </a:r>
            <a:r>
              <a:rPr lang="it-IT" sz="2800" dirty="0"/>
              <a:t>la P.A Non accoglie le osservazioni deve motivarlo nel provvedimento finale.</a:t>
            </a:r>
          </a:p>
          <a:p>
            <a:pPr marL="0" indent="0">
              <a:buNone/>
            </a:pPr>
            <a:endParaRPr lang="it-IT" sz="2800" dirty="0"/>
          </a:p>
        </p:txBody>
      </p:sp>
    </p:spTree>
    <p:extLst>
      <p:ext uri="{BB962C8B-B14F-4D97-AF65-F5344CB8AC3E}">
        <p14:creationId xmlns:p14="http://schemas.microsoft.com/office/powerpoint/2010/main" xmlns="" val="14521068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 art . 11</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E’ stato valorizzato il rapporto tra cittadino e P.A</a:t>
            </a:r>
            <a:r>
              <a:rPr lang="it-IT" sz="2800" dirty="0" smtClean="0"/>
              <a:t>., creando </a:t>
            </a:r>
            <a:r>
              <a:rPr lang="it-IT" sz="2800" dirty="0"/>
              <a:t>la possibilità di una contrattazione sia per determinare il contenuto del </a:t>
            </a:r>
            <a:r>
              <a:rPr lang="it-IT" sz="2800" dirty="0" smtClean="0"/>
              <a:t>provvedimento finale </a:t>
            </a:r>
            <a:r>
              <a:rPr lang="it-IT" sz="2800" dirty="0"/>
              <a:t>sia per sostituirlo</a:t>
            </a:r>
          </a:p>
          <a:p>
            <a:pPr marL="0" indent="0">
              <a:buNone/>
            </a:pPr>
            <a:endParaRPr lang="it-IT" sz="2800" dirty="0"/>
          </a:p>
        </p:txBody>
      </p:sp>
    </p:spTree>
    <p:extLst>
      <p:ext uri="{BB962C8B-B14F-4D97-AF65-F5344CB8AC3E}">
        <p14:creationId xmlns:p14="http://schemas.microsoft.com/office/powerpoint/2010/main" xmlns="" val="35161210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In accoglimento di osservazioni e proposte presentate a norma dell’</a:t>
            </a:r>
            <a:r>
              <a:rPr lang="it-IT" sz="2800" dirty="0" smtClean="0">
                <a:hlinkClick r:id="rId2"/>
              </a:rPr>
              <a:t>articolo 10</a:t>
            </a:r>
            <a:r>
              <a:rPr lang="it-IT" sz="2800" dirty="0" smtClean="0"/>
              <a:t>, l’amministrazione procedente può concludere, senza pregiudizio dei diritti dei terzi, e in ogni caso nel perseguimento del pubblico interesse, accordi con gli interessati al fine di determinare il contenuto discrezionale del provvedimento finale ovvero in sostituzione di questo.</a:t>
            </a:r>
            <a:endParaRPr lang="it-IT" sz="2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389362"/>
          </a:xfrm>
        </p:spPr>
        <p:txBody>
          <a:bodyPr>
            <a:noAutofit/>
          </a:bodyPr>
          <a:lstStyle/>
          <a:p>
            <a:r>
              <a:rPr lang="it-IT" sz="2800" dirty="0" smtClean="0"/>
              <a:t>Seguono le regole del diritto civile</a:t>
            </a:r>
          </a:p>
          <a:p>
            <a:r>
              <a:rPr lang="it-IT" sz="2800" dirty="0" smtClean="0"/>
              <a:t>Forma scritta</a:t>
            </a:r>
          </a:p>
          <a:p>
            <a:r>
              <a:rPr lang="it-IT" sz="2800" dirty="0" smtClean="0"/>
              <a:t>Salvaguardia diritti terzi</a:t>
            </a:r>
          </a:p>
          <a:p>
            <a:r>
              <a:rPr lang="it-IT" sz="2800" dirty="0" smtClean="0"/>
              <a:t>Recesso unilaterale della sola PA</a:t>
            </a:r>
          </a:p>
          <a:p>
            <a:r>
              <a:rPr lang="it-IT" sz="2800" dirty="0" smtClean="0"/>
              <a:t>A garanzia dell'imparzialità e del buon andamento dell'azione amministrativa, in tutti i casi in cui una pubblica amministrazione conclude accordi nelle ipotesi previste al comma 1, la stipulazione dell'accordo è preceduta da una determinazione dell'organo che sarebbe competente per l'adozione del provvedimento</a:t>
            </a:r>
            <a:endParaRPr lang="it-IT" sz="2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15487"/>
          </a:xfrm>
        </p:spPr>
        <p:txBody>
          <a:bodyPr>
            <a:normAutofit lnSpcReduction="10000"/>
          </a:bodyPr>
          <a:lstStyle/>
          <a:p>
            <a:r>
              <a:rPr lang="it-IT" sz="2800" dirty="0" smtClean="0"/>
              <a:t>Accordi preparatori determinano il contenuto del provvedimento e sono quindi destinati ad essere seguiti comunque dal provvedimento amministrativo (ad. es., nell'ipotesi dell'espropriazione della casa, l'accordo con il proprietario sul tracciato della strada deve poi essere rispecchiato comunque dal provvedimento di espropriazione). </a:t>
            </a:r>
          </a:p>
          <a:p>
            <a:r>
              <a:rPr lang="it-IT" sz="2800" dirty="0" smtClean="0"/>
              <a:t>Accordi sostitutivi, al contrario, sostituiscono totalmente il provvedimento amministrativo (ad es., piuttosto che concordare l'importo dell'indennità di esproprio, il proprietario del bene cede volontariamente lo stesso alla p.a.)</a:t>
            </a:r>
          </a:p>
          <a:p>
            <a:endParaRPr lang="it-I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12</a:t>
            </a:r>
            <a:endParaRPr lang="it-IT" dirty="0"/>
          </a:p>
        </p:txBody>
      </p:sp>
      <p:sp>
        <p:nvSpPr>
          <p:cNvPr id="3" name="Segnaposto contenuto 2"/>
          <p:cNvSpPr>
            <a:spLocks noGrp="1"/>
          </p:cNvSpPr>
          <p:nvPr>
            <p:ph idx="1"/>
          </p:nvPr>
        </p:nvSpPr>
        <p:spPr/>
        <p:txBody>
          <a:bodyPr/>
          <a:lstStyle/>
          <a:p>
            <a:pPr marL="0" indent="0">
              <a:buNone/>
            </a:pPr>
            <a:r>
              <a:rPr lang="it-IT" sz="2800" dirty="0"/>
              <a:t>L’amministrazione deve subordinare la concessione di sovvenzioni, contributi, sussidi, </a:t>
            </a:r>
            <a:r>
              <a:rPr lang="it-IT" sz="2800" dirty="0" smtClean="0"/>
              <a:t>ausili finanziari </a:t>
            </a:r>
            <a:r>
              <a:rPr lang="it-IT" sz="2800" dirty="0"/>
              <a:t>e l’attribuzione di vantaggi economici a persone ed enti pubblici e privati </a:t>
            </a:r>
            <a:r>
              <a:rPr lang="it-IT" sz="2800" dirty="0" smtClean="0"/>
              <a:t>alla predeterminazione </a:t>
            </a:r>
            <a:r>
              <a:rPr lang="it-IT" sz="2800" dirty="0"/>
              <a:t>e pubblicazione dei criteri e modalità ai quali essa deve attenersi e la </a:t>
            </a:r>
            <a:r>
              <a:rPr lang="it-IT" sz="2800" dirty="0" smtClean="0"/>
              <a:t>cui effettiva </a:t>
            </a:r>
            <a:r>
              <a:rPr lang="it-IT" sz="2800" dirty="0"/>
              <a:t>osservanza deve risultare dai singoli provvedimenti.</a:t>
            </a:r>
          </a:p>
          <a:p>
            <a:endParaRPr lang="it-IT" dirty="0"/>
          </a:p>
        </p:txBody>
      </p:sp>
    </p:spTree>
    <p:extLst>
      <p:ext uri="{BB962C8B-B14F-4D97-AF65-F5344CB8AC3E}">
        <p14:creationId xmlns:p14="http://schemas.microsoft.com/office/powerpoint/2010/main" xmlns="" val="16016556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17863"/>
          </a:xfrm>
        </p:spPr>
        <p:txBody>
          <a:bodyPr>
            <a:normAutofit fontScale="90000"/>
          </a:bodyPr>
          <a:lstStyle/>
          <a:p>
            <a:endParaRPr lang="it-IT" dirty="0"/>
          </a:p>
        </p:txBody>
      </p:sp>
      <p:sp>
        <p:nvSpPr>
          <p:cNvPr id="3" name="Segnaposto contenuto 2"/>
          <p:cNvSpPr>
            <a:spLocks noGrp="1"/>
          </p:cNvSpPr>
          <p:nvPr>
            <p:ph idx="1"/>
          </p:nvPr>
        </p:nvSpPr>
        <p:spPr>
          <a:xfrm>
            <a:off x="685801" y="2142067"/>
            <a:ext cx="10131425" cy="4546116"/>
          </a:xfrm>
        </p:spPr>
        <p:txBody>
          <a:bodyPr/>
          <a:lstStyle/>
          <a:p>
            <a:r>
              <a:rPr lang="it-IT" b="1" dirty="0" smtClean="0"/>
              <a:t>(</a:t>
            </a:r>
            <a:r>
              <a:rPr lang="it-IT" sz="2800" b="1" dirty="0" smtClean="0"/>
              <a:t>Ambito di applicazione delle norme sulla partecipazione)</a:t>
            </a:r>
            <a:endParaRPr lang="it-IT" sz="2800" dirty="0" smtClean="0"/>
          </a:p>
          <a:p>
            <a:r>
              <a:rPr lang="it-IT" sz="2800" dirty="0" smtClean="0"/>
              <a:t>1. Le disposizioni contenute nel presente capo non si applicano nei confronti dell’attività della pubblica amministrazione diretta alla emanazione di atti normativi, amministrativi generali, di pianificazione e di programmazione, per i quali restano ferme le particolari norme che ne regolano la formazione.</a:t>
            </a:r>
          </a:p>
          <a:p>
            <a:r>
              <a:rPr lang="it-IT" sz="2800" dirty="0" smtClean="0"/>
              <a:t>2. Dette disposizioni non si applicano altresì ai procedimenti tributari per i quali restano parimenti ferme le particolari norme che li regolano.</a:t>
            </a:r>
          </a:p>
          <a:p>
            <a:endParaRPr lang="it-IT"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Semplificazione </a:t>
            </a:r>
            <a:r>
              <a:rPr lang="it-IT" dirty="0" err="1" smtClean="0"/>
              <a:t>amminstrtaiva</a:t>
            </a:r>
            <a:endParaRPr lang="it-IT" dirty="0"/>
          </a:p>
        </p:txBody>
      </p:sp>
      <p:sp>
        <p:nvSpPr>
          <p:cNvPr id="3" name="Segnaposto contenuto 2"/>
          <p:cNvSpPr>
            <a:spLocks noGrp="1"/>
          </p:cNvSpPr>
          <p:nvPr>
            <p:ph idx="1"/>
          </p:nvPr>
        </p:nvSpPr>
        <p:spPr/>
        <p:txBody>
          <a:bodyPr>
            <a:normAutofit/>
          </a:bodyPr>
          <a:lstStyle/>
          <a:p>
            <a:r>
              <a:rPr lang="it-IT" sz="2800" dirty="0" smtClean="0"/>
              <a:t>Semplificare l'attività amministrativa significa quindi una pubblica amministrazione che costi meno alla collettività, sia in termini di stanziamenti di bilancio che in termini di costi complessivi (comprensivi delle ore-lavoro che l'acquisizione di inutili certificati o le code davanti agli uffici sottraggono ad ogni cittadino) e soprattutto che lavori meglio.</a:t>
            </a:r>
            <a:endParaRPr lang="it-IT"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pareri</a:t>
            </a:r>
            <a:endParaRPr lang="it-IT" dirty="0"/>
          </a:p>
        </p:txBody>
      </p:sp>
      <p:sp>
        <p:nvSpPr>
          <p:cNvPr id="3" name="Segnaposto contenuto 2"/>
          <p:cNvSpPr>
            <a:spLocks noGrp="1"/>
          </p:cNvSpPr>
          <p:nvPr>
            <p:ph idx="1"/>
          </p:nvPr>
        </p:nvSpPr>
        <p:spPr/>
        <p:txBody>
          <a:bodyPr>
            <a:normAutofit/>
          </a:bodyPr>
          <a:lstStyle/>
          <a:p>
            <a:r>
              <a:rPr lang="it-IT" sz="2800" dirty="0" smtClean="0"/>
              <a:t>Le leggi amministrative spesso prevedono l'acquisizione di un parere da parte di organi (il Consiglio di Stato, l'Avvocatura dello Stato, vari organi consultivi delle singole amministrazioni, ecc.) che esercitano la cd. funzione consultiva cioè la funzione di illuminare l'organo fornito della competenza </a:t>
            </a:r>
            <a:r>
              <a:rPr lang="it-IT" sz="2800" dirty="0" err="1" smtClean="0"/>
              <a:t>provvedimentale</a:t>
            </a:r>
            <a:r>
              <a:rPr lang="it-IT" sz="2800" dirty="0" smtClean="0"/>
              <a:t> (la cd. funzione di amministrazione attiva) con le considerazioni derivanti da una particolare competenza tecnica. </a:t>
            </a:r>
            <a:endParaRPr lang="it-IT"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Devono esser resi entro 20 g a meno che non siano manifestate esigenze istruttorie (ulteriori 15g)</a:t>
            </a:r>
          </a:p>
          <a:p>
            <a:r>
              <a:rPr lang="it-IT" sz="3200" dirty="0" smtClean="0"/>
              <a:t>Esistono pareri facoltativi e pareri obbligatori</a:t>
            </a:r>
          </a:p>
          <a:p>
            <a:r>
              <a:rPr lang="it-IT" sz="3200" dirty="0" smtClean="0"/>
              <a:t>La disciplina non vale in materia di diritto alla salute, paesaggistica, territoriale e ambientale</a:t>
            </a:r>
            <a:endParaRPr lang="it-IT" sz="3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In caso di decorrenza del termine senza che sia stato comunicato il parere obbligatorio o senza che l’organo adito abbia rappresentato esigenze istruttorie, è in facoltà dell’amministrazione richiedente di procedere indipendentemente dall’espressione del parere. </a:t>
            </a:r>
            <a:endParaRPr lang="it-IT" sz="2800" dirty="0" smtClean="0"/>
          </a:p>
          <a:p>
            <a:r>
              <a:rPr lang="it-IT" sz="2800" dirty="0" smtClean="0"/>
              <a:t>In caso di decorrenza del termine senza che sia stato comunicato il parere o senza che l’organo adito abbia rappresentato esigenze istruttorie, l’amministrazione richiedente procede indipendentemente dall’espressione del parere. Salvo il caso di omessa richiesta del parere, il responsabile del procedimento non può essere chiamato a rispondere degli eventuali danni derivanti dalla mancata espressione dei pareri di cui al presente comma.</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autOcertificazione</a:t>
            </a:r>
            <a:endParaRPr lang="it-IT" dirty="0"/>
          </a:p>
        </p:txBody>
      </p:sp>
      <p:sp>
        <p:nvSpPr>
          <p:cNvPr id="3" name="Segnaposto contenuto 2"/>
          <p:cNvSpPr>
            <a:spLocks noGrp="1"/>
          </p:cNvSpPr>
          <p:nvPr>
            <p:ph idx="1"/>
          </p:nvPr>
        </p:nvSpPr>
        <p:spPr/>
        <p:txBody>
          <a:bodyPr>
            <a:normAutofit/>
          </a:bodyPr>
          <a:lstStyle/>
          <a:p>
            <a:r>
              <a:rPr lang="it-IT" sz="2800" dirty="0" smtClean="0"/>
              <a:t>L'autocertificazione, ovvero la possibilità, per il cittadino, di dimostrare il possesso di requisiti rilevanti per il procedimento amministrativo mediante una semplice dichiarazione con la quale ci si assume la responsabilità della veridicità della dichiarazione (in luogo della consueta esibizione dei relativi certificati), è stata introdotta, nel nostro ordinamento, dalla legge 4 gennaio 1968 n. 15</a:t>
            </a:r>
            <a:endParaRPr lang="it-IT" sz="28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documenti attestanti atti, fatti, qualità e stati soggettivi, necessari per l'istruttoria del procedimento, sono acquisiti d'ufficio quando sono in possesso dell'amministrazione procedente, ovvero sono detenuti, istituzionalmente, da altre pubbliche amministrazioni. L'amministrazione procedente può richiedere agli interessati i soli elementi necessari per la ricerca dei documenti.</a:t>
            </a:r>
            <a:endParaRPr lang="it-IT" sz="3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18 .3 bis</a:t>
            </a:r>
            <a:br>
              <a:rPr lang="it-IT" dirty="0" smtClean="0"/>
            </a:br>
            <a:endParaRPr lang="it-IT" dirty="0"/>
          </a:p>
        </p:txBody>
      </p:sp>
      <p:sp>
        <p:nvSpPr>
          <p:cNvPr id="3" name="Segnaposto contenuto 2"/>
          <p:cNvSpPr>
            <a:spLocks noGrp="1"/>
          </p:cNvSpPr>
          <p:nvPr>
            <p:ph idx="1"/>
          </p:nvPr>
        </p:nvSpPr>
        <p:spPr>
          <a:xfrm>
            <a:off x="685801" y="1410789"/>
            <a:ext cx="10131425" cy="5447211"/>
          </a:xfrm>
        </p:spPr>
        <p:txBody>
          <a:bodyPr>
            <a:normAutofit/>
          </a:bodyPr>
          <a:lstStyle/>
          <a:p>
            <a:r>
              <a:rPr lang="it-IT" sz="2400" dirty="0" smtClean="0"/>
              <a:t>3-bis. Nei procedimenti avviati su istanza di parte, che hanno ad oggetto l’erogazione di benefici economici comunque denominati, indennità, prestazioni previdenziali e assistenziali, erogazioni, contributi, sovvenzioni, finanziamenti, prestiti, agevolazioni, da parte di pubbliche amministrazioni ovvero il rilascio di autorizzazioni e nulla osta comunque denominati, le dichiarazioni di cui agli </a:t>
            </a:r>
            <a:r>
              <a:rPr lang="it-IT" sz="2400" dirty="0" smtClean="0">
                <a:hlinkClick r:id="rId2"/>
              </a:rPr>
              <a:t>articoli 46 e 47 del decreto del Presidente della Repubblica 28 dicembre 2000, n. 445</a:t>
            </a:r>
            <a:r>
              <a:rPr lang="it-IT" sz="2400" dirty="0" smtClean="0"/>
              <a:t>, ovvero l’acquisizione di dati e documenti di cui ai commi 2 e 3, sostituiscono ogni tipo di documentazione comprovante tutti i requisiti soggettivi ed oggettivi richiesti dalla normativa di riferimento, fatto comunque salvo il rispetto delle disposizioni del </a:t>
            </a:r>
            <a:r>
              <a:rPr lang="it-IT" sz="2400" dirty="0" smtClean="0">
                <a:hlinkClick r:id="rId3"/>
              </a:rPr>
              <a:t>codice delle leggi antimafia e delle misure di prevenzione, di cui al decreto legislativo 6 settembre 2011, n. 159</a:t>
            </a:r>
            <a:r>
              <a:rPr lang="it-IT" sz="2400" dirty="0" smtClean="0"/>
              <a:t>.</a:t>
            </a:r>
            <a:br>
              <a:rPr lang="it-IT" sz="2400" dirty="0" smtClean="0"/>
            </a:br>
            <a:r>
              <a:rPr lang="it-IT" sz="2400" i="1" dirty="0" smtClean="0"/>
              <a:t>(comma aggiunto dall'art. 12, comma 1, lettera h), legge n. 120 del 2020)</a:t>
            </a:r>
            <a:endParaRPr lang="it-IT"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Discrezionalita’</a:t>
            </a:r>
            <a:r>
              <a:rPr lang="it-IT" dirty="0" smtClean="0"/>
              <a:t> tecnica</a:t>
            </a:r>
            <a:endParaRPr lang="it-IT" dirty="0"/>
          </a:p>
        </p:txBody>
      </p:sp>
      <p:sp>
        <p:nvSpPr>
          <p:cNvPr id="3" name="Segnaposto contenuto 2"/>
          <p:cNvSpPr>
            <a:spLocks noGrp="1"/>
          </p:cNvSpPr>
          <p:nvPr>
            <p:ph idx="1"/>
          </p:nvPr>
        </p:nvSpPr>
        <p:spPr/>
        <p:txBody>
          <a:bodyPr>
            <a:normAutofit fontScale="92500" lnSpcReduction="10000"/>
          </a:bodyPr>
          <a:lstStyle/>
          <a:p>
            <a:pPr fontAlgn="base"/>
            <a:r>
              <a:rPr lang="it-IT" sz="2800" dirty="0" smtClean="0"/>
              <a:t>La discrezionalità tecnica ricorre quando l'esame di fatti o di situazioni rilevanti per l'esercizio del potere pubblico necessiti del ricorso a cognizioni tecniche o scientifiche di carattere specialistico. </a:t>
            </a:r>
          </a:p>
          <a:p>
            <a:pPr fontAlgn="base"/>
            <a:r>
              <a:rPr lang="it-IT" sz="2800" dirty="0" smtClean="0"/>
              <a:t>Nell'esercizio della discrezionalità tecnica, quindi, l'Amministrazione compie una valutazione di fatti alla stregua di canoni scientifici e tecnici, e non svolge alcuna comparazione tra l'interesse pubblico primario e gli interessi secondari al fine di individuare la soluzione più opportuna per l'interesse da perseguire (come invece avviene in caso di discrezionalità amministrativa c.d. “pura”). </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mentre la discrezionalità amministrativa consta sia del momento del giudizio (nel quale si acquisiscono e si esaminano i fatti), che del momento della scelta (nel quale si compie una sintesi degli interessi in gioco e si determina la soluzione più opportuna), la discrezionalità tecnica, viceversa, contiene il solo profilo del giudizio, risolvendosi soltanto in una analisi di fatti, sia pure complessi, ma non di interessi</a:t>
            </a:r>
            <a:endParaRPr lang="it-IT" sz="2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Può altresì accadere che, dopo l'analisi dei fatti condotta nell'esercizio della discrezionalità tecnica, la P.A. rimanga libera di individuare il provvedimento più opportuno per il perseguimento dell'interesse pubblico: in tale ipotesi, si sostiene che alla discrezionalità tecnica si accompagna la discrezionalità amministrativa, dando luogo alla c.d. “discrezionalità mista”, intesa concettualmente come la sintesi dei due momenti discrezionali che caratterizzano l'intera azione amministrativa.</a:t>
            </a:r>
            <a:endParaRPr lang="it-IT" sz="28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Ove per disposizione espressa di legge o di regolamento sia previsto che per l’adozione di un provvedimento debbano essere preventivamente acquisite le valutazioni tecniche di organi od enti appositi e tali organi ed enti non provvedano o non rappresentino esigenze istruttorie di competenza dell’amministrazione procedente nei termini prefissati dalla disposizione stessa o, in mancanza, entro novanta giorni dal ricevimento della richiesta, il responsabile del procedimento deve chiedere le suddette valutazioni tecniche ad altri organi dell’amministrazione pubblica o ad enti pubblici che siano dotati di qualificazione e capacità tecnica equipollenti, ovvero ad istituti universitari.</a:t>
            </a:r>
            <a:endParaRPr lang="it-IT" sz="2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disposizione non si applica in caso di valutazioni che debbano essere prodotte da amministrazioni preposte alla tutela ambientale, </a:t>
            </a:r>
            <a:r>
              <a:rPr lang="it-IT" sz="2800" dirty="0" err="1" smtClean="0"/>
              <a:t>paesaggistico-territoriale</a:t>
            </a:r>
            <a:r>
              <a:rPr lang="it-IT" sz="2800" dirty="0" smtClean="0"/>
              <a:t> e della salute dei cittadini.</a:t>
            </a:r>
            <a:endParaRPr lang="it-IT"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Silenzio assenso tra amministrazioni pubbliche e tra amministrazioni pubbliche e gestori di beni o servizi pubblici</a:t>
            </a:r>
            <a:endParaRPr lang="it-IT" dirty="0"/>
          </a:p>
        </p:txBody>
      </p:sp>
      <p:sp>
        <p:nvSpPr>
          <p:cNvPr id="3" name="Segnaposto contenuto 2"/>
          <p:cNvSpPr>
            <a:spLocks noGrp="1"/>
          </p:cNvSpPr>
          <p:nvPr>
            <p:ph idx="1"/>
          </p:nvPr>
        </p:nvSpPr>
        <p:spPr>
          <a:xfrm>
            <a:off x="685801" y="2142067"/>
            <a:ext cx="10131425" cy="4493864"/>
          </a:xfrm>
        </p:spPr>
        <p:txBody>
          <a:bodyPr>
            <a:normAutofit fontScale="92500" lnSpcReduction="20000"/>
          </a:bodyPr>
          <a:lstStyle/>
          <a:p>
            <a:r>
              <a:rPr lang="it-IT" b="1" dirty="0" smtClean="0"/>
              <a:t/>
            </a:r>
            <a:br>
              <a:rPr lang="it-IT" b="1" dirty="0" smtClean="0"/>
            </a:br>
            <a:r>
              <a:rPr lang="it-IT" dirty="0" smtClean="0"/>
              <a:t> </a:t>
            </a:r>
            <a:r>
              <a:rPr lang="it-IT" sz="2800" dirty="0" smtClean="0"/>
              <a:t>Nei casi in cui è prevista l'acquisizione di assensi, concerti o nulla osta comunque denominati di amministrazioni pubbliche e di gestori di beni o servizi pubblici, per l'adozione di provvedimenti normativi e amministrativi di competenza di altre amministrazioni pubbliche, le amministrazioni o i gestori competenti comunicano il proprio assenso, concerto o nulla osta entro trenta giorni dal ricevimento dello schema di provvedimento, corredato della relativa documentazione, da parte dell'amministrazione procedente. Il termine è interrotto in caso  esigenze istruttorie manifestate</a:t>
            </a:r>
          </a:p>
          <a:p>
            <a:r>
              <a:rPr lang="it-IT" sz="2800" dirty="0" smtClean="0"/>
              <a:t>Decorsi i termini senza che sia stato comunicato l'assenso, il concerto o il nulla osta, lo stesso si intende acquisito</a:t>
            </a:r>
          </a:p>
          <a:p>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si applica anche ai casi in cui è prevista l'acquisizione di assensi, concerti o nulla osta comunque denominati di amministrazioni preposte alla tutela ambientale, </a:t>
            </a:r>
            <a:r>
              <a:rPr lang="it-IT" sz="2800" dirty="0" err="1" smtClean="0"/>
              <a:t>paesaggistico-territoriale</a:t>
            </a:r>
            <a:r>
              <a:rPr lang="it-IT" sz="2800" dirty="0" smtClean="0"/>
              <a:t>, dei beni culturali e della salute dei cittadini, per l'adozione di provvedimenti normativi e amministrativi di competenza di amministrazioni pubbliche</a:t>
            </a:r>
            <a:endParaRPr lang="it-IT" sz="2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06482"/>
          </a:xfrm>
        </p:spPr>
        <p:txBody>
          <a:bodyPr>
            <a:normAutofit fontScale="92500" lnSpcReduction="20000"/>
          </a:bodyPr>
          <a:lstStyle/>
          <a:p>
            <a:r>
              <a:rPr lang="it-IT" sz="2800" dirty="0" smtClean="0"/>
              <a:t>La SCIA consente l'immediato inizio dell'attività denunciata, con un più significativo onere di documentazione a carico del privato che dovrà corredare la segnalazione con le dichiarazioni sostitutive di certificazioni e dell'atto di </a:t>
            </a:r>
            <a:r>
              <a:rPr lang="it-IT" sz="2800" dirty="0" err="1" smtClean="0"/>
              <a:t>notorieta'</a:t>
            </a:r>
            <a:r>
              <a:rPr lang="it-IT" sz="2800" dirty="0" smtClean="0"/>
              <a:t> per quanto riguarda tutti gli stati, le </a:t>
            </a:r>
            <a:r>
              <a:rPr lang="it-IT" sz="2800" dirty="0" err="1" smtClean="0"/>
              <a:t>qualita'</a:t>
            </a:r>
            <a:r>
              <a:rPr lang="it-IT" sz="2800" dirty="0" smtClean="0"/>
              <a:t> personali, con le attestazioni e asseverazioni di tecnici abilitati corredate dagli elaborati tecnici, o con le dichiarazioni di </a:t>
            </a:r>
            <a:r>
              <a:rPr lang="it-IT" sz="2800" dirty="0" err="1" smtClean="0"/>
              <a:t>conformita‘</a:t>
            </a:r>
            <a:r>
              <a:rPr lang="it-IT" sz="2800" dirty="0" smtClean="0"/>
              <a:t> </a:t>
            </a:r>
            <a:br>
              <a:rPr lang="it-IT" sz="2800" dirty="0" smtClean="0"/>
            </a:br>
            <a:r>
              <a:rPr lang="it-IT" sz="2800" dirty="0" smtClean="0"/>
              <a:t> </a:t>
            </a:r>
          </a:p>
          <a:p>
            <a:r>
              <a:rPr lang="it-IT" sz="2800" dirty="0" smtClean="0"/>
              <a:t>Nei sessanta giorni dalla SCIA la PA potrà intervenire vietando la prosecuzione dell'attività e rimuovendone gli effetti salva la possibilità di accordare al privato un termine non inferiore a trenta giorni per conformare l'attività ai requisiti imposti dalla legge</a:t>
            </a:r>
            <a:r>
              <a:rPr lang="it-IT" dirty="0" smtClean="0"/>
              <a:t>. </a:t>
            </a:r>
          </a:p>
          <a:p>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Ultima dottrina</a:t>
            </a:r>
            <a:r>
              <a:rPr lang="it-IT" sz="2800" dirty="0" smtClean="0">
                <a:sym typeface="Wingdings" pitchFamily="2" charset="2"/>
              </a:rPr>
              <a:t> </a:t>
            </a:r>
            <a:r>
              <a:rPr lang="it-IT" sz="2800" dirty="0" smtClean="0"/>
              <a:t>Non c’è, quindi, alcun provvedimento amministrativo tacito: c’è solo una dichiarazione del privato che, in caso di mancato esercizio del potere inibitorio della PA, diviene titolo legittimante ex </a:t>
            </a:r>
            <a:r>
              <a:rPr lang="it-IT" sz="2800" dirty="0" err="1" smtClean="0"/>
              <a:t>lege</a:t>
            </a:r>
            <a:endParaRPr lang="it-IT"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Silenzio assenso</a:t>
            </a:r>
            <a:endParaRPr lang="it-IT" dirty="0"/>
          </a:p>
        </p:txBody>
      </p:sp>
      <p:sp>
        <p:nvSpPr>
          <p:cNvPr id="3" name="Segnaposto contenuto 2"/>
          <p:cNvSpPr>
            <a:spLocks noGrp="1"/>
          </p:cNvSpPr>
          <p:nvPr>
            <p:ph idx="1"/>
          </p:nvPr>
        </p:nvSpPr>
        <p:spPr/>
        <p:txBody>
          <a:bodyPr>
            <a:normAutofit/>
          </a:bodyPr>
          <a:lstStyle/>
          <a:p>
            <a:r>
              <a:rPr lang="it-IT" sz="2800" dirty="0" smtClean="0"/>
              <a:t>Fatta salva l'applicazione dell'articolo 19 [che attiene alla dichiarazione di inizio attività], nei procedimenti ad istanza di parte per il rilascio di provvedimenti amministrativi il silenzio dell'amministrazione competente equivale a provvedimento di accoglimento della domanda, senza necessità di ulteriori istanze o diffide, se la medesima amministrazione non comunica all'interessato, nel termine di 30g, il provvedimento di diniego</a:t>
            </a:r>
            <a:endParaRPr lang="it-IT"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Alla luce del tenore letterale della norma, dunque, nei procedimenti ad istanza di parte il silenzio assenso rappresenta istituto di carattere generale, nel senso che esso opera senza necessità di una espressa previsione. </a:t>
            </a:r>
          </a:p>
          <a:p>
            <a:pPr fontAlgn="base"/>
            <a:r>
              <a:rPr lang="it-IT" sz="2800" dirty="0" smtClean="0"/>
              <a:t>La regola del silenzio assenso, tuttavia, non trova applicazione in due importanti situazioni: in primo luogo, nei casi soggetti alla disciplina relativa alla dichiarazione di inizio attività; in secondo luogo, nelle ipotesi eccezionali</a:t>
            </a:r>
            <a:endParaRPr lang="it-IT"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Le disposizioni non si applicano agli atti e procedimenti riguardanti il patrimonio culturale e paesaggistico, l'ambiente, la tutela dal rischio idrogeologico, la difesa nazionale, la pubblica sicurezza e l'immigrazione,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 su proposta del Ministro per la funzione pubblica, di concerto con i Ministri competenti.</a:t>
            </a:r>
            <a:r>
              <a:rPr lang="it-IT" dirty="0" smtClean="0"/>
              <a:t> </a:t>
            </a:r>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sz="2800" dirty="0" smtClean="0"/>
              <a:t>Con la segnalazione o con la domanda di cui agli </a:t>
            </a:r>
            <a:r>
              <a:rPr lang="it-IT" sz="2800" dirty="0" smtClean="0">
                <a:hlinkClick r:id="rId2"/>
              </a:rPr>
              <a:t>articoli 19 e 20</a:t>
            </a:r>
            <a:r>
              <a:rPr lang="it-IT" sz="2800" dirty="0" smtClean="0"/>
              <a:t> l’interessato deve dichiarare la sussistenza dei presupposti e dei requisiti di legge richiesti. In caso di dichiarazioni mendaci o di false attestazioni non è ammessa la conformazione dell’attività e dei suoi effetti a legge o la sanatoria prevista dagli articoli medesimi ed il dichiarante è punito con la sanzione prevista dall’articolo 483 del codice penale, salvo che il fatto costituisca più grave reato</a:t>
            </a:r>
            <a:r>
              <a:rPr lang="it-IT" dirty="0" smtClean="0"/>
              <a:t>.</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CONFERENZA SERVIZI</a:t>
            </a:r>
            <a:endParaRPr lang="it-IT" dirty="0"/>
          </a:p>
        </p:txBody>
      </p:sp>
      <p:sp>
        <p:nvSpPr>
          <p:cNvPr id="3" name="Segnaposto contenuto 2"/>
          <p:cNvSpPr>
            <a:spLocks noGrp="1"/>
          </p:cNvSpPr>
          <p:nvPr>
            <p:ph idx="1"/>
          </p:nvPr>
        </p:nvSpPr>
        <p:spPr/>
        <p:txBody>
          <a:bodyPr/>
          <a:lstStyle/>
          <a:p>
            <a:r>
              <a:rPr lang="it-IT" sz="2800" dirty="0" smtClean="0"/>
              <a:t>La </a:t>
            </a:r>
            <a:r>
              <a:rPr lang="it-IT" sz="2800" b="1" dirty="0" smtClean="0"/>
              <a:t>conferenza di servizi</a:t>
            </a:r>
            <a:r>
              <a:rPr lang="it-IT" sz="2800" dirty="0" smtClean="0"/>
              <a:t> è una forma di cooperazione tra amministrazioni pubbliche introdotta dalla L. 241/90 al fine di snellire l’azione amministrativa, evitando che, nei procedimenti particolarmente complessi, le amministrazioni chiamate a parteciparvi debbano pronunciarsi in luoghi e tempi diversi. La conferenza dei servizi sostituisce a tali pronunce separate una valutazione contestuale in sede “collegiale”.</a:t>
            </a:r>
          </a:p>
          <a:p>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A seconda della fase procedimentale in cui viene utilizzata e, dello scopo per cui è posta in essere, avremo i seguenti tipi di conferenza di servizi: </a:t>
            </a:r>
          </a:p>
          <a:p>
            <a:pPr lvl="0" fontAlgn="base"/>
            <a:r>
              <a:rPr lang="it-IT" sz="2800" dirty="0" smtClean="0"/>
              <a:t>istruttoria; </a:t>
            </a:r>
          </a:p>
          <a:p>
            <a:pPr lvl="0" fontAlgn="base"/>
            <a:r>
              <a:rPr lang="it-IT" sz="2800" dirty="0" smtClean="0"/>
              <a:t>II) decisoria; </a:t>
            </a:r>
          </a:p>
          <a:p>
            <a:pPr lvl="0" fontAlgn="base"/>
            <a:r>
              <a:rPr lang="it-IT" sz="2800" dirty="0" smtClean="0"/>
              <a:t>III) preliminare.</a:t>
            </a:r>
          </a:p>
          <a:p>
            <a:pPr fontAlgn="base"/>
            <a:r>
              <a:rPr lang="it-IT" sz="2800" dirty="0" smtClean="0"/>
              <a:t>La prima si svolge nella fase istruttoria del procedimento, la seconda in quella decisoria e l’ultima prima che il procedimento abbia inizio.</a:t>
            </a:r>
          </a:p>
          <a:p>
            <a:endParaRPr lang="it-I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b="1" dirty="0" smtClean="0"/>
              <a:t>La conferenza istruttoria</a:t>
            </a:r>
            <a:r>
              <a:rPr lang="it-IT" sz="2800" dirty="0" smtClean="0"/>
              <a:t> prevista dall’art. 14, </a:t>
            </a:r>
            <a:r>
              <a:rPr lang="it-IT" sz="2800" dirty="0" err="1" smtClean="0"/>
              <a:t>co</a:t>
            </a:r>
            <a:r>
              <a:rPr lang="it-IT" sz="2800" dirty="0" smtClean="0"/>
              <a:t>. 1 L. 241/90, È indetta per effettuare un esame contestuale degli interessi pubblici coinvolti in un procedimento amministrativo, ovvero in più procedimenti amministrativi connessi (c.d. conferenza di servizi interprocedimentale), riguardanti medesime attività o risultati. Pertanto esso non serve a concertare il contenuto di un provvedimento (come avviene con la conferenza decisoria), ma solo a porre in rilievo le esigenze e gli interessi di ciascuna amministrazione coinvolta.</a:t>
            </a:r>
            <a:endParaRPr lang="it-IT" sz="2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La decisione è rimessa al responsabile del procedimento il quale può utilizzare con metodo di acquisizione degli interessi pubblici inerente il procedimento. Può e non deve, in quanto lo strumento di acquisizione degli altri interessi pubblici coinvolti nel procedimento non deve essere necessariamente la conferenza dei servizi: questo è lo strumento da usare “di regola” laddove l’esame contestuale dei diversi interessi in gioco sia opportuno. Resta fermo, che gli interessi possono essere anche acquisiti in forma individuale; mediante richiesta dell’Amministrazione, alla quale l’Amministrazione interpellata risponde esprimendo (di regola per iscritto) la propria determinazione in merito (che dovrà evidentemente essere valutata dall’Amministrazione procedente, e cosi anche la mancata risposta);</a:t>
            </a:r>
          </a:p>
          <a:p>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La conferenza dei servizi decisoria</a:t>
            </a:r>
            <a:r>
              <a:rPr lang="it-IT" sz="2800" dirty="0" smtClean="0"/>
              <a:t> </a:t>
            </a:r>
            <a:r>
              <a:rPr lang="it-IT" sz="2800" dirty="0" smtClean="0">
                <a:sym typeface="Wingdings"/>
              </a:rPr>
              <a:t></a:t>
            </a:r>
            <a:r>
              <a:rPr lang="it-IT" sz="2800" dirty="0" smtClean="0"/>
              <a:t> l’amministrazione procedente può emettere una decisione c.d. “</a:t>
            </a:r>
            <a:r>
              <a:rPr lang="it-IT" sz="2800" dirty="0" err="1" smtClean="0"/>
              <a:t>pluristrutturata</a:t>
            </a:r>
            <a:r>
              <a:rPr lang="it-IT" sz="2800" dirty="0" smtClean="0"/>
              <a:t>”, cioè una decisione che sostituisce ed ingloba in </a:t>
            </a:r>
            <a:r>
              <a:rPr lang="it-IT" sz="2800" dirty="0" err="1" smtClean="0"/>
              <a:t>sè</a:t>
            </a:r>
            <a:r>
              <a:rPr lang="it-IT" sz="2800" dirty="0" smtClean="0"/>
              <a:t> tutte le determinazioni delle differenti amministrazioni che è necessario acquisire nel procedimento</a:t>
            </a:r>
            <a:endParaRPr lang="it-IT"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1593669"/>
            <a:ext cx="10131425" cy="5107577"/>
          </a:xfrm>
        </p:spPr>
        <p:txBody>
          <a:bodyPr>
            <a:noAutofit/>
          </a:bodyPr>
          <a:lstStyle/>
          <a:p>
            <a:pPr fontAlgn="base">
              <a:buNone/>
            </a:pPr>
            <a:r>
              <a:rPr lang="it-IT" sz="2800" b="1" dirty="0" smtClean="0"/>
              <a:t>La conferenza dei servizi </a:t>
            </a:r>
            <a:r>
              <a:rPr lang="it-IT" sz="2800" dirty="0" smtClean="0"/>
              <a:t>ha lo scopo di indicare al richiedente, prima della presentazione di un’istanza o di un progetto definitivo, le condizioni per ottenere i necessari pareri, intese, concerti, nulla osta, autorizzazioni, concessioni o altri atti di assenso;</a:t>
            </a:r>
          </a:p>
          <a:p>
            <a:pPr lvl="0" fontAlgn="base">
              <a:buNone/>
            </a:pPr>
            <a:r>
              <a:rPr lang="it-IT" sz="2800" dirty="0" smtClean="0"/>
              <a:t>Può indire la conferenza per:</a:t>
            </a:r>
          </a:p>
          <a:p>
            <a:pPr lvl="1" fontAlgn="base">
              <a:buNone/>
            </a:pPr>
            <a:r>
              <a:rPr lang="it-IT" sz="2800" dirty="0" smtClean="0"/>
              <a:t>per progetti particolarmente complessi e insediamenti produttivi di beni e servizi, su motivata richiesta dell’interessato, corredata da uno studio di fattibilità; per la realizzazione di opere pubbliche o di interesse pubblico. In questo caso la conferenza di servizi si esprime sul progetto di fattibilità tecnica ed economica</a:t>
            </a:r>
            <a:endParaRPr lang="it-IT" sz="28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Modalità di organizzazione della conferenza di servizi:</a:t>
            </a:r>
          </a:p>
          <a:p>
            <a:r>
              <a:rPr lang="it-IT" sz="2800" dirty="0" smtClean="0"/>
              <a:t>1-</a:t>
            </a:r>
            <a:r>
              <a:rPr lang="it-IT" sz="2800" b="1" dirty="0" smtClean="0"/>
              <a:t>conferenza semplificata</a:t>
            </a:r>
          </a:p>
          <a:p>
            <a:r>
              <a:rPr lang="it-IT" sz="2800" b="1" dirty="0" smtClean="0"/>
              <a:t>CONFERENZA SIMULTANEA</a:t>
            </a:r>
            <a:endParaRPr lang="it-IT"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1-</a:t>
            </a:r>
            <a:r>
              <a:rPr lang="it-IT" sz="2800" b="1" dirty="0" smtClean="0"/>
              <a:t>conferenza semplificata</a:t>
            </a:r>
            <a:r>
              <a:rPr lang="it-IT" sz="2800" dirty="0" smtClean="0"/>
              <a:t> (art. 14-bis)</a:t>
            </a:r>
            <a:r>
              <a:rPr lang="it-IT" sz="2800" dirty="0" smtClean="0">
                <a:sym typeface="Wingdings"/>
              </a:rPr>
              <a:t></a:t>
            </a:r>
            <a:r>
              <a:rPr lang="it-IT" sz="2800" dirty="0" smtClean="0"/>
              <a:t>  è organizzata in modalità asincrona con l’invio telematico degli atti. non vi sono riunioni, e le istanze, la relativa documentazione e gli atti di assenso delle amministrazioni partecipanti vengono trasmesse telematicamente anche in maniera asincrona (ossia non contestuale</a:t>
            </a:r>
            <a:endParaRPr lang="it-IT" sz="2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605246"/>
          </a:xfrm>
        </p:spPr>
        <p:txBody>
          <a:bodyPr>
            <a:normAutofit fontScale="90000"/>
          </a:bodyPr>
          <a:lstStyle/>
          <a:p>
            <a:endParaRPr lang="it-IT" dirty="0"/>
          </a:p>
        </p:txBody>
      </p:sp>
      <p:sp>
        <p:nvSpPr>
          <p:cNvPr id="3" name="Segnaposto contenuto 2"/>
          <p:cNvSpPr>
            <a:spLocks noGrp="1"/>
          </p:cNvSpPr>
          <p:nvPr>
            <p:ph idx="1"/>
          </p:nvPr>
        </p:nvSpPr>
        <p:spPr>
          <a:xfrm>
            <a:off x="685801" y="1240971"/>
            <a:ext cx="10131425" cy="5617029"/>
          </a:xfrm>
        </p:spPr>
        <p:txBody>
          <a:bodyPr>
            <a:noAutofit/>
          </a:bodyPr>
          <a:lstStyle/>
          <a:p>
            <a:pPr fontAlgn="base"/>
            <a:r>
              <a:rPr lang="it-IT" sz="2500" dirty="0" smtClean="0"/>
              <a:t>La comunicazione di indizione dovrà contenere:</a:t>
            </a:r>
          </a:p>
          <a:p>
            <a:pPr lvl="0" fontAlgn="base"/>
            <a:r>
              <a:rPr lang="it-IT" sz="2500" dirty="0" smtClean="0"/>
              <a:t>l’oggetto della determinazione da assumere, l’istanza e la relativa documentazione ovvero le credenziali per l’accesso telematico alle informazioni e ai documenti utili ai fini dello svolgimento dell’istruttoria;</a:t>
            </a:r>
          </a:p>
          <a:p>
            <a:pPr lvl="0" fontAlgn="base"/>
            <a:r>
              <a:rPr lang="it-IT" sz="2500" dirty="0" smtClean="0"/>
              <a:t>il termine perentorio, non superiore a quindici giorni, entro il quale le amministrazioni coinvolte possono richiedere, integrazion</a:t>
            </a:r>
            <a:r>
              <a:rPr lang="it-IT" sz="2500" b="1" u="sng" dirty="0" smtClean="0">
                <a:hlinkClick r:id="rId2"/>
              </a:rPr>
              <a:t>6</a:t>
            </a:r>
            <a:r>
              <a:rPr lang="it-IT" sz="2500" dirty="0" smtClean="0"/>
              <a:t> documentali o chiarimenti;</a:t>
            </a:r>
          </a:p>
          <a:p>
            <a:pPr lvl="0" fontAlgn="base"/>
            <a:r>
              <a:rPr lang="it-IT" sz="2500" dirty="0" smtClean="0"/>
              <a:t>il termine perentorio, comunque non superiore a quarantacinque giorni, entro il quale le amministrazioni coinvolte devono rendere le proprie determinazioni relative alla decisione oggetto della conferenza, </a:t>
            </a:r>
          </a:p>
          <a:p>
            <a:r>
              <a:rPr lang="it-IT" sz="2500" dirty="0" smtClean="0"/>
              <a:t>la data della eventuale riunione in modalità sincrona di cui all’articolo 14-ter, da tenersi entro dieci giorni dalla scadenza del termine. Tale riunione si svolge solo quando è strettamente e necessaria, </a:t>
            </a:r>
            <a:endParaRPr lang="it-IT" sz="25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552994"/>
          </a:xfrm>
        </p:spPr>
        <p:txBody>
          <a:bodyPr>
            <a:normAutofit fontScale="90000"/>
          </a:bodyPr>
          <a:lstStyle/>
          <a:p>
            <a:endParaRPr lang="it-IT" dirty="0"/>
          </a:p>
        </p:txBody>
      </p:sp>
      <p:sp>
        <p:nvSpPr>
          <p:cNvPr id="3" name="Segnaposto contenuto 2"/>
          <p:cNvSpPr>
            <a:spLocks noGrp="1"/>
          </p:cNvSpPr>
          <p:nvPr>
            <p:ph idx="1"/>
          </p:nvPr>
        </p:nvSpPr>
        <p:spPr>
          <a:xfrm>
            <a:off x="685801" y="1293223"/>
            <a:ext cx="10131425" cy="5251268"/>
          </a:xfrm>
        </p:spPr>
        <p:txBody>
          <a:bodyPr>
            <a:normAutofit fontScale="92500"/>
          </a:bodyPr>
          <a:lstStyle/>
          <a:p>
            <a:pPr lvl="0" fontAlgn="base"/>
            <a:r>
              <a:rPr lang="it-IT" sz="2800" b="1" dirty="0" smtClean="0"/>
              <a:t>conclusione positiva</a:t>
            </a:r>
            <a:r>
              <a:rPr lang="it-IT" sz="2800" dirty="0" smtClean="0"/>
              <a:t>: il responsabile emette una determinazione motivata di conclusione positiva, che sostituisce a ogni effetto tutti gli atti di assenso,, </a:t>
            </a:r>
          </a:p>
          <a:p>
            <a:pPr lvl="0" fontAlgn="base"/>
            <a:r>
              <a:rPr lang="it-IT" sz="2800" b="1" dirty="0" smtClean="0"/>
              <a:t>conclusione negativa</a:t>
            </a:r>
            <a:r>
              <a:rPr lang="it-IT" sz="2800" dirty="0" smtClean="0"/>
              <a:t>: il responsabile emette una determinazione motivata di conclusione negativa della conferenza, che produce l’effetto del rigetto della domanda, quando sono stati acquisiti atti di dissenso che l’amministrazione procedente non ritiene superabili. </a:t>
            </a:r>
          </a:p>
          <a:p>
            <a:pPr lvl="0" fontAlgn="base"/>
            <a:r>
              <a:rPr lang="it-IT" sz="2800" dirty="0" smtClean="0"/>
              <a:t>quando sono stati acquisiti atti di assenso o dissenso che indicano condizioni o prescrizioni che richiedono modifiche sostanziali, la nuova valutazione contestuale si svolgerà con la riunione della conferenza simultanea, che si terrà nella data già indicata nella comunicazione di indizione della conferenza.</a:t>
            </a:r>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2- </a:t>
            </a:r>
            <a:r>
              <a:rPr lang="it-IT" sz="2800" b="1" dirty="0" smtClean="0"/>
              <a:t>conferenza simultanea</a:t>
            </a:r>
            <a:r>
              <a:rPr lang="it-IT" sz="2800" dirty="0" smtClean="0"/>
              <a:t> (art. 14-ter)</a:t>
            </a:r>
            <a:r>
              <a:rPr lang="it-IT" sz="2800" dirty="0" smtClean="0">
                <a:sym typeface="Wingdings"/>
              </a:rPr>
              <a:t></a:t>
            </a:r>
            <a:r>
              <a:rPr lang="it-IT" sz="2800" dirty="0" smtClean="0"/>
              <a:t> carattere eventuale ed eccezionale, è strutturata in modalità sincrona, ossia con la partecipazione contestuale (anche in via telematica) dei rappresentanti delle amministrazioni coinvolte.(la conferenza simultanea si innesca infatti per ipotesi complesse qualora, in via originaria o sopravvenuta, si riscontrino particolari difficoltà nel definire la conferenza semplificata</a:t>
            </a:r>
            <a:endParaRPr lang="it-IT"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E’ prevista unicamente nei seguenti casi:</a:t>
            </a:r>
          </a:p>
          <a:p>
            <a:pPr fontAlgn="base"/>
            <a:r>
              <a:rPr lang="it-IT" sz="2800" dirty="0" smtClean="0"/>
              <a:t>quando nel corso della conferenza semplificata sono stati acquisiti atti di assenso o dissenso che indicano condizioni o prescrizioni che richiedono modifiche sostanziali (art.14‐bis, comma 6);</a:t>
            </a:r>
          </a:p>
          <a:p>
            <a:pPr fontAlgn="base"/>
            <a:r>
              <a:rPr lang="it-IT" sz="2800" dirty="0" smtClean="0"/>
              <a:t>nei casi di particolare complessità della decisione da assumere: l’amministrazione procedente può indire direttamente la conferenza simultanea</a:t>
            </a:r>
          </a:p>
          <a:p>
            <a:pPr fontAlgn="base"/>
            <a:r>
              <a:rPr lang="it-IT" sz="2800" dirty="0" smtClean="0"/>
              <a:t>in caso di progetto sottoposto a valutazione di impatto ambientale (VIA) regionale</a:t>
            </a:r>
            <a:endParaRPr lang="it-IT" sz="28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Ciascun ente o amministrazione convocato alla riunione è rappresentato da un unico soggetto abilitato ad esprimere definitivamente e in modo univoco e vincolante la posizione dell’amministrazione stessa su tutte le decisioni di competenza della conferenza, anche indicando le modifiche progettuali eventualmente necessarie ai fini dell’assenso (art. 14‐ter, comma 3).</a:t>
            </a:r>
          </a:p>
          <a:p>
            <a:endParaRPr lang="it-IT" sz="28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Il rappresentante unico delle amministrazioni statali è nominato dal Presidente del Consiglio o, in caso di amministrazioni periferiche, dal Prefetto</a:t>
            </a:r>
          </a:p>
          <a:p>
            <a:r>
              <a:rPr lang="it-IT" sz="2800" dirty="0" smtClean="0"/>
              <a:t>I lavori della conferenza simultanea si concludono entro 45 giorni dalla data della prima riunione. In caso di determinazioni complesse, ove siano coinvolte amministrazioni preposte alla tutela ambientale, </a:t>
            </a:r>
            <a:r>
              <a:rPr lang="it-IT" sz="2800" dirty="0" err="1" smtClean="0"/>
              <a:t>paesaggistico‐territoriale</a:t>
            </a:r>
            <a:r>
              <a:rPr lang="it-IT" sz="2800" dirty="0" smtClean="0"/>
              <a:t>, dei beni culturali e della salute dei cittadini, il termine è di 90 giorni ove disposizione di legge o i regolamenti sui termini non prevedono un termine diverso (art. 14‐ter, comma 2).</a:t>
            </a:r>
          </a:p>
          <a:p>
            <a:endParaRPr lang="it-IT" dirty="0" smtClean="0"/>
          </a:p>
          <a:p>
            <a:endParaRPr lang="it-IT"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All’esito dell’ultima riunione della conferenza, l’amministrazione procedente adotta la determinazione motivata di conclusione della conferenza entro il termine previsto, sulla base delle posizioni prevalenti espresse dalle amministrazioni partecipanti alla conferenza tramite i propri rappresentanti</a:t>
            </a:r>
            <a:endParaRPr lang="it-IT" sz="2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fontAlgn="base"/>
            <a:r>
              <a:rPr lang="it-IT" sz="2800" dirty="0" smtClean="0"/>
              <a:t>La determinazione motivata di conclusione positiva della conferenza, adottata dall’amministrazione procedente, sostituisce a ogni effetto tutti gli atti di assenso, comunque denominati, di competenza delle amministrazioni e dei gestori di beni o servizi pubblici interessati (art. 14‐ </a:t>
            </a:r>
            <a:r>
              <a:rPr lang="it-IT" sz="2800" dirty="0" err="1" smtClean="0"/>
              <a:t>quater</a:t>
            </a:r>
            <a:r>
              <a:rPr lang="it-IT" sz="2800" dirty="0" smtClean="0"/>
              <a:t>, comma 1).</a:t>
            </a:r>
          </a:p>
          <a:p>
            <a:pPr fontAlgn="base"/>
            <a:r>
              <a:rPr lang="it-IT" sz="2800" dirty="0" smtClean="0"/>
              <a:t>In caso di approvazione unanime, la determinazione è immediatamente efficace. In caso di approvazione sulla base delle posizioni prevalenti nella conferenza simultanea, l’efficacia della determinazione è sospesa quando sono stati espressi dissensi qualificati per il periodo (di 10 giorni dalla sua comunicazione), utile alla presentazione dell’opposizione (art. 14‐quater, comma 3).</a:t>
            </a:r>
          </a:p>
          <a:p>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54676"/>
          </a:xfrm>
        </p:spPr>
        <p:txBody>
          <a:bodyPr>
            <a:noAutofit/>
          </a:bodyPr>
          <a:lstStyle/>
          <a:p>
            <a:r>
              <a:rPr lang="it-IT" sz="2800" dirty="0" smtClean="0"/>
              <a:t>La nuova disciplina prevede, come quella previgente, la possibilità per le amministrazioni preposte </a:t>
            </a:r>
            <a:r>
              <a:rPr lang="it-IT" sz="2800" b="1" dirty="0" smtClean="0"/>
              <a:t>alla tutela di interessi sensibili di rimettere</a:t>
            </a:r>
            <a:r>
              <a:rPr lang="it-IT" sz="2800" dirty="0" smtClean="0"/>
              <a:t>, in caso di dissenso, </a:t>
            </a:r>
            <a:r>
              <a:rPr lang="it-IT" sz="2800" b="1" dirty="0" smtClean="0"/>
              <a:t>la questione al Presidente del Consiglio dei Ministri</a:t>
            </a:r>
          </a:p>
          <a:p>
            <a:r>
              <a:rPr lang="it-IT" sz="2800" dirty="0" smtClean="0"/>
              <a:t>se non è stato raggiunto un accordo, la questione è rimessa al Consiglio dei Ministri, che la pone all’ordine del giorno della prima riunione successiva alla scadenza del termine di 15 giorni dall’ultima riunione. Al Consiglio dei Ministri possono partecipare i presidenti delle Regioni o delle Province autonome. Se il Consiglio, non accoglie l’opposizione, la determinazione conclusiva della Conferenza acquista efficacia</a:t>
            </a:r>
            <a:endParaRPr lang="it-IT" sz="28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INVALIDITA’ ATTO</a:t>
            </a:r>
            <a:endParaRPr lang="it-IT" dirty="0"/>
          </a:p>
        </p:txBody>
      </p:sp>
      <p:sp>
        <p:nvSpPr>
          <p:cNvPr id="3" name="Segnaposto contenuto 2"/>
          <p:cNvSpPr>
            <a:spLocks noGrp="1"/>
          </p:cNvSpPr>
          <p:nvPr>
            <p:ph idx="1"/>
          </p:nvPr>
        </p:nvSpPr>
        <p:spPr/>
        <p:txBody>
          <a:bodyPr>
            <a:normAutofit/>
          </a:bodyPr>
          <a:lstStyle/>
          <a:p>
            <a:r>
              <a:rPr lang="it-IT" sz="3600" dirty="0" smtClean="0"/>
              <a:t>L'</a:t>
            </a:r>
            <a:r>
              <a:rPr lang="it-IT" sz="3600" b="1" dirty="0" smtClean="0"/>
              <a:t>invalidità</a:t>
            </a:r>
            <a:r>
              <a:rPr lang="it-IT" sz="3600" dirty="0" smtClean="0"/>
              <a:t> dell'</a:t>
            </a:r>
            <a:r>
              <a:rPr lang="it-IT" sz="3600" dirty="0" smtClean="0">
                <a:hlinkClick r:id="rId2" tooltip="Atto amministrativo"/>
              </a:rPr>
              <a:t>atto amministrativo</a:t>
            </a:r>
            <a:r>
              <a:rPr lang="it-IT" sz="3600" dirty="0" smtClean="0"/>
              <a:t>, nel diritto </a:t>
            </a:r>
            <a:r>
              <a:rPr lang="it-IT" sz="3600" dirty="0" smtClean="0">
                <a:hlinkClick r:id="rId3" tooltip="Italia"/>
              </a:rPr>
              <a:t>italiano</a:t>
            </a:r>
            <a:r>
              <a:rPr lang="it-IT" sz="3600" dirty="0" smtClean="0"/>
              <a:t>, si ha quando l'atto è contrario alle norme che lo disciplinano.</a:t>
            </a:r>
            <a:endParaRPr lang="it-IT" sz="36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200297"/>
          </a:xfrm>
        </p:spPr>
        <p:txBody>
          <a:bodyPr>
            <a:normAutofit fontScale="90000"/>
          </a:bodyPr>
          <a:lstStyle/>
          <a:p>
            <a:endParaRPr lang="it-IT" dirty="0"/>
          </a:p>
        </p:txBody>
      </p:sp>
      <p:sp>
        <p:nvSpPr>
          <p:cNvPr id="3" name="Segnaposto contenuto 2"/>
          <p:cNvSpPr>
            <a:spLocks noGrp="1"/>
          </p:cNvSpPr>
          <p:nvPr>
            <p:ph idx="1"/>
          </p:nvPr>
        </p:nvSpPr>
        <p:spPr>
          <a:xfrm>
            <a:off x="685801" y="1005841"/>
            <a:ext cx="10131425" cy="5643154"/>
          </a:xfrm>
        </p:spPr>
        <p:txBody>
          <a:bodyPr>
            <a:normAutofit lnSpcReduction="10000"/>
          </a:bodyPr>
          <a:lstStyle/>
          <a:p>
            <a:r>
              <a:rPr lang="it-IT" sz="2800" dirty="0" smtClean="0"/>
              <a:t>La difformità dell'atto rispetto a norme espresse dall'ordinamento giuridico determina l'</a:t>
            </a:r>
            <a:r>
              <a:rPr lang="it-IT" sz="2800" b="1" dirty="0" smtClean="0"/>
              <a:t>illegittimità</a:t>
            </a:r>
            <a:r>
              <a:rPr lang="it-IT" sz="2800" dirty="0" smtClean="0"/>
              <a:t> dell'atto; la difformità dell'atto rispetto ai principi espressi dall'art. </a:t>
            </a:r>
            <a:r>
              <a:rPr lang="it-IT" sz="2800" dirty="0" smtClean="0">
                <a:hlinkClick r:id="rId2" tooltip="s:Italia, Repubblica - Costituzione"/>
              </a:rPr>
              <a:t>97</a:t>
            </a:r>
            <a:r>
              <a:rPr lang="it-IT" sz="2800" dirty="0" smtClean="0"/>
              <a:t> della </a:t>
            </a:r>
            <a:r>
              <a:rPr lang="it-IT" sz="2800" dirty="0" smtClean="0">
                <a:hlinkClick r:id="rId3" tooltip="Costituzione italiana"/>
              </a:rPr>
              <a:t>costituzione</a:t>
            </a:r>
            <a:r>
              <a:rPr lang="it-IT" sz="2800" dirty="0" smtClean="0"/>
              <a:t> determina invece l'</a:t>
            </a:r>
            <a:r>
              <a:rPr lang="it-IT" sz="2800" b="1" dirty="0" smtClean="0"/>
              <a:t>inopportunità</a:t>
            </a:r>
            <a:r>
              <a:rPr lang="it-IT" sz="2800" dirty="0" smtClean="0"/>
              <a:t> dell'atto.</a:t>
            </a:r>
          </a:p>
          <a:p>
            <a:r>
              <a:rPr lang="it-IT" sz="2800" dirty="0" smtClean="0"/>
              <a:t>La legittimità attiene alla rispondenza dell'atto alla norme giuridiche che disciplinano l'esercizio del potere, senza alcuna considerazione dei risultati conseguiti.</a:t>
            </a:r>
          </a:p>
          <a:p>
            <a:r>
              <a:rPr lang="it-IT" sz="2800" dirty="0" smtClean="0"/>
              <a:t>L'opportunità, che si contrappone al concetto di legittimità, esprime la conformità della scelta discrezionale alle regole non giuridiche di buona amministrazione, intese ad assicurare l'efficienza e l'economicità dell'azione della pubblica amministrazione, nonché il perseguimento dell'interesse pubblico</a:t>
            </a:r>
            <a:r>
              <a:rPr lang="it-IT" dirty="0" smtClean="0"/>
              <a:t>.</a:t>
            </a:r>
          </a:p>
          <a:p>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illegittimo può essere viziato in modo più o meno grave, dando luogo a due categorie di invalidità degli atti amministrativi; gli atti nulli e gli atti annullabili.</a:t>
            </a:r>
          </a:p>
          <a:p>
            <a:r>
              <a:rPr lang="it-IT" sz="2800" dirty="0" smtClean="0"/>
              <a:t>Per parte della dottrina esiste una terza categoria di invalidità degli atti amministrativi: quella degli </a:t>
            </a:r>
            <a:r>
              <a:rPr lang="it-IT" sz="2800" b="1" dirty="0" smtClean="0"/>
              <a:t>atti amministrativi inesistenti</a:t>
            </a:r>
            <a:endParaRPr lang="it-IT" sz="2800" dirty="0" smtClean="0"/>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L'atto amministrativo nullo è:</a:t>
            </a:r>
          </a:p>
          <a:p>
            <a:r>
              <a:rPr lang="it-IT" sz="2800" dirty="0" smtClean="0"/>
              <a:t>inesistente;</a:t>
            </a:r>
          </a:p>
          <a:p>
            <a:r>
              <a:rPr lang="it-IT" sz="2800" dirty="0" smtClean="0"/>
              <a:t>inefficace;</a:t>
            </a:r>
          </a:p>
          <a:p>
            <a:r>
              <a:rPr lang="it-IT" sz="2800" dirty="0" smtClean="0"/>
              <a:t>insanabile.</a:t>
            </a:r>
          </a:p>
          <a:p>
            <a:endParaRPr lang="it-IT" sz="28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amministrativo annullabile è:</a:t>
            </a:r>
          </a:p>
          <a:p>
            <a:r>
              <a:rPr lang="it-IT" sz="2800" dirty="0" smtClean="0"/>
              <a:t>esistente;</a:t>
            </a:r>
          </a:p>
          <a:p>
            <a:r>
              <a:rPr lang="it-IT" sz="2800" dirty="0" smtClean="0"/>
              <a:t>efficace;</a:t>
            </a:r>
          </a:p>
          <a:p>
            <a:r>
              <a:rPr lang="it-IT" sz="2800" dirty="0" smtClean="0"/>
              <a:t>sanabile.</a:t>
            </a:r>
          </a:p>
          <a:p>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I rimedi contro l'atto amministrativo invalido possono essere richiesti dal privato interessato dall'atto o dalla stessa pubblica amministrazione.</a:t>
            </a:r>
          </a:p>
          <a:p>
            <a:pPr>
              <a:buNone/>
            </a:pPr>
            <a:r>
              <a:rPr lang="it-IT" sz="2800" dirty="0" smtClean="0"/>
              <a:t>Il terzo leso nel suoi </a:t>
            </a:r>
            <a:r>
              <a:rPr lang="it-IT" sz="2800" dirty="0" smtClean="0">
                <a:hlinkClick r:id="rId2" tooltip="Diritto soggettivo"/>
              </a:rPr>
              <a:t>diritti</a:t>
            </a:r>
            <a:r>
              <a:rPr lang="it-IT" sz="2800" dirty="0" smtClean="0"/>
              <a:t> o nel suo </a:t>
            </a:r>
            <a:r>
              <a:rPr lang="it-IT" sz="2800" dirty="0" smtClean="0">
                <a:hlinkClick r:id="rId3" tooltip="Interesse legittimo"/>
              </a:rPr>
              <a:t>interesse legittimo</a:t>
            </a:r>
            <a:r>
              <a:rPr lang="it-IT" sz="2800" dirty="0" smtClean="0"/>
              <a:t> può attuare:</a:t>
            </a:r>
          </a:p>
          <a:p>
            <a:pPr>
              <a:buNone/>
            </a:pPr>
            <a:r>
              <a:rPr lang="it-IT" sz="2800" dirty="0" smtClean="0"/>
              <a:t>un ricorso al </a:t>
            </a:r>
            <a:r>
              <a:rPr lang="it-IT" sz="2800" dirty="0" smtClean="0">
                <a:hlinkClick r:id="rId4" tooltip="Giudice amministrativo"/>
              </a:rPr>
              <a:t>giudice amministrativo</a:t>
            </a:r>
            <a:r>
              <a:rPr lang="it-IT" sz="2800" dirty="0" smtClean="0"/>
              <a:t>;</a:t>
            </a:r>
          </a:p>
          <a:p>
            <a:pPr>
              <a:buNone/>
            </a:pPr>
            <a:r>
              <a:rPr lang="it-IT" sz="2800" dirty="0" smtClean="0"/>
              <a:t>un ricorso alla stessa pubblica amministrazione</a:t>
            </a:r>
          </a:p>
          <a:p>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Da parte sua la pubblica amministrazione, autonomamente o su istanza del terzo interessato, può decidere di produrre un successivo atto amministrativo che agisca sull'atto viziato per:</a:t>
            </a:r>
          </a:p>
          <a:p>
            <a:pPr>
              <a:buNone/>
            </a:pPr>
            <a:r>
              <a:rPr lang="it-IT" sz="2800" dirty="0" smtClean="0">
                <a:hlinkClick r:id="rId2" tooltip="Annullamento (diritto amministrativo)"/>
              </a:rPr>
              <a:t>annullare</a:t>
            </a:r>
            <a:r>
              <a:rPr lang="it-IT" sz="2800" dirty="0" smtClean="0"/>
              <a:t> l'atto;</a:t>
            </a:r>
          </a:p>
          <a:p>
            <a:pPr>
              <a:buNone/>
            </a:pPr>
            <a:r>
              <a:rPr lang="it-IT" sz="2800" dirty="0" smtClean="0">
                <a:hlinkClick r:id="rId3" tooltip="Revoca (diritto amministrativo)"/>
              </a:rPr>
              <a:t>revocare</a:t>
            </a:r>
            <a:r>
              <a:rPr lang="it-IT" sz="2800" dirty="0" smtClean="0"/>
              <a:t> l'atto;</a:t>
            </a:r>
          </a:p>
          <a:p>
            <a:pPr>
              <a:buNone/>
            </a:pPr>
            <a:r>
              <a:rPr lang="it-IT" sz="2800" dirty="0" smtClean="0">
                <a:hlinkClick r:id="rId4" tooltip="Abrogazione (diritto amministrativo) (la pagina non esiste)"/>
              </a:rPr>
              <a:t>abrogare</a:t>
            </a:r>
            <a:r>
              <a:rPr lang="it-IT" sz="2800" dirty="0" smtClean="0"/>
              <a:t> l'atto;</a:t>
            </a:r>
          </a:p>
          <a:p>
            <a:pPr>
              <a:buNone/>
            </a:pPr>
            <a:r>
              <a:rPr lang="it-IT" sz="2800" dirty="0" smtClean="0">
                <a:hlinkClick r:id="rId5" tooltip="Pronunciare la decadenza dell'atto (la pagina non esiste)"/>
              </a:rPr>
              <a:t>pronunciare la decadenza dell'atto</a:t>
            </a:r>
            <a:r>
              <a:rPr lang="it-IT" sz="2800" dirty="0" smtClean="0"/>
              <a:t>;</a:t>
            </a:r>
          </a:p>
          <a:p>
            <a:pPr>
              <a:buNone/>
            </a:pPr>
            <a:r>
              <a:rPr lang="it-IT" sz="2800" dirty="0" smtClean="0">
                <a:hlinkClick r:id="rId6" tooltip="Ritirare l'atto (la pagina non esiste)"/>
              </a:rPr>
              <a:t>ritirare l'atto</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Tutte queste azioni sono tese a far perdere d'efficacia l'atto viziato, ma questa non è l'unica possibilità rispetto ad un atto invalido; infatti questo può anche essere:</a:t>
            </a:r>
          </a:p>
          <a:p>
            <a:pPr>
              <a:buNone/>
            </a:pPr>
            <a:r>
              <a:rPr lang="it-IT" sz="2800" dirty="0" smtClean="0"/>
              <a:t>sanato, tramite:</a:t>
            </a:r>
          </a:p>
          <a:p>
            <a:pPr lvl="1">
              <a:buNone/>
            </a:pPr>
            <a:r>
              <a:rPr lang="it-IT" sz="2800" dirty="0" smtClean="0">
                <a:hlinkClick r:id="rId2" tooltip="Convalida (diritto amministrativo)"/>
              </a:rPr>
              <a:t>Convalida</a:t>
            </a:r>
            <a:r>
              <a:rPr lang="it-IT" sz="2800" dirty="0" smtClean="0"/>
              <a:t>;</a:t>
            </a:r>
          </a:p>
          <a:p>
            <a:pPr lvl="1">
              <a:buNone/>
            </a:pPr>
            <a:r>
              <a:rPr lang="it-IT" sz="2800" dirty="0" smtClean="0">
                <a:hlinkClick r:id="rId3" tooltip="Ratifica (diritto amministrativo)"/>
              </a:rPr>
              <a:t>Ratifica</a:t>
            </a:r>
            <a:endParaRPr lang="it-IT" sz="2800" dirty="0" smtClean="0"/>
          </a:p>
          <a:p>
            <a:pPr>
              <a:buNone/>
            </a:pPr>
            <a:r>
              <a:rPr lang="it-IT" sz="2800" dirty="0" smtClean="0"/>
              <a:t>conservato, tramite:</a:t>
            </a:r>
          </a:p>
          <a:p>
            <a:pPr lvl="1">
              <a:buNone/>
            </a:pPr>
            <a:r>
              <a:rPr lang="it-IT" sz="2800" dirty="0" smtClean="0">
                <a:hlinkClick r:id="rId4" tooltip="Acquiescenza"/>
              </a:rPr>
              <a:t>acquiescenza</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b="1" dirty="0" smtClean="0"/>
              <a:t>convalida</a:t>
            </a:r>
            <a:r>
              <a:rPr lang="it-IT" sz="2800" dirty="0" smtClean="0"/>
              <a:t> è un </a:t>
            </a:r>
            <a:r>
              <a:rPr lang="it-IT" sz="2800" dirty="0" smtClean="0">
                <a:hlinkClick r:id="rId2" tooltip="Atto amministrativo"/>
              </a:rPr>
              <a:t>atto amministrativo</a:t>
            </a:r>
            <a:r>
              <a:rPr lang="it-IT" sz="2800" dirty="0" smtClean="0"/>
              <a:t> di </a:t>
            </a:r>
            <a:r>
              <a:rPr lang="it-IT" sz="2800" dirty="0" smtClean="0">
                <a:hlinkClick r:id="rId3" tooltip="Atto amministrativo di secondo grado (la pagina non esiste)"/>
              </a:rPr>
              <a:t>2º grado</a:t>
            </a:r>
            <a:r>
              <a:rPr lang="it-IT" sz="2800" dirty="0" smtClean="0"/>
              <a:t> tramite il quale il soggetto al quale spetta l'azione di </a:t>
            </a:r>
            <a:r>
              <a:rPr lang="it-IT" sz="2800" dirty="0" smtClean="0">
                <a:hlinkClick r:id="rId4" tooltip="Annullamento"/>
              </a:rPr>
              <a:t>annullamento</a:t>
            </a:r>
            <a:r>
              <a:rPr lang="it-IT" sz="2800" dirty="0" smtClean="0"/>
              <a:t> sana un precedente atto </a:t>
            </a:r>
            <a:r>
              <a:rPr lang="it-IT" sz="2800" dirty="0" smtClean="0">
                <a:hlinkClick r:id="rId5" tooltip="Invalidità (diritto amministrativo)"/>
              </a:rPr>
              <a:t>invalido</a:t>
            </a:r>
            <a:r>
              <a:rPr lang="it-IT" sz="2800" dirty="0" smtClean="0"/>
              <a:t> da vizi che ne determinano l'</a:t>
            </a:r>
            <a:r>
              <a:rPr lang="it-IT" sz="2800" dirty="0" smtClean="0">
                <a:hlinkClick r:id="rId6" tooltip="Annullabilità (diritto amministrativo)"/>
              </a:rPr>
              <a:t>annullabilità</a:t>
            </a:r>
            <a:r>
              <a:rPr lang="it-IT" dirty="0" smtClean="0"/>
              <a:t>.</a:t>
            </a:r>
            <a:endParaRPr lang="it-IT"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A seguito delle modifiche della legge 241/1990 apportate dalla legge 15/2005, l'art 21-nonies al secondo comma prevede la possibilità di convalida di un provvedimento annullabile sussistendo i requisiti di:</a:t>
            </a:r>
          </a:p>
          <a:p>
            <a:r>
              <a:rPr lang="it-IT" sz="2800" dirty="0" smtClean="0"/>
              <a:t>interesse pubblico al mancato annullamento dell'atto;</a:t>
            </a:r>
          </a:p>
          <a:p>
            <a:r>
              <a:rPr lang="it-IT" sz="2800" dirty="0" smtClean="0"/>
              <a:t>intervento della convalida entro un termine ragionevole.</a:t>
            </a:r>
          </a:p>
          <a:p>
            <a:endParaRPr lang="it-IT"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97922"/>
          </a:xfrm>
        </p:spPr>
        <p:txBody>
          <a:bodyPr>
            <a:normAutofit fontScale="85000" lnSpcReduction="10000"/>
          </a:bodyPr>
          <a:lstStyle/>
          <a:p>
            <a:r>
              <a:rPr lang="it-IT" sz="3200" dirty="0" smtClean="0"/>
              <a:t>La </a:t>
            </a:r>
            <a:r>
              <a:rPr lang="it-IT" sz="3200" b="1" dirty="0" smtClean="0"/>
              <a:t>Ratifica</a:t>
            </a:r>
            <a:r>
              <a:rPr lang="it-IT" sz="3200" dirty="0" smtClean="0"/>
              <a:t> è un </a:t>
            </a:r>
            <a:r>
              <a:rPr lang="it-IT" sz="3200" dirty="0" smtClean="0">
                <a:hlinkClick r:id="rId2" tooltip="Atto amministrativo"/>
              </a:rPr>
              <a:t>atto amministrativo</a:t>
            </a:r>
            <a:r>
              <a:rPr lang="it-IT" sz="3200" dirty="0" smtClean="0"/>
              <a:t> di 2º grado tramite il quale la </a:t>
            </a:r>
            <a:r>
              <a:rPr lang="it-IT" sz="3200" dirty="0" smtClean="0">
                <a:hlinkClick r:id="rId3" tooltip="Pubblica amministrazione"/>
              </a:rPr>
              <a:t>pubblica amministrazione</a:t>
            </a:r>
            <a:r>
              <a:rPr lang="it-IT" sz="3200" dirty="0" smtClean="0"/>
              <a:t> sana un precedente atto </a:t>
            </a:r>
            <a:r>
              <a:rPr lang="it-IT" sz="3200" dirty="0" smtClean="0">
                <a:hlinkClick r:id="rId4" tooltip="Invalidità (diritto amministrativo)"/>
              </a:rPr>
              <a:t>invalido</a:t>
            </a:r>
            <a:r>
              <a:rPr lang="it-IT" sz="3200" dirty="0" smtClean="0"/>
              <a:t> dal vizio di </a:t>
            </a:r>
            <a:r>
              <a:rPr lang="it-IT" sz="3200" b="1" dirty="0" smtClean="0"/>
              <a:t>incompetenza relativa</a:t>
            </a:r>
            <a:r>
              <a:rPr lang="it-IT" sz="3200" dirty="0" smtClean="0"/>
              <a:t>, relativo all'autorità che ha emanato l'atto, vizio che ne determina l'</a:t>
            </a:r>
            <a:r>
              <a:rPr lang="it-IT" sz="3200" dirty="0" smtClean="0">
                <a:hlinkClick r:id="rId5" tooltip="Annullabilità (diritto amministrativo)"/>
              </a:rPr>
              <a:t>annullabilità</a:t>
            </a:r>
            <a:r>
              <a:rPr lang="it-IT" sz="3200" dirty="0" smtClean="0"/>
              <a:t>.</a:t>
            </a:r>
          </a:p>
          <a:p>
            <a:r>
              <a:rPr lang="it-IT" sz="3200" dirty="0" smtClean="0"/>
              <a:t>Con quest'atto, l'autorità che ha la competenza per l'emanazione dell'atto, fa suo (ratifica) il comportamento (l'atto) di un'autorità che non aveva la competenza ad emanare l'atto viziato. In questo modo viene sanato l'atto viziato.</a:t>
            </a:r>
          </a:p>
          <a:p>
            <a:r>
              <a:rPr lang="it-IT" sz="3200" dirty="0" smtClean="0"/>
              <a:t>Per alcuni si tratterebbe di una forma particolare di </a:t>
            </a:r>
            <a:r>
              <a:rPr lang="it-IT" sz="3200" u="sng" dirty="0" smtClean="0">
                <a:hlinkClick r:id="rId6"/>
              </a:rPr>
              <a:t>convalida</a:t>
            </a:r>
            <a:endParaRPr lang="it-IT" sz="3200" dirty="0" smtClean="0"/>
          </a:p>
          <a:p>
            <a:endParaRPr lang="it-IT"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45719"/>
          </a:xfrm>
        </p:spPr>
        <p:txBody>
          <a:bodyPr>
            <a:normAutofit fontScale="90000"/>
          </a:bodyPr>
          <a:lstStyle/>
          <a:p>
            <a:endParaRPr lang="it-IT" dirty="0"/>
          </a:p>
        </p:txBody>
      </p:sp>
      <p:sp>
        <p:nvSpPr>
          <p:cNvPr id="3" name="Segnaposto contenuto 2"/>
          <p:cNvSpPr>
            <a:spLocks noGrp="1"/>
          </p:cNvSpPr>
          <p:nvPr>
            <p:ph idx="1"/>
          </p:nvPr>
        </p:nvSpPr>
        <p:spPr>
          <a:xfrm>
            <a:off x="685801" y="979715"/>
            <a:ext cx="10131425" cy="5878286"/>
          </a:xfrm>
        </p:spPr>
        <p:txBody>
          <a:bodyPr>
            <a:normAutofit fontScale="92500" lnSpcReduction="10000"/>
          </a:bodyPr>
          <a:lstStyle/>
          <a:p>
            <a:r>
              <a:rPr lang="it-IT" sz="2800" dirty="0" smtClean="0"/>
              <a:t>L'acquiescenza è ravvisabile, secondo il costante insegnamento giurisprudenziale, </a:t>
            </a:r>
            <a:r>
              <a:rPr lang="it-IT" sz="2800" b="1" dirty="0" smtClean="0"/>
              <a:t>solamente nel caso in cui ci si trovi in presenza di atti o comportamenti univoci, posti liberamente in essere dal destinatario dell'atto,</a:t>
            </a:r>
            <a:r>
              <a:rPr lang="it-IT" sz="2800" dirty="0" smtClean="0"/>
              <a:t> tali da dimostrare la chiara ed inconfutabile volontà dello stesso di accettarne gli effetti e l'operatività ( tra le tante, cfr. due sentenze della </a:t>
            </a:r>
            <a:r>
              <a:rPr lang="it-IT" sz="2800" dirty="0" err="1" smtClean="0"/>
              <a:t>VI</a:t>
            </a:r>
            <a:r>
              <a:rPr lang="it-IT" sz="2800" dirty="0" smtClean="0"/>
              <a:t> sezione del </a:t>
            </a:r>
            <a:r>
              <a:rPr lang="it-IT" sz="2800" dirty="0" smtClean="0">
                <a:hlinkClick r:id="rId2" tooltip="Consiglio di Stato"/>
              </a:rPr>
              <a:t>Consiglio di Stato</a:t>
            </a:r>
            <a:r>
              <a:rPr lang="it-IT" sz="2800" dirty="0" smtClean="0"/>
              <a:t>, n. 5443 del 10/</a:t>
            </a:r>
            <a:r>
              <a:rPr lang="it-IT" sz="2800" dirty="0" err="1" smtClean="0"/>
              <a:t>10</a:t>
            </a:r>
            <a:r>
              <a:rPr lang="it-IT" sz="2800" dirty="0" smtClean="0"/>
              <a:t>/2002, e n. 1990 del 16/4/2003).</a:t>
            </a:r>
            <a:br>
              <a:rPr lang="it-IT" sz="2800" dirty="0" smtClean="0"/>
            </a:br>
            <a:r>
              <a:rPr lang="it-IT" sz="2800" dirty="0" smtClean="0"/>
              <a:t>L'acquiescenza può venire prestata esplicitamente.</a:t>
            </a:r>
          </a:p>
          <a:p>
            <a:r>
              <a:rPr lang="it-IT" sz="2800" dirty="0" smtClean="0"/>
              <a:t>rendendo una specifica dichiarazione;</a:t>
            </a:r>
          </a:p>
          <a:p>
            <a:r>
              <a:rPr lang="it-IT" sz="2800" dirty="0" smtClean="0"/>
              <a:t>compiendo atti chiari e concordanti che mettono in evidenza la volontà del soggetto interessato di accettare gli effetti del provvedimento;</a:t>
            </a:r>
          </a:p>
          <a:p>
            <a:r>
              <a:rPr lang="it-IT" sz="2800" dirty="0" smtClean="0"/>
              <a:t>ponendo in essere atteggiamenti comportamentali integralmente incompatibili con la volontà di impugnare il provvedimento innanzi al giudice competente.</a:t>
            </a:r>
          </a:p>
          <a:p>
            <a:endParaRPr lang="it-IT"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È possibile avvalersi dell'acquiescenza alle seguenti condizioni:</a:t>
            </a:r>
          </a:p>
          <a:p>
            <a:pPr>
              <a:buNone/>
            </a:pPr>
            <a:r>
              <a:rPr lang="it-IT" sz="2800" dirty="0" smtClean="0"/>
              <a:t>Rinuncia all'impugnazione dell'avviso di accertamento.</a:t>
            </a:r>
          </a:p>
          <a:p>
            <a:pPr>
              <a:buNone/>
            </a:pPr>
            <a:r>
              <a:rPr lang="it-IT" sz="2800" dirty="0" smtClean="0"/>
              <a:t>Rinuncia alla presentazione dell'istanza di accertamento con adesione.</a:t>
            </a:r>
          </a:p>
          <a:p>
            <a:pPr>
              <a:buNone/>
            </a:pPr>
            <a:r>
              <a:rPr lang="it-IT" sz="2800" dirty="0" smtClean="0"/>
              <a:t>Pagamento dell'importo della sanzione opportunamente ridotto grazie all'acquiescenza</a:t>
            </a:r>
            <a:r>
              <a:rPr lang="it-IT" dirty="0" smtClean="0"/>
              <a:t>.</a:t>
            </a:r>
          </a:p>
          <a:p>
            <a:endParaRPr lang="it-IT"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i="1" dirty="0" smtClean="0"/>
              <a:t>nullità</a:t>
            </a:r>
            <a:r>
              <a:rPr lang="it-IT" sz="2800" dirty="0" smtClean="0"/>
              <a:t> di un </a:t>
            </a:r>
            <a:r>
              <a:rPr lang="it-IT" sz="2800" dirty="0" smtClean="0">
                <a:hlinkClick r:id="rId2" tooltip="Atto amministrativo"/>
              </a:rPr>
              <a:t>atto amministrativo</a:t>
            </a:r>
            <a:r>
              <a:rPr lang="it-IT" sz="2800" dirty="0" smtClean="0"/>
              <a:t> scaturisce dalla violazione del "Principio di tipicità" e del "Principio di nominatività" che sono propedeutici alle norme d'azione che regolano l'attività dell'Amministrazione. La </a:t>
            </a:r>
            <a:r>
              <a:rPr lang="it-IT" sz="2800" i="1" dirty="0" smtClean="0"/>
              <a:t>nullità dell'atto amministrativo</a:t>
            </a:r>
            <a:r>
              <a:rPr lang="it-IT" sz="2800" dirty="0" smtClean="0"/>
              <a:t> è una causa grave di </a:t>
            </a:r>
            <a:r>
              <a:rPr lang="it-IT" sz="2800" dirty="0" smtClean="0">
                <a:hlinkClick r:id="rId3" tooltip="Invalidità (diritto amministrativo)"/>
              </a:rPr>
              <a:t>invalidità</a:t>
            </a:r>
            <a:r>
              <a:rPr lang="it-IT" sz="2800" dirty="0" smtClean="0"/>
              <a:t> dello stesso, che oltre a determinarne l'inabilità a produrre gli effetti per cui era stato posto in essere, ne determina l'insanabilità</a:t>
            </a:r>
            <a:r>
              <a:rPr lang="it-IT" dirty="0" smtClean="0"/>
              <a:t>.</a:t>
            </a:r>
            <a:endParaRPr lang="it-IT"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39931"/>
          </a:xfrm>
        </p:spPr>
        <p:txBody>
          <a:bodyPr>
            <a:normAutofit fontScale="90000"/>
          </a:bodyPr>
          <a:lstStyle/>
          <a:p>
            <a:endParaRPr lang="it-IT" dirty="0"/>
          </a:p>
        </p:txBody>
      </p:sp>
      <p:sp>
        <p:nvSpPr>
          <p:cNvPr id="3" name="Segnaposto contenuto 2"/>
          <p:cNvSpPr>
            <a:spLocks noGrp="1"/>
          </p:cNvSpPr>
          <p:nvPr>
            <p:ph idx="1"/>
          </p:nvPr>
        </p:nvSpPr>
        <p:spPr>
          <a:xfrm>
            <a:off x="685801" y="1306286"/>
            <a:ext cx="10131425" cy="5107577"/>
          </a:xfrm>
        </p:spPr>
        <p:txBody>
          <a:bodyPr>
            <a:normAutofit fontScale="92500" lnSpcReduction="10000"/>
          </a:bodyPr>
          <a:lstStyle/>
          <a:p>
            <a:pPr>
              <a:buNone/>
            </a:pPr>
            <a:r>
              <a:rPr lang="it-IT" sz="2800" dirty="0" smtClean="0"/>
              <a:t>L'Art.21 </a:t>
            </a:r>
            <a:r>
              <a:rPr lang="it-IT" sz="2800" dirty="0" err="1" smtClean="0"/>
              <a:t>septies</a:t>
            </a:r>
            <a:r>
              <a:rPr lang="it-IT" sz="2800" dirty="0" smtClean="0"/>
              <a:t> della </a:t>
            </a:r>
            <a:r>
              <a:rPr lang="it-IT" sz="2800" dirty="0" smtClean="0">
                <a:hlinkClick r:id="rId2" tooltip="Legge"/>
              </a:rPr>
              <a:t>legge</a:t>
            </a:r>
            <a:r>
              <a:rPr lang="it-IT" sz="2800" dirty="0" smtClean="0"/>
              <a:t> 7 agosto 1990, nº 241 così introdotto dalla Legge 11 febbraio 2005 nº 15 così recita:</a:t>
            </a:r>
          </a:p>
          <a:p>
            <a:pPr>
              <a:buNone/>
            </a:pPr>
            <a:r>
              <a:rPr lang="it-IT" sz="2800" dirty="0" smtClean="0"/>
              <a:t>« È nullo il provvedimento amministrativo che manca degli elementi essenziali, che è viziato da difetto assoluto di attribuzione, che è stato adottato in violazione o elusione del giudicato, nonché negli altri casi espressamente previsti dalla legge. »L'atto amministrativo è nullo:</a:t>
            </a:r>
          </a:p>
          <a:p>
            <a:r>
              <a:rPr lang="it-IT" sz="2800" dirty="0" smtClean="0"/>
              <a:t>quando manca di uno degli </a:t>
            </a:r>
            <a:r>
              <a:rPr lang="it-IT" sz="2800" dirty="0" smtClean="0">
                <a:hlinkClick r:id="rId3" tooltip="Atto amministrativo"/>
              </a:rPr>
              <a:t>elementi essenziali</a:t>
            </a:r>
            <a:r>
              <a:rPr lang="it-IT" sz="2800" dirty="0" smtClean="0"/>
              <a:t> dell'atto amministrativo;</a:t>
            </a:r>
          </a:p>
          <a:p>
            <a:r>
              <a:rPr lang="it-IT" sz="2800" dirty="0" smtClean="0"/>
              <a:t>per difetto assoluto di attribuzione, anche detta incompetenza assoluta di legge;</a:t>
            </a:r>
          </a:p>
          <a:p>
            <a:r>
              <a:rPr lang="it-IT" sz="2800" dirty="0" smtClean="0"/>
              <a:t>quando è prodotto in elusione o violazione di una </a:t>
            </a:r>
            <a:r>
              <a:rPr lang="it-IT" sz="2800" dirty="0" smtClean="0">
                <a:hlinkClick r:id="rId4" tooltip="Sentenza"/>
              </a:rPr>
              <a:t>sentenza</a:t>
            </a:r>
            <a:r>
              <a:rPr lang="it-IT" sz="2800" dirty="0" smtClean="0"/>
              <a:t>;</a:t>
            </a:r>
          </a:p>
          <a:p>
            <a:r>
              <a:rPr lang="it-IT" sz="2800" dirty="0" smtClean="0"/>
              <a:t>nei casi previsti dalla </a:t>
            </a:r>
            <a:r>
              <a:rPr lang="it-IT" sz="2800" dirty="0" smtClean="0">
                <a:hlinkClick r:id="rId2" tooltip="Legge"/>
              </a:rPr>
              <a:t>legge</a:t>
            </a:r>
            <a:r>
              <a:rPr lang="it-IT" dirty="0" smtClean="0"/>
              <a:t>.</a:t>
            </a:r>
          </a:p>
          <a:p>
            <a:endParaRPr lang="it-IT"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3600" dirty="0" smtClean="0"/>
              <a:t>L'atto amministrativo nullo è:</a:t>
            </a:r>
          </a:p>
          <a:p>
            <a:pPr>
              <a:buNone/>
            </a:pPr>
            <a:r>
              <a:rPr lang="it-IT" sz="3600" dirty="0" smtClean="0"/>
              <a:t>inesistente;</a:t>
            </a:r>
          </a:p>
          <a:p>
            <a:pPr>
              <a:buNone/>
            </a:pPr>
            <a:r>
              <a:rPr lang="it-IT" sz="3600" dirty="0" smtClean="0"/>
              <a:t>inefficace;</a:t>
            </a:r>
          </a:p>
          <a:p>
            <a:pPr>
              <a:buNone/>
            </a:pPr>
            <a:r>
              <a:rPr lang="it-IT" sz="3600" dirty="0" smtClean="0"/>
              <a:t>insanabile.</a:t>
            </a:r>
          </a:p>
          <a:p>
            <a:endParaRPr lang="it-IT"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gli effetti della nullità dell'atto amministrativo il terzo che era obbligato dall'atto nullo (ad un fare come ad un non fare) può legittimamente rifiutarsi di adempiere alle previsioni dell'atto. Inoltre la nullità dell'atto può essere fatta valere da chiunque, non solo da chi sia leso in un suo </a:t>
            </a:r>
            <a:r>
              <a:rPr lang="it-IT" sz="2800" dirty="0" smtClean="0">
                <a:hlinkClick r:id="rId2" tooltip="Diritto soggettivo"/>
              </a:rPr>
              <a:t>diritto soggettivo</a:t>
            </a:r>
            <a:r>
              <a:rPr lang="it-IT" sz="2800" dirty="0" smtClean="0"/>
              <a:t> o in un suo </a:t>
            </a:r>
            <a:r>
              <a:rPr lang="it-IT" sz="2800" dirty="0" smtClean="0">
                <a:hlinkClick r:id="rId3" tooltip="Interesse legittimo"/>
              </a:rPr>
              <a:t>interesse legittimo</a:t>
            </a:r>
            <a:r>
              <a:rPr lang="it-IT" sz="2800" dirty="0" smtClean="0"/>
              <a:t>. Infine, se in relazione all'atto amministrativo nullo siano state modificate delle situazioni giuridiche, sorge l'obbligo per chi le ha poste in essere di ripristinare la situazione esistente antecedente all'atto amministrativo nullo</a:t>
            </a:r>
            <a:endParaRPr lang="it-IT" sz="2800"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nullità può essere fatta valere davanti al </a:t>
            </a:r>
            <a:r>
              <a:rPr lang="it-IT" sz="2800" dirty="0" smtClean="0">
                <a:hlinkClick r:id="rId2" tooltip="Giudice ordinario (la pagina non esiste)"/>
              </a:rPr>
              <a:t>giudice ordinario</a:t>
            </a:r>
            <a:r>
              <a:rPr lang="it-IT" sz="2800" dirty="0" smtClean="0"/>
              <a:t> nel caso l'atto amministrativo leda dei diritti; nel caso sia lesivo di interessi legittimi la giurisdizione è del </a:t>
            </a:r>
            <a:r>
              <a:rPr lang="it-IT" sz="2800" dirty="0" smtClean="0">
                <a:hlinkClick r:id="rId3" tooltip="Giudice amministrativo"/>
              </a:rPr>
              <a:t>giudice amministrativo</a:t>
            </a:r>
            <a:r>
              <a:rPr lang="it-IT" sz="2800" dirty="0" smtClean="0"/>
              <a:t>, al quale sono devoluti come giurisdizione esclusiva (quindi anche per i casi di lesioni del </a:t>
            </a:r>
            <a:r>
              <a:rPr lang="it-IT" sz="2800" dirty="0" smtClean="0">
                <a:hlinkClick r:id="rId4" tooltip="Diritto soggettivo"/>
              </a:rPr>
              <a:t>diritto soggettivo</a:t>
            </a:r>
            <a:r>
              <a:rPr lang="it-IT" sz="2800" dirty="0" smtClean="0"/>
              <a:t>), i casi di elusione o violazione del giudicato (il cosiddetto </a:t>
            </a:r>
            <a:r>
              <a:rPr lang="it-IT" sz="2800" dirty="0" smtClean="0">
                <a:hlinkClick r:id="rId5" tooltip="Giudizio di ottemperanza"/>
              </a:rPr>
              <a:t>giudizio di ottemperanza</a:t>
            </a:r>
            <a:r>
              <a:rPr lang="it-IT" dirty="0" smtClean="0"/>
              <a:t>).</a:t>
            </a:r>
            <a:endParaRPr lang="it-IT"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
            </a:r>
            <a:r>
              <a:rPr lang="it-IT" sz="2800" b="1" dirty="0" smtClean="0"/>
              <a:t>annullabilità dell'</a:t>
            </a:r>
            <a:r>
              <a:rPr lang="it-IT" sz="2800" b="1" dirty="0" smtClean="0">
                <a:hlinkClick r:id="rId2" tooltip="Atto amministrativo"/>
              </a:rPr>
              <a:t>atto amministrativo</a:t>
            </a:r>
            <a:r>
              <a:rPr lang="it-IT" sz="2800" dirty="0" smtClean="0"/>
              <a:t> è una causa di </a:t>
            </a:r>
            <a:r>
              <a:rPr lang="it-IT" sz="2800" dirty="0" smtClean="0">
                <a:hlinkClick r:id="rId3" tooltip="Invalidità (diritto amministrativo)"/>
              </a:rPr>
              <a:t>invalidità</a:t>
            </a:r>
            <a:r>
              <a:rPr lang="it-IT" sz="2800" dirty="0" smtClean="0"/>
              <a:t> dello stesso, minore rispetto alla </a:t>
            </a:r>
            <a:r>
              <a:rPr lang="it-IT" sz="2800" dirty="0" smtClean="0">
                <a:hlinkClick r:id="rId4" tooltip="Nullità (diritto amministrativo)"/>
              </a:rPr>
              <a:t>nullità</a:t>
            </a:r>
            <a:r>
              <a:rPr lang="it-IT" sz="2800" dirty="0" smtClean="0"/>
              <a:t>, che ne determina l'illegittimità e quindi la possibilità che l'atto sia </a:t>
            </a:r>
            <a:r>
              <a:rPr lang="it-IT" sz="2800" dirty="0" smtClean="0">
                <a:hlinkClick r:id="rId5" tooltip="Annullamento (diritto amministrativo)"/>
              </a:rPr>
              <a:t>annullato</a:t>
            </a:r>
            <a:r>
              <a:rPr lang="it-IT" sz="2800" dirty="0" smtClean="0"/>
              <a:t>.</a:t>
            </a:r>
            <a:endParaRPr lang="it-IT" sz="28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(come modificata dalla legge 11 febbraio </a:t>
            </a:r>
            <a:r>
              <a:rPr lang="it-IT" sz="2800" dirty="0" smtClean="0">
                <a:hlinkClick r:id="rId4" tooltip="2005"/>
              </a:rPr>
              <a:t>2005</a:t>
            </a:r>
            <a:r>
              <a:rPr lang="it-IT" sz="2800" dirty="0" smtClean="0"/>
              <a:t> </a:t>
            </a:r>
            <a:r>
              <a:rPr lang="it-IT" sz="2800" dirty="0" smtClean="0">
                <a:hlinkClick r:id="rId5" tooltip="Legge 15/2005"/>
              </a:rPr>
              <a:t>n.15</a:t>
            </a:r>
            <a:r>
              <a:rPr lang="it-IT" sz="2800" dirty="0" smtClean="0"/>
              <a:t>), concernente "Norme generali sull'azione amministrativa", recita:</a:t>
            </a:r>
          </a:p>
          <a:p>
            <a:r>
              <a:rPr lang="it-IT" sz="2800" dirty="0" smtClean="0"/>
              <a:t>« È annullabile il provvedimento amministrativo adottato in violazione di legge o viziato da eccesso di potere o da incompetenza. »</a:t>
            </a:r>
            <a:endParaRPr lang="it-IT" sz="28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al secondo comma, introduce il principio secondo il quale</a:t>
            </a:r>
          </a:p>
          <a:p>
            <a:r>
              <a:rPr lang="it-IT" sz="2800" dirty="0" smtClean="0"/>
              <a:t>"Non è annullabile il provvedimento adottato in violazione di norme sul procedimento o sulla forma degli atti qualora, per la natura vincolata del provvedimento, sia palese che il suo contenuto dispositivo non avrebbe potuto essere diverso da quello in concreto adottato. Il provvedimento amministrativo non è comunque annullabile per mancata comunicazione dell'avvio del procedimento qualora l'amministrazione dimostri in giudizio che il contenuto del provvedimento non avrebbe potuto essere diverso da quello in concreto adottato."</a:t>
            </a:r>
          </a:p>
          <a:p>
            <a:endParaRPr lang="it-IT"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ES l'amministrazione può provare in giudizio, che la mancata comunicazione dell'avvio del procedimento, non rappresenta di per sé causa di annullabilità, se riesce a dimostrare che i destinatari sono comunque venuti a conoscenza dell'atto amministrativo o che anche quando ne fossero venuti a conoscenza questo non avrebbe potuto essere diverso da quello posto in essere dall'amministrazione</a:t>
            </a:r>
            <a:endParaRPr lang="it-IT" sz="28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L'atto amministrativo annullabile è:</a:t>
            </a:r>
          </a:p>
          <a:p>
            <a:pPr>
              <a:buNone/>
            </a:pPr>
            <a:r>
              <a:rPr lang="it-IT" sz="2800" dirty="0" smtClean="0"/>
              <a:t>giuridicamente esistente;</a:t>
            </a:r>
          </a:p>
          <a:p>
            <a:pPr>
              <a:buNone/>
            </a:pPr>
            <a:r>
              <a:rPr lang="it-IT" sz="2800" dirty="0" smtClean="0"/>
              <a:t>efficace;</a:t>
            </a:r>
          </a:p>
          <a:p>
            <a:pPr>
              <a:buNone/>
            </a:pPr>
            <a:r>
              <a:rPr lang="it-IT" sz="2800" dirty="0" smtClean="0"/>
              <a:t>sanabile</a:t>
            </a:r>
          </a:p>
          <a:p>
            <a:pPr>
              <a:buNone/>
            </a:pPr>
            <a:r>
              <a:rPr lang="it-IT" sz="2800" dirty="0" smtClean="0"/>
              <a:t>L'annullabilità non si verifica di diritto, ma solo nel caso sia fatta valere da chi ne abbia interesse (il privato ma anche la pubblica amministrazione stessa) ed a seguito di un altro atto della pubblica amministrazione o di una sentenza.</a:t>
            </a:r>
          </a:p>
          <a:p>
            <a:pPr>
              <a:buNone/>
            </a:pPr>
            <a:endParaRPr lang="it-IT"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1571</TotalTime>
  <Words>4420</Words>
  <Application>Microsoft Office PowerPoint</Application>
  <PresentationFormat>Personalizzato</PresentationFormat>
  <Paragraphs>294</Paragraphs>
  <Slides>107</Slides>
  <Notes>0</Notes>
  <HiddenSlides>0</HiddenSlides>
  <MMClips>0</MMClips>
  <ScaleCrop>false</ScaleCrop>
  <HeadingPairs>
    <vt:vector size="4" baseType="variant">
      <vt:variant>
        <vt:lpstr>Tema</vt:lpstr>
      </vt:variant>
      <vt:variant>
        <vt:i4>1</vt:i4>
      </vt:variant>
      <vt:variant>
        <vt:lpstr>Titoli diapositive</vt:lpstr>
      </vt:variant>
      <vt:variant>
        <vt:i4>107</vt:i4>
      </vt:variant>
    </vt:vector>
  </HeadingPairs>
  <TitlesOfParts>
    <vt:vector size="108" baseType="lpstr">
      <vt:lpstr>Celestiale</vt:lpstr>
      <vt:lpstr>Legge procedimento amministrativo</vt:lpstr>
      <vt:lpstr>Procedimento amministrativo</vt:lpstr>
      <vt:lpstr>fasi</vt:lpstr>
      <vt:lpstr>Situazioni giuridicamente rilevanti</vt:lpstr>
      <vt:lpstr>Diritto soggettivo</vt:lpstr>
      <vt:lpstr>Interesse legittimo </vt:lpstr>
      <vt:lpstr>Interesse legittimo oppositivo</vt:lpstr>
      <vt:lpstr>Interesse legittimo pretensivo</vt:lpstr>
      <vt:lpstr>Interesse collettivo</vt:lpstr>
      <vt:lpstr>Interesse diffuso</vt:lpstr>
      <vt:lpstr>Art 1 </vt:lpstr>
      <vt:lpstr>Aggravio proc. Amm.vo</vt:lpstr>
      <vt:lpstr>conclusione</vt:lpstr>
      <vt:lpstr>Diapositiva 14</vt:lpstr>
      <vt:lpstr>Diapositiva 15</vt:lpstr>
      <vt:lpstr>Diapositiva 16</vt:lpstr>
      <vt:lpstr>Diapositiva 17</vt:lpstr>
      <vt:lpstr>Diapositiva 18</vt:lpstr>
      <vt:lpstr>Partecipazione al procedimento</vt:lpstr>
      <vt:lpstr>Conclusione del procedimento</vt:lpstr>
      <vt:lpstr>termine</vt:lpstr>
      <vt:lpstr>Diapositiva 22</vt:lpstr>
      <vt:lpstr>motivazione</vt:lpstr>
      <vt:lpstr>Diapositiva 24</vt:lpstr>
      <vt:lpstr>Diapositiva 25</vt:lpstr>
      <vt:lpstr>Diapositiva 26</vt:lpstr>
      <vt:lpstr>Responsabile del procedimento </vt:lpstr>
      <vt:lpstr>Diapositiva 28</vt:lpstr>
      <vt:lpstr>funzioni</vt:lpstr>
      <vt:lpstr>Art 5</vt:lpstr>
      <vt:lpstr>Diapositiva 31</vt:lpstr>
      <vt:lpstr>Fasi del procedimento</vt:lpstr>
      <vt:lpstr>Fase preparatoria</vt:lpstr>
      <vt:lpstr>Fase istruttoria</vt:lpstr>
      <vt:lpstr>Diapositiva 35</vt:lpstr>
      <vt:lpstr>Fase decisoria</vt:lpstr>
      <vt:lpstr>Fase integrativa dell’efficacia</vt:lpstr>
      <vt:lpstr>Comunicazione di avvio</vt:lpstr>
      <vt:lpstr>Diapositiva 39</vt:lpstr>
      <vt:lpstr>Diapositiva 40</vt:lpstr>
      <vt:lpstr>Art 10 bis</vt:lpstr>
      <vt:lpstr>Accordi art . 11</vt:lpstr>
      <vt:lpstr>Diapositiva 43</vt:lpstr>
      <vt:lpstr>Diapositiva 44</vt:lpstr>
      <vt:lpstr>Diapositiva 45</vt:lpstr>
      <vt:lpstr>Art 12</vt:lpstr>
      <vt:lpstr>Diapositiva 47</vt:lpstr>
      <vt:lpstr>Semplificazione amminstrtaiva</vt:lpstr>
      <vt:lpstr>pareri</vt:lpstr>
      <vt:lpstr>Diapositiva 50</vt:lpstr>
      <vt:lpstr>Diapositiva 51</vt:lpstr>
      <vt:lpstr>autOcertificazione</vt:lpstr>
      <vt:lpstr>Diapositiva 53</vt:lpstr>
      <vt:lpstr>Art 18 .3 bis </vt:lpstr>
      <vt:lpstr>Discrezionalita’ tecnica</vt:lpstr>
      <vt:lpstr>Diapositiva 56</vt:lpstr>
      <vt:lpstr>Diapositiva 57</vt:lpstr>
      <vt:lpstr>Diapositiva 58</vt:lpstr>
      <vt:lpstr>Diapositiva 59</vt:lpstr>
      <vt:lpstr>Silenzio assenso tra amministrazioni pubbliche e tra amministrazioni pubbliche e gestori di beni o servizi pubblici</vt:lpstr>
      <vt:lpstr>Diapositiva 61</vt:lpstr>
      <vt:lpstr>Diapositiva 62</vt:lpstr>
      <vt:lpstr>Diapositiva 63</vt:lpstr>
      <vt:lpstr>Silenzio assenso</vt:lpstr>
      <vt:lpstr>Diapositiva 65</vt:lpstr>
      <vt:lpstr>Diapositiva 66</vt:lpstr>
      <vt:lpstr>Diapositiva 67</vt:lpstr>
      <vt:lpstr>CONFERENZA SERVIZI</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INVALIDITA’ ATTO</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Procedimento amministrativo</dc:title>
  <dc:creator>SerenaG</dc:creator>
  <cp:lastModifiedBy>Windows User</cp:lastModifiedBy>
  <cp:revision>18</cp:revision>
  <dcterms:created xsi:type="dcterms:W3CDTF">2016-05-01T19:51:11Z</dcterms:created>
  <dcterms:modified xsi:type="dcterms:W3CDTF">2021-06-02T16:46:26Z</dcterms:modified>
</cp:coreProperties>
</file>