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2" r:id="rId2"/>
    <p:sldId id="313" r:id="rId3"/>
    <p:sldId id="308" r:id="rId4"/>
    <p:sldId id="309" r:id="rId5"/>
    <p:sldId id="310" r:id="rId6"/>
    <p:sldId id="311" r:id="rId7"/>
    <p:sldId id="315" r:id="rId8"/>
    <p:sldId id="316" r:id="rId9"/>
    <p:sldId id="317" r:id="rId10"/>
    <p:sldId id="285" r:id="rId11"/>
    <p:sldId id="286" r:id="rId12"/>
    <p:sldId id="287" r:id="rId13"/>
    <p:sldId id="289" r:id="rId14"/>
    <p:sldId id="288" r:id="rId15"/>
    <p:sldId id="290" r:id="rId16"/>
    <p:sldId id="291" r:id="rId17"/>
    <p:sldId id="256" r:id="rId18"/>
    <p:sldId id="257" r:id="rId19"/>
    <p:sldId id="258" r:id="rId20"/>
    <p:sldId id="318" r:id="rId21"/>
    <p:sldId id="259" r:id="rId22"/>
    <p:sldId id="319" r:id="rId23"/>
    <p:sldId id="260" r:id="rId24"/>
    <p:sldId id="320" r:id="rId25"/>
    <p:sldId id="322" r:id="rId26"/>
    <p:sldId id="321" r:id="rId27"/>
    <p:sldId id="261" r:id="rId28"/>
    <p:sldId id="262" r:id="rId29"/>
    <p:sldId id="263" r:id="rId30"/>
    <p:sldId id="264" r:id="rId31"/>
    <p:sldId id="265" r:id="rId32"/>
    <p:sldId id="266" r:id="rId33"/>
    <p:sldId id="267" r:id="rId34"/>
    <p:sldId id="268" r:id="rId35"/>
    <p:sldId id="269" r:id="rId36"/>
    <p:sldId id="270" r:id="rId37"/>
    <p:sldId id="271" r:id="rId38"/>
    <p:sldId id="272" r:id="rId39"/>
    <p:sldId id="273" r:id="rId40"/>
    <p:sldId id="274" r:id="rId41"/>
    <p:sldId id="275" r:id="rId42"/>
    <p:sldId id="276" r:id="rId43"/>
    <p:sldId id="277" r:id="rId44"/>
    <p:sldId id="278" r:id="rId45"/>
    <p:sldId id="279" r:id="rId46"/>
    <p:sldId id="280" r:id="rId47"/>
    <p:sldId id="281" r:id="rId48"/>
    <p:sldId id="282" r:id="rId49"/>
    <p:sldId id="283" r:id="rId50"/>
    <p:sldId id="284" r:id="rId51"/>
    <p:sldId id="323" r:id="rId52"/>
    <p:sldId id="324" r:id="rId53"/>
    <p:sldId id="325" r:id="rId54"/>
    <p:sldId id="326" r:id="rId55"/>
    <p:sldId id="327" r:id="rId56"/>
    <p:sldId id="340" r:id="rId57"/>
    <p:sldId id="328" r:id="rId58"/>
    <p:sldId id="329" r:id="rId59"/>
    <p:sldId id="330" r:id="rId60"/>
    <p:sldId id="331" r:id="rId61"/>
    <p:sldId id="332" r:id="rId62"/>
    <p:sldId id="333" r:id="rId63"/>
    <p:sldId id="334" r:id="rId64"/>
    <p:sldId id="335" r:id="rId65"/>
    <p:sldId id="336" r:id="rId66"/>
    <p:sldId id="337" r:id="rId67"/>
    <p:sldId id="338" r:id="rId68"/>
    <p:sldId id="339" r:id="rId69"/>
    <p:sldId id="348" r:id="rId70"/>
    <p:sldId id="342" r:id="rId71"/>
    <p:sldId id="343" r:id="rId72"/>
    <p:sldId id="344" r:id="rId73"/>
    <p:sldId id="345" r:id="rId74"/>
    <p:sldId id="346" r:id="rId75"/>
    <p:sldId id="347" r:id="rId76"/>
    <p:sldId id="292" r:id="rId77"/>
    <p:sldId id="293" r:id="rId78"/>
    <p:sldId id="294" r:id="rId79"/>
    <p:sldId id="295" r:id="rId80"/>
    <p:sldId id="296" r:id="rId81"/>
    <p:sldId id="297" r:id="rId82"/>
    <p:sldId id="298" r:id="rId83"/>
    <p:sldId id="299" r:id="rId84"/>
    <p:sldId id="300" r:id="rId85"/>
    <p:sldId id="301" r:id="rId86"/>
    <p:sldId id="302" r:id="rId87"/>
    <p:sldId id="303" r:id="rId88"/>
    <p:sldId id="304" r:id="rId89"/>
    <p:sldId id="305" r:id="rId90"/>
    <p:sldId id="306" r:id="rId91"/>
    <p:sldId id="307" r:id="rId9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12490091-F011-48DA-A290-AF84A1034BD4}" type="datetimeFigureOut">
              <a:rPr lang="it-IT" smtClean="0"/>
              <a:pPr/>
              <a:t>07/04/2018</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8B572F64-1C89-4E8F-9590-A0D846665461}"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2490091-F011-48DA-A290-AF84A1034BD4}" type="datetimeFigureOut">
              <a:rPr lang="it-IT" smtClean="0"/>
              <a:pPr/>
              <a:t>07/04/2018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572F64-1C89-4E8F-9590-A0D846665461}"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12490091-F011-48DA-A290-AF84A1034BD4}" type="datetimeFigureOut">
              <a:rPr lang="it-IT" smtClean="0"/>
              <a:pPr/>
              <a:t>07/04/2018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572F64-1C89-4E8F-9590-A0D846665461}"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2490091-F011-48DA-A290-AF84A1034BD4}" type="datetimeFigureOut">
              <a:rPr lang="it-IT" smtClean="0"/>
              <a:pPr/>
              <a:t>07/04/2018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B572F64-1C89-4E8F-9590-A0D846665461}"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12490091-F011-48DA-A290-AF84A1034BD4}" type="datetimeFigureOut">
              <a:rPr lang="it-IT" smtClean="0"/>
              <a:pPr/>
              <a:t>07/04/2018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B572F64-1C89-4E8F-9590-A0D846665461}"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12490091-F011-48DA-A290-AF84A1034BD4}" type="datetimeFigureOut">
              <a:rPr lang="it-IT" smtClean="0"/>
              <a:pPr/>
              <a:t>07/04/2018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B572F64-1C89-4E8F-9590-A0D846665461}"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2490091-F011-48DA-A290-AF84A1034BD4}" type="datetimeFigureOut">
              <a:rPr lang="it-IT" smtClean="0"/>
              <a:pPr/>
              <a:t>07/04/2018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B572F64-1C89-4E8F-9590-A0D846665461}"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2490091-F011-48DA-A290-AF84A1034BD4}" type="datetimeFigureOut">
              <a:rPr lang="it-IT" smtClean="0"/>
              <a:pPr/>
              <a:t>07/04/2018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B572F64-1C89-4E8F-9590-A0D846665461}"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12490091-F011-48DA-A290-AF84A1034BD4}" type="datetimeFigureOut">
              <a:rPr lang="it-IT" smtClean="0"/>
              <a:pPr/>
              <a:t>07/04/2018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8B572F64-1C89-4E8F-9590-A0D846665461}"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2490091-F011-48DA-A290-AF84A1034BD4}" type="datetimeFigureOut">
              <a:rPr lang="it-IT" smtClean="0"/>
              <a:pPr/>
              <a:t>07/04/2018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572F64-1C89-4E8F-9590-A0D846665461}"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2490091-F011-48DA-A290-AF84A1034BD4}" type="datetimeFigureOut">
              <a:rPr lang="it-IT" smtClean="0"/>
              <a:pPr/>
              <a:t>07/04/2018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572F64-1C89-4E8F-9590-A0D846665461}"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2490091-F011-48DA-A290-AF84A1034BD4}" type="datetimeFigureOut">
              <a:rPr lang="it-IT" smtClean="0"/>
              <a:pPr/>
              <a:t>07/04/2018</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B572F64-1C89-4E8F-9590-A0D846665461}"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dirty="0"/>
          </a:p>
        </p:txBody>
      </p:sp>
      <p:sp>
        <p:nvSpPr>
          <p:cNvPr id="5" name="Segnaposto contenuto 4"/>
          <p:cNvSpPr>
            <a:spLocks noGrp="1"/>
          </p:cNvSpPr>
          <p:nvPr>
            <p:ph idx="1"/>
          </p:nvPr>
        </p:nvSpPr>
        <p:spPr/>
        <p:txBody>
          <a:bodyPr>
            <a:normAutofit lnSpcReduction="10000"/>
          </a:bodyPr>
          <a:lstStyle/>
          <a:p>
            <a:r>
              <a:rPr lang="it-IT" dirty="0" smtClean="0"/>
              <a:t>L’art 46 TUEL dispone che il Sindaco entro il termine fissato dallo Statuto, sentita la Giunta, presenta al </a:t>
            </a:r>
            <a:r>
              <a:rPr lang="it-IT" dirty="0" err="1" smtClean="0"/>
              <a:t>CC</a:t>
            </a:r>
            <a:r>
              <a:rPr lang="it-IT" dirty="0" smtClean="0"/>
              <a:t> le linee programmatiche relative alle azioni  e ai progetti da realizzare nel corso del suo mandato.</a:t>
            </a:r>
          </a:p>
          <a:p>
            <a:endParaRPr lang="it-IT" dirty="0" smtClean="0"/>
          </a:p>
          <a:p>
            <a:endParaRPr lang="it-IT" dirty="0" smtClean="0"/>
          </a:p>
          <a:p>
            <a:r>
              <a:rPr lang="it-IT" dirty="0" smtClean="0"/>
              <a:t>               MANDATO </a:t>
            </a:r>
            <a:r>
              <a:rPr lang="it-IT" dirty="0" err="1" smtClean="0"/>
              <a:t>DI</a:t>
            </a:r>
            <a:r>
              <a:rPr lang="it-IT" dirty="0" smtClean="0"/>
              <a:t> PROGRAMMA</a:t>
            </a:r>
          </a:p>
          <a:p>
            <a:r>
              <a:rPr lang="it-IT" dirty="0" smtClean="0"/>
              <a:t>(va distinto dalla relazione di inizio mandato che invece fotografa la situazione finanziaria e patrimoniale dell’ente all’inizio del mandato e il suo grado di indebitamento)</a:t>
            </a:r>
            <a:endParaRPr lang="it-IT" dirty="0"/>
          </a:p>
        </p:txBody>
      </p:sp>
      <p:sp>
        <p:nvSpPr>
          <p:cNvPr id="7" name="Freccia in giù 6"/>
          <p:cNvSpPr/>
          <p:nvPr/>
        </p:nvSpPr>
        <p:spPr>
          <a:xfrm>
            <a:off x="3779912" y="3789040"/>
            <a:ext cx="720080"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PIANO GENEREALE </a:t>
            </a:r>
            <a:r>
              <a:rPr lang="it-IT" dirty="0" err="1" smtClean="0"/>
              <a:t>DI</a:t>
            </a:r>
            <a:r>
              <a:rPr lang="it-IT" dirty="0" smtClean="0"/>
              <a:t> SVILUPPO invece comporta il confronto tra le linee programmatiche del mandato di programma con le reali possibilità operative dell’ente esprimendo </a:t>
            </a:r>
            <a:r>
              <a:rPr lang="it-IT" dirty="0" err="1" smtClean="0"/>
              <a:t>lelinee</a:t>
            </a:r>
            <a:r>
              <a:rPr lang="it-IT" dirty="0" smtClean="0"/>
              <a:t> dell’azione delle’ente nell’organizzazione e funzionamento degli uffici e  servizi e dei loro bisogni finanziari e strutturali </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err="1" smtClean="0"/>
              <a:t>Dlgs</a:t>
            </a:r>
            <a:r>
              <a:rPr lang="it-IT" dirty="0" smtClean="0"/>
              <a:t> 118/11</a:t>
            </a:r>
            <a:endParaRPr lang="it-IT" dirty="0"/>
          </a:p>
        </p:txBody>
      </p:sp>
      <p:sp>
        <p:nvSpPr>
          <p:cNvPr id="5" name="Segnaposto contenuto 4"/>
          <p:cNvSpPr>
            <a:spLocks noGrp="1"/>
          </p:cNvSpPr>
          <p:nvPr>
            <p:ph idx="1"/>
          </p:nvPr>
        </p:nvSpPr>
        <p:spPr/>
        <p:txBody>
          <a:bodyPr/>
          <a:lstStyle/>
          <a:p>
            <a:r>
              <a:rPr lang="it-IT" dirty="0" smtClean="0"/>
              <a:t>Introduce una </a:t>
            </a:r>
            <a:r>
              <a:rPr lang="it-IT" dirty="0" err="1" smtClean="0"/>
              <a:t>contabilita’</a:t>
            </a:r>
            <a:r>
              <a:rPr lang="it-IT" dirty="0" smtClean="0"/>
              <a:t> economico patrimoniale accanto a quella finanziaria tipica degli anni precedenti</a:t>
            </a:r>
          </a:p>
          <a:p>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Contabilità finanziaria</a:t>
            </a:r>
            <a:r>
              <a:rPr lang="it-IT" dirty="0" smtClean="0">
                <a:sym typeface="Wingdings" pitchFamily="2" charset="2"/>
              </a:rPr>
              <a:t> sistema contabile che registra i flussi finanziari (entrate e spese) senza percepirne gli effetti economici</a:t>
            </a:r>
          </a:p>
          <a:p>
            <a:r>
              <a:rPr lang="it-IT" dirty="0" smtClean="0">
                <a:sym typeface="Wingdings" pitchFamily="2" charset="2"/>
              </a:rPr>
              <a:t>Contabilità economicasistema contabile che permette la rilevazione del costo e del ricavo corrispondente alla variazione finanziaria, consentendo di determinare l’effettivo risultato economico e di valutare l’efficacia e l’efficienza della gestione  </a:t>
            </a: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L’art 3 del </a:t>
            </a:r>
            <a:r>
              <a:rPr lang="it-IT" sz="3200" dirty="0" err="1" smtClean="0"/>
              <a:t>dlgs</a:t>
            </a:r>
            <a:r>
              <a:rPr lang="it-IT" sz="3200" dirty="0" smtClean="0"/>
              <a:t> 118/11 dispone che gli enti locali conformano la loro gestione al principio di programmazione di bilancio, che porta a organizzare le attività e le risorse necessarie a realizzare gli obiettivi</a:t>
            </a:r>
            <a:endParaRPr lang="it-IT"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
            </a:r>
            <a:br>
              <a:rPr lang="it-IT" dirty="0" smtClean="0"/>
            </a:br>
            <a:r>
              <a:rPr lang="it-IT" dirty="0" smtClean="0"/>
              <a:t/>
            </a:r>
            <a:br>
              <a:rPr lang="it-IT" dirty="0" smtClean="0"/>
            </a:br>
            <a:r>
              <a:rPr lang="it-IT" dirty="0" smtClean="0"/>
              <a:t/>
            </a:r>
            <a:br>
              <a:rPr lang="it-IT" dirty="0" smtClean="0"/>
            </a:br>
            <a:r>
              <a:rPr lang="it-IT" dirty="0" smtClean="0"/>
              <a:t/>
            </a:r>
            <a:br>
              <a:rPr lang="it-IT" dirty="0" smtClean="0"/>
            </a:br>
            <a:r>
              <a:rPr lang="it-IT" dirty="0" smtClean="0"/>
              <a:t> I documenti di programmazione sono:</a:t>
            </a:r>
            <a:endParaRPr lang="it-IT" dirty="0"/>
          </a:p>
        </p:txBody>
      </p:sp>
      <p:sp>
        <p:nvSpPr>
          <p:cNvPr id="3" name="Segnaposto contenuto 2"/>
          <p:cNvSpPr>
            <a:spLocks noGrp="1"/>
          </p:cNvSpPr>
          <p:nvPr>
            <p:ph idx="1"/>
          </p:nvPr>
        </p:nvSpPr>
        <p:spPr/>
        <p:txBody>
          <a:bodyPr>
            <a:normAutofit fontScale="92500"/>
          </a:bodyPr>
          <a:lstStyle/>
          <a:p>
            <a:r>
              <a:rPr lang="it-IT" dirty="0" smtClean="0"/>
              <a:t>DUP</a:t>
            </a:r>
          </a:p>
          <a:p>
            <a:r>
              <a:rPr lang="it-IT" dirty="0" smtClean="0"/>
              <a:t>BILANCIO </a:t>
            </a:r>
            <a:r>
              <a:rPr lang="it-IT" dirty="0" err="1" smtClean="0"/>
              <a:t>DI</a:t>
            </a:r>
            <a:r>
              <a:rPr lang="it-IT" dirty="0" smtClean="0"/>
              <a:t> PREVISIONE FINANZIARIO </a:t>
            </a:r>
          </a:p>
          <a:p>
            <a:r>
              <a:rPr lang="it-IT" dirty="0" smtClean="0"/>
              <a:t>PIANO ESECUTIVO </a:t>
            </a:r>
            <a:r>
              <a:rPr lang="it-IT" dirty="0" err="1" smtClean="0"/>
              <a:t>DI</a:t>
            </a:r>
            <a:r>
              <a:rPr lang="it-IT" dirty="0" smtClean="0"/>
              <a:t> GESTIONE E DELLE PERFORMANCE</a:t>
            </a:r>
          </a:p>
          <a:p>
            <a:r>
              <a:rPr lang="it-IT" dirty="0" smtClean="0"/>
              <a:t>PIANO INDICATORI </a:t>
            </a:r>
            <a:r>
              <a:rPr lang="it-IT" dirty="0" err="1" smtClean="0"/>
              <a:t>DI</a:t>
            </a:r>
            <a:r>
              <a:rPr lang="it-IT" dirty="0" smtClean="0"/>
              <a:t> BILANCIO</a:t>
            </a:r>
          </a:p>
          <a:p>
            <a:r>
              <a:rPr lang="it-IT" dirty="0" smtClean="0"/>
              <a:t>SCHEMA </a:t>
            </a:r>
            <a:r>
              <a:rPr lang="it-IT" dirty="0" err="1" smtClean="0"/>
              <a:t>DI</a:t>
            </a:r>
            <a:r>
              <a:rPr lang="it-IT" dirty="0" smtClean="0"/>
              <a:t> DELIBERA ASSESTAMENTO </a:t>
            </a:r>
            <a:r>
              <a:rPr lang="it-IT" dirty="0" err="1" smtClean="0"/>
              <a:t>DI</a:t>
            </a:r>
            <a:r>
              <a:rPr lang="it-IT" dirty="0" smtClean="0"/>
              <a:t> BILANCIO</a:t>
            </a:r>
          </a:p>
          <a:p>
            <a:r>
              <a:rPr lang="it-IT" dirty="0" smtClean="0"/>
              <a:t>VARIAZIONI </a:t>
            </a:r>
            <a:r>
              <a:rPr lang="it-IT" dirty="0" err="1" smtClean="0"/>
              <a:t>DI</a:t>
            </a:r>
            <a:r>
              <a:rPr lang="it-IT" dirty="0" smtClean="0"/>
              <a:t> BILANCIO</a:t>
            </a:r>
          </a:p>
          <a:p>
            <a:r>
              <a:rPr lang="it-IT" dirty="0" smtClean="0"/>
              <a:t>IL SISTEMA </a:t>
            </a:r>
            <a:r>
              <a:rPr lang="it-IT" dirty="0" err="1" smtClean="0"/>
              <a:t>DI</a:t>
            </a:r>
            <a:r>
              <a:rPr lang="it-IT" dirty="0" smtClean="0"/>
              <a:t> BILANCIO SI CONCLUDE CON L’APPROVAZIONE DEL REDNICONTO </a:t>
            </a:r>
            <a:r>
              <a:rPr lang="it-IT" dirty="0" err="1" smtClean="0"/>
              <a:t>DI</a:t>
            </a:r>
            <a:r>
              <a:rPr lang="it-IT" dirty="0" smtClean="0"/>
              <a:t> GESTIONE ENTRO </a:t>
            </a:r>
            <a:r>
              <a:rPr lang="it-IT" dirty="0" err="1" smtClean="0"/>
              <a:t>ENTRO</a:t>
            </a:r>
            <a:r>
              <a:rPr lang="it-IT" dirty="0" smtClean="0"/>
              <a:t> IL 30 APRILE) </a:t>
            </a:r>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dup</a:t>
            </a:r>
            <a:endParaRPr lang="it-IT" dirty="0"/>
          </a:p>
        </p:txBody>
      </p:sp>
      <p:sp>
        <p:nvSpPr>
          <p:cNvPr id="3" name="Segnaposto contenuto 2"/>
          <p:cNvSpPr>
            <a:spLocks noGrp="1"/>
          </p:cNvSpPr>
          <p:nvPr>
            <p:ph idx="1"/>
          </p:nvPr>
        </p:nvSpPr>
        <p:spPr/>
        <p:txBody>
          <a:bodyPr/>
          <a:lstStyle/>
          <a:p>
            <a:r>
              <a:rPr lang="it-IT" dirty="0" smtClean="0"/>
              <a:t>Entro il 31 luglio di ciascun anno la Giunta presenta al Consiglio il Documento Unico di Programmazione (DUP) per le conseguenti deliberazioni</a:t>
            </a:r>
          </a:p>
          <a:p>
            <a:r>
              <a:rPr lang="it-IT" dirty="0" smtClean="0"/>
              <a:t>Entro il 15 novembre di ciascun anno, con lo schema di delibera del bilancio di previsione finanziario, la Giunta presenta al Consiglio la nota di aggiornamento del Documento unico di programmazione.</a:t>
            </a:r>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fontAlgn="base"/>
            <a:r>
              <a:rPr lang="it-IT" dirty="0" smtClean="0"/>
              <a:t>Il Documento unico di programmazione ha carattere generale e costituisce la guida strategica ed operativa dell’ente.</a:t>
            </a:r>
          </a:p>
          <a:p>
            <a:pPr fontAlgn="base"/>
            <a:r>
              <a:rPr lang="it-IT" dirty="0" smtClean="0"/>
              <a:t>Il Documento unico di programmazione si compone di due sezioni: la Sezione strategica e la Sezione operativa. La prima ha un orizzonte temporale di riferimento pari a quello del mandato amministrativo, la seconda pari a quello del bilancio di previsione.</a:t>
            </a:r>
          </a:p>
          <a:p>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fontAlgn="base"/>
            <a:r>
              <a:rPr lang="it-IT" dirty="0" smtClean="0"/>
              <a:t> Il Documento unico di programmazione costituisce atto presupposto indispensabile per l’approvazione del bilancio di previsione.</a:t>
            </a:r>
          </a:p>
          <a:p>
            <a:pPr fontAlgn="base"/>
            <a:r>
              <a:rPr lang="it-IT" smtClean="0"/>
              <a:t>Gli </a:t>
            </a:r>
            <a:r>
              <a:rPr lang="it-IT" dirty="0" smtClean="0"/>
              <a:t>enti locali con popolazione fino a 5.000 abitanti predispongono il Documento unico di programmazione semplificato previsto dall’allegato n. 4/1 del </a:t>
            </a:r>
            <a:r>
              <a:rPr lang="it-IT" i="1" dirty="0" smtClean="0"/>
              <a:t>decreto legislativo 23 giugno 2011, n. 118</a:t>
            </a:r>
            <a:r>
              <a:rPr lang="it-IT" dirty="0" smtClean="0"/>
              <a:t>, e successive modificazioni.</a:t>
            </a:r>
          </a:p>
          <a:p>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DUP</a:t>
            </a:r>
            <a:endParaRPr lang="it-IT" dirty="0"/>
          </a:p>
        </p:txBody>
      </p:sp>
      <p:sp>
        <p:nvSpPr>
          <p:cNvPr id="5" name="Segnaposto contenuto 4"/>
          <p:cNvSpPr>
            <a:spLocks noGrp="1"/>
          </p:cNvSpPr>
          <p:nvPr>
            <p:ph idx="1"/>
          </p:nvPr>
        </p:nvSpPr>
        <p:spPr/>
        <p:txBody>
          <a:bodyPr/>
          <a:lstStyle/>
          <a:p>
            <a:r>
              <a:rPr lang="it-IT" dirty="0" smtClean="0"/>
              <a:t>un documento, posto a monte del BPF, le analisi, gli indirizzi e gli obiettivi che devono guidare la predisposizione del BPF, del PEG e la loro successiva gestione. Il DUP ha carattere generale, funge da guida strategica ed operativa dell’Amministrazione e consente di fronteggiare in modo permanente, sistemico e unitario le discontinuità ambientali e organizzative</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DUP, diversamente dalla vecchia Relazione previsionale e programmatica, non è un allegato del bilancio e costituisce presupposto indispensabile per l’approvazione del BPF;  sono definite le linee strategiche su cui si basano le previsioni finanziarie contenute nel BPF.</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DUP assorbe sia la Relazione previsionale e programmatica sia il Piano generale di sviluppo. Nel DUP è compresa la programmazione in materia di lavori pubblici, personale e patrimonio. Nel DUP dovrebbero essere inseriti e integrati gli ulteriori strumenti di programmazione relativi all’attività istituzionale dell’Ente di cui il legislatore prevedrà la redazione e approvazione</a:t>
            </a: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sezione strategica del DUP (</a:t>
            </a:r>
            <a:r>
              <a:rPr lang="it-IT" dirty="0" err="1" smtClean="0"/>
              <a:t>SeS</a:t>
            </a:r>
            <a:r>
              <a:rPr lang="it-IT" dirty="0" smtClean="0"/>
              <a:t>) definisce gli indirizzi strategici dell’amministrazione sviluppando e concretizzando le linee programmatiche di mandato di cui all’articolo 46, comma 3 del decreto legislativo n. 267 del 18 agosto 2000</a:t>
            </a:r>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DUP sviluppa e concretizza le linee programmatiche relative alle azioni e ai progetti da realizzare nel corso del mandato presentate al Consiglio dal Sindaco ai sensi dell’articolo 46, comma 3 del TUEL. Di fatto, “le linee programmatiche” dovrebbero restare l’unico documento di indirizzo strategico “a monte” del DUP. Il DUP è proposto ogni anno, entro il 30 giugno, dalla Giunta al Consiglio che adotta le conseguenti deliberazioni entro il 31 luglio</a:t>
            </a:r>
          </a:p>
          <a:p>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Sezione operativa del DUP (</a:t>
            </a:r>
            <a:r>
              <a:rPr lang="it-IT" dirty="0" err="1" smtClean="0"/>
              <a:t>SeO</a:t>
            </a:r>
            <a:r>
              <a:rPr lang="it-IT" dirty="0" smtClean="0"/>
              <a:t>) concerne la programmazione operativa pluriennale e annuale dell’Ente e si pone in continuità e complementarietà organica con la </a:t>
            </a:r>
            <a:r>
              <a:rPr lang="it-IT" dirty="0" err="1" smtClean="0"/>
              <a:t>SeS</a:t>
            </a:r>
            <a:r>
              <a:rPr lang="it-IT" dirty="0" smtClean="0"/>
              <a:t> quanto a struttura e contenuti definire, con riferimento all’Ente e al gruppo amministrazione pubblica, gli obiettivi dei programmi all’interno delle singole missioni</a:t>
            </a:r>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Con specifico riferimento all’Ente devono essere indicati anche i fabbisogni di spesa e le relative modalità di finanziamento; b) orientare e guidare le successive deliberazioni del Consiglio e della Giunta; c) costituire il presupposto dell’attività di controllo strategico e dei risultati conseguiti dall’Ente, con particolare riferimento allo stato di attuazione dei programmi nell’ambito delle missioni e alla relazione al rendiconto di gestione.</a:t>
            </a:r>
          </a:p>
          <a:p>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Bilancio di previsione</a:t>
            </a:r>
            <a:endParaRPr lang="it-IT" dirty="0"/>
          </a:p>
        </p:txBody>
      </p:sp>
      <p:sp>
        <p:nvSpPr>
          <p:cNvPr id="5" name="Segnaposto contenuto 4"/>
          <p:cNvSpPr>
            <a:spLocks noGrp="1"/>
          </p:cNvSpPr>
          <p:nvPr>
            <p:ph idx="1"/>
          </p:nvPr>
        </p:nvSpPr>
        <p:spPr/>
        <p:txBody>
          <a:bodyPr/>
          <a:lstStyle/>
          <a:p>
            <a:r>
              <a:rPr lang="it-IT" dirty="0" smtClean="0"/>
              <a:t>Gli enti locali deliberano annualmente il bilancio di previsione finanziario riferito ad almeno un triennio, comprendente le previsioni di competenza e di cassa del primo esercizio del periodo considerato e le previsioni di competenza degli esercizi successivi</a:t>
            </a:r>
          </a:p>
          <a:p>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E’ un documento contabile che ha FUNZIONE ANCHE AUTORIZZATORIA, in quanto autorizza la gestione delle spese e delle entrate nei limiti degli stanziamenti previsti</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3200" b="1" dirty="0" smtClean="0"/>
              <a:t>ENTRATA (ordinata in Titoli, tipologie). </a:t>
            </a:r>
          </a:p>
          <a:p>
            <a:r>
              <a:rPr lang="it-IT" sz="3200" b="1" dirty="0" smtClean="0"/>
              <a:t>SPESA (ordinata in missioni e programmi)</a:t>
            </a:r>
            <a:endParaRPr lang="it-IT" sz="3200" dirty="0" smtClean="0"/>
          </a:p>
          <a:p>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ENTRATE</a:t>
            </a:r>
            <a:endParaRPr lang="it-IT" dirty="0"/>
          </a:p>
        </p:txBody>
      </p:sp>
      <p:sp>
        <p:nvSpPr>
          <p:cNvPr id="3" name="Segnaposto contenuto 2"/>
          <p:cNvSpPr>
            <a:spLocks noGrp="1"/>
          </p:cNvSpPr>
          <p:nvPr>
            <p:ph idx="1"/>
          </p:nvPr>
        </p:nvSpPr>
        <p:spPr/>
        <p:txBody>
          <a:bodyPr>
            <a:normAutofit fontScale="77500" lnSpcReduction="20000"/>
          </a:bodyPr>
          <a:lstStyle/>
          <a:p>
            <a:r>
              <a:rPr lang="it-IT" dirty="0" smtClean="0"/>
              <a:t>TITOLI</a:t>
            </a:r>
            <a:r>
              <a:rPr lang="it-IT" dirty="0" smtClean="0">
                <a:sym typeface="Wingdings" pitchFamily="2" charset="2"/>
              </a:rPr>
              <a:t>DEFINITI IN FUNZIONE DLLA PROVENIENZA DELLE ENTRATE</a:t>
            </a:r>
          </a:p>
          <a:p>
            <a:endParaRPr lang="it-IT" dirty="0" smtClean="0">
              <a:sym typeface="Wingdings" pitchFamily="2" charset="2"/>
            </a:endParaRPr>
          </a:p>
          <a:p>
            <a:r>
              <a:rPr lang="it-IT" dirty="0" smtClean="0">
                <a:sym typeface="Wingdings" pitchFamily="2" charset="2"/>
              </a:rPr>
              <a:t>TIPOLOGIEDEFINITE IN BASE ALLA NATURA DELLE ENTRATE NELL’AMBITO </a:t>
            </a:r>
            <a:r>
              <a:rPr lang="it-IT" dirty="0" err="1" smtClean="0">
                <a:sym typeface="Wingdings" pitchFamily="2" charset="2"/>
              </a:rPr>
              <a:t>DI</a:t>
            </a:r>
            <a:r>
              <a:rPr lang="it-IT" dirty="0" smtClean="0">
                <a:sym typeface="Wingdings" pitchFamily="2" charset="2"/>
              </a:rPr>
              <a:t> CIASCUNA FONTE </a:t>
            </a:r>
            <a:r>
              <a:rPr lang="it-IT" dirty="0" err="1" smtClean="0">
                <a:sym typeface="Wingdings" pitchFamily="2" charset="2"/>
              </a:rPr>
              <a:t>DI</a:t>
            </a:r>
            <a:r>
              <a:rPr lang="it-IT" dirty="0" smtClean="0">
                <a:sym typeface="Wingdings" pitchFamily="2" charset="2"/>
              </a:rPr>
              <a:t> PROVENIENZA</a:t>
            </a:r>
          </a:p>
          <a:p>
            <a:endParaRPr lang="it-IT" dirty="0" smtClean="0">
              <a:sym typeface="Wingdings" pitchFamily="2" charset="2"/>
            </a:endParaRPr>
          </a:p>
          <a:p>
            <a:r>
              <a:rPr lang="it-IT" dirty="0" smtClean="0">
                <a:sym typeface="Wingdings" pitchFamily="2" charset="2"/>
              </a:rPr>
              <a:t>ESEMPIO</a:t>
            </a:r>
          </a:p>
          <a:p>
            <a:r>
              <a:rPr lang="it-IT" dirty="0" smtClean="0">
                <a:sym typeface="Wingdings" pitchFamily="2" charset="2"/>
              </a:rPr>
              <a:t>TITOLO I entrate correnti di natura tributaria, contributiva e </a:t>
            </a:r>
            <a:r>
              <a:rPr lang="it-IT" dirty="0" err="1" smtClean="0">
                <a:sym typeface="Wingdings" pitchFamily="2" charset="2"/>
              </a:rPr>
              <a:t>perequantiva</a:t>
            </a:r>
            <a:endParaRPr lang="it-IT" dirty="0" smtClean="0">
              <a:sym typeface="Wingdings" pitchFamily="2" charset="2"/>
            </a:endParaRPr>
          </a:p>
          <a:p>
            <a:r>
              <a:rPr lang="it-IT" dirty="0" smtClean="0">
                <a:sym typeface="Wingdings" pitchFamily="2" charset="2"/>
              </a:rPr>
              <a:t>Tipologia I imposte, tasse e proventi assimilati</a:t>
            </a:r>
          </a:p>
          <a:p>
            <a:r>
              <a:rPr lang="it-IT" dirty="0" smtClean="0">
                <a:sym typeface="Wingdings" pitchFamily="2" charset="2"/>
              </a:rPr>
              <a:t>Tipologia II compartecipazione dei tributi</a:t>
            </a:r>
          </a:p>
          <a:p>
            <a:r>
              <a:rPr lang="it-IT" dirty="0" smtClean="0">
                <a:sym typeface="Wingdings" pitchFamily="2" charset="2"/>
              </a:rPr>
              <a:t>Tipologia III Fondi perequativi da Amministrazioni centrali</a:t>
            </a:r>
          </a:p>
          <a:p>
            <a:r>
              <a:rPr lang="it-IT" dirty="0" smtClean="0">
                <a:sym typeface="Wingdings" pitchFamily="2" charset="2"/>
              </a:rPr>
              <a:t>Tipologia IV Fondi perequativi R e Province autonome </a:t>
            </a:r>
          </a:p>
          <a:p>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smtClean="0"/>
              <a:t>Titolo I</a:t>
            </a:r>
            <a:r>
              <a:rPr lang="it-IT" dirty="0" smtClean="0"/>
              <a:t> : entrate tributarie, CONTRIBUTIVE, PEREQUATIVE</a:t>
            </a:r>
          </a:p>
          <a:p>
            <a:r>
              <a:rPr lang="it-IT" b="1" dirty="0" smtClean="0"/>
              <a:t>Titolo II:</a:t>
            </a:r>
            <a:r>
              <a:rPr lang="it-IT" dirty="0" smtClean="0"/>
              <a:t> Entrate correnti ( da famiglie, Amministrazioni pubbliche, imprese, istituzioni)</a:t>
            </a:r>
          </a:p>
          <a:p>
            <a:r>
              <a:rPr lang="it-IT" b="1" dirty="0" smtClean="0"/>
              <a:t>Titolo III</a:t>
            </a:r>
            <a:r>
              <a:rPr lang="it-IT" dirty="0" smtClean="0"/>
              <a:t>: entrate extratributarie,</a:t>
            </a:r>
          </a:p>
          <a:p>
            <a:r>
              <a:rPr lang="it-IT" b="1" dirty="0" smtClean="0"/>
              <a:t>Titolo IV</a:t>
            </a:r>
            <a:r>
              <a:rPr lang="it-IT" dirty="0" smtClean="0"/>
              <a:t>: entrate in conto capitale</a:t>
            </a:r>
          </a:p>
          <a:p>
            <a:r>
              <a:rPr lang="it-IT" b="1" dirty="0" smtClean="0"/>
              <a:t>Titolo V</a:t>
            </a:r>
            <a:r>
              <a:rPr lang="it-IT" dirty="0" smtClean="0"/>
              <a:t> : entrate derivanti da attività finanziarie</a:t>
            </a:r>
          </a:p>
          <a:p>
            <a:r>
              <a:rPr lang="it-IT" b="1" dirty="0" smtClean="0"/>
              <a:t>Titolo </a:t>
            </a:r>
            <a:r>
              <a:rPr lang="it-IT" b="1" dirty="0" err="1" smtClean="0"/>
              <a:t>VI</a:t>
            </a:r>
            <a:r>
              <a:rPr lang="it-IT" dirty="0" smtClean="0"/>
              <a:t>: accensione di prestiti</a:t>
            </a:r>
          </a:p>
          <a:p>
            <a:r>
              <a:rPr lang="it-IT" b="1" dirty="0" smtClean="0"/>
              <a:t>Titolo VII</a:t>
            </a:r>
            <a:r>
              <a:rPr lang="it-IT" dirty="0" smtClean="0"/>
              <a:t>: Anticipazioni da istituto tesoriere/cassiere</a:t>
            </a:r>
          </a:p>
          <a:p>
            <a:r>
              <a:rPr lang="it-IT" b="1" dirty="0" smtClean="0"/>
              <a:t>Titolo IX: Entrate per conto terzi e partite di giro</a:t>
            </a:r>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Ai fini della gestione, nel PEG LE TIPOLOGIE sono a loro volta classificate in CATEGORIE, CAPITOLI E ARTICOLI, SECONDO LA NATURA DELL’OGGETTO</a:t>
            </a:r>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SPESE</a:t>
            </a:r>
            <a:endParaRPr lang="it-IT" dirty="0"/>
          </a:p>
        </p:txBody>
      </p:sp>
      <p:sp>
        <p:nvSpPr>
          <p:cNvPr id="3" name="Segnaposto contenuto 2"/>
          <p:cNvSpPr>
            <a:spLocks noGrp="1"/>
          </p:cNvSpPr>
          <p:nvPr>
            <p:ph idx="1"/>
          </p:nvPr>
        </p:nvSpPr>
        <p:spPr/>
        <p:txBody>
          <a:bodyPr/>
          <a:lstStyle/>
          <a:p>
            <a:r>
              <a:rPr lang="it-IT" b="1" dirty="0" smtClean="0"/>
              <a:t>Missioni</a:t>
            </a:r>
            <a:r>
              <a:rPr lang="it-IT" dirty="0" smtClean="0"/>
              <a:t>: rappresentano le funzioni principali e gli obiettivi strategici perseguiti dall’ente</a:t>
            </a:r>
          </a:p>
          <a:p>
            <a:r>
              <a:rPr lang="it-IT" b="1" dirty="0" smtClean="0"/>
              <a:t>Programmi:</a:t>
            </a:r>
            <a:r>
              <a:rPr lang="it-IT" dirty="0" smtClean="0"/>
              <a:t> rappresentano gli aggregati omogenei di attività volte a perseguire gli obiettivi definiti dalle missioni (I PROGRAMMI SONO RIPARTITI IN TITOLI)</a:t>
            </a:r>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MISSIONI </a:t>
            </a:r>
            <a:r>
              <a:rPr lang="it-IT" dirty="0" err="1" smtClean="0"/>
              <a:t>DI</a:t>
            </a:r>
            <a:r>
              <a:rPr lang="it-IT" dirty="0" smtClean="0"/>
              <a:t> SPESA</a:t>
            </a:r>
            <a:endParaRPr lang="it-IT" dirty="0"/>
          </a:p>
        </p:txBody>
      </p:sp>
      <p:sp>
        <p:nvSpPr>
          <p:cNvPr id="3" name="Segnaposto contenuto 2"/>
          <p:cNvSpPr>
            <a:spLocks noGrp="1"/>
          </p:cNvSpPr>
          <p:nvPr>
            <p:ph idx="1"/>
          </p:nvPr>
        </p:nvSpPr>
        <p:spPr/>
        <p:txBody>
          <a:bodyPr/>
          <a:lstStyle/>
          <a:p>
            <a:r>
              <a:rPr lang="it-IT" dirty="0" smtClean="0"/>
              <a:t>1 servizi istituzionali generali e di gestione</a:t>
            </a:r>
          </a:p>
          <a:p>
            <a:r>
              <a:rPr lang="it-IT" dirty="0" smtClean="0"/>
              <a:t>II giustizia</a:t>
            </a:r>
          </a:p>
          <a:p>
            <a:r>
              <a:rPr lang="it-IT" dirty="0" smtClean="0"/>
              <a:t>3 ordine pubblico e sicurezza</a:t>
            </a:r>
          </a:p>
          <a:p>
            <a:r>
              <a:rPr lang="it-IT" dirty="0" smtClean="0"/>
              <a:t>4 istruzione e diritto allo studio</a:t>
            </a:r>
          </a:p>
          <a:p>
            <a:r>
              <a:rPr lang="it-IT" dirty="0" smtClean="0"/>
              <a:t>5 tutela e valorizzazione dei beni culturali</a:t>
            </a:r>
          </a:p>
          <a:p>
            <a:r>
              <a:rPr lang="it-IT" dirty="0" smtClean="0"/>
              <a:t>ecc</a:t>
            </a:r>
          </a:p>
          <a:p>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b="1" dirty="0" smtClean="0"/>
              <a:t>TITOLO 1	Spese correnti</a:t>
            </a:r>
            <a:endParaRPr lang="it-IT" dirty="0" smtClean="0"/>
          </a:p>
          <a:p>
            <a:r>
              <a:rPr lang="it-IT" b="1" dirty="0" smtClean="0"/>
              <a:t>TITOLO 2	Spese in conto capitale</a:t>
            </a:r>
            <a:endParaRPr lang="it-IT" dirty="0" smtClean="0"/>
          </a:p>
          <a:p>
            <a:r>
              <a:rPr lang="it-IT" b="1" dirty="0" smtClean="0"/>
              <a:t>TITOLO 3	Spese per incremento attività finanziarie</a:t>
            </a:r>
            <a:endParaRPr lang="it-IT" dirty="0" smtClean="0"/>
          </a:p>
          <a:p>
            <a:r>
              <a:rPr lang="it-IT" b="1" dirty="0" smtClean="0"/>
              <a:t>TITOLO 4	Rimborso Prestiti</a:t>
            </a:r>
            <a:endParaRPr lang="it-IT" dirty="0" smtClean="0"/>
          </a:p>
          <a:p>
            <a:r>
              <a:rPr lang="it-IT" b="1" dirty="0" smtClean="0"/>
              <a:t>TITOLO 5	Chiusura Anticipazioni ricevute da istituto tesoriere/</a:t>
            </a:r>
          </a:p>
          <a:p>
            <a:r>
              <a:rPr lang="it-IT" b="1" dirty="0" smtClean="0"/>
              <a:t>TITOLO 7	Uscite per conto terzi e partite di giro</a:t>
            </a:r>
            <a:endParaRPr lang="it-IT" dirty="0" smtClean="0"/>
          </a:p>
          <a:p>
            <a:endParaRPr lang="it-IT" dirty="0" smtClean="0"/>
          </a:p>
          <a:p>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Ai fini della gestione nel PEG, i programmi sono ripartiti in Titoli, macroaggregati, capitoli e articoli</a:t>
            </a:r>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Principi fondamentali</a:t>
            </a:r>
            <a:endParaRPr lang="it-IT" dirty="0"/>
          </a:p>
        </p:txBody>
      </p:sp>
      <p:sp>
        <p:nvSpPr>
          <p:cNvPr id="3" name="Segnaposto contenuto 2"/>
          <p:cNvSpPr>
            <a:spLocks noGrp="1"/>
          </p:cNvSpPr>
          <p:nvPr>
            <p:ph idx="1"/>
          </p:nvPr>
        </p:nvSpPr>
        <p:spPr/>
        <p:txBody>
          <a:bodyPr/>
          <a:lstStyle/>
          <a:p>
            <a:r>
              <a:rPr lang="it-IT" b="1" dirty="0" smtClean="0"/>
              <a:t>Unità</a:t>
            </a:r>
            <a:r>
              <a:rPr lang="it-IT" dirty="0" smtClean="0"/>
              <a:t>: il totale delle entrate finanzia il totale delle spese, salvo le eccezioni previste dalla legge</a:t>
            </a:r>
          </a:p>
          <a:p>
            <a:r>
              <a:rPr lang="it-IT" b="1" dirty="0" smtClean="0"/>
              <a:t>Annualità</a:t>
            </a:r>
            <a:r>
              <a:rPr lang="it-IT" dirty="0" smtClean="0"/>
              <a:t>: la durata è l’anno solare, decorso il quale non possono effettuarsi né accertamenti né impegni di spesa.</a:t>
            </a:r>
          </a:p>
          <a:p>
            <a:r>
              <a:rPr lang="it-IT" b="1" dirty="0" smtClean="0"/>
              <a:t>Universalità ed integrità</a:t>
            </a:r>
            <a:r>
              <a:rPr lang="it-IT" dirty="0" smtClean="0"/>
              <a:t>: l’universalità significa che l’ente ha un’unica gestione finanziaria, non essendo ammesse né contabilità separate e gestioni finanziarie fuori bilancio. L’integrità  implica che tutte le entrate e le spese siano iscritte in bilancio in modo integrale</a:t>
            </a:r>
          </a:p>
          <a:p>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b="1" dirty="0" smtClean="0"/>
              <a:t>Veridicità</a:t>
            </a:r>
            <a:r>
              <a:rPr lang="it-IT" dirty="0" smtClean="0"/>
              <a:t>: le scritture di bilancio devono corrispondere a verità, ma questo principio sostanzialmente significa attendibilità delle previsioni del bilancio revisionale alle situazioni finanziarie dell’anno successivo.</a:t>
            </a:r>
          </a:p>
          <a:p>
            <a:r>
              <a:rPr lang="it-IT" b="1" dirty="0" smtClean="0"/>
              <a:t>Pareggio finanziario</a:t>
            </a:r>
            <a:r>
              <a:rPr lang="it-IT" dirty="0" smtClean="0"/>
              <a:t>: il totale delle previsioni di entrate deve esser uguale al totale delle previsioni di spesa nella fase revisionale</a:t>
            </a:r>
          </a:p>
          <a:p>
            <a:r>
              <a:rPr lang="it-IT" b="1" dirty="0" smtClean="0"/>
              <a:t>Pubblicità</a:t>
            </a:r>
            <a:r>
              <a:rPr lang="it-IT" dirty="0" smtClean="0"/>
              <a:t>: il bilancio è un documento pubblico, infatti il comune deve assicurare ai cittadini la conoscenza del suo contenuto attraverso le modalità previste dallo statuto.</a:t>
            </a:r>
          </a:p>
          <a:p>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Se il bilancio di previsione non è approvato dal Consiglio entro il 31 dicembre dell'anno precedente, la gestione finanziaria dell'ente si svolge nel rispetto dei principi applicati della contabilità finanziaria riguardanti l'</a:t>
            </a:r>
            <a:r>
              <a:rPr lang="it-IT" b="1" dirty="0" smtClean="0"/>
              <a:t>esercizio provvisorio o la gestione provvisoria</a:t>
            </a:r>
            <a:r>
              <a:rPr lang="it-IT" dirty="0" smtClean="0"/>
              <a:t>. Nel corso dell'esercizio provvisorio o della gestione provvisoria, gli enti gestiscono gli stanziamenti di competenza previsti nell'ultimo bilancio approvato per l'esercizio cui si riferisce la gestione o l'esercizio provvisorio, ed effettuano i pagamenti entro i limiti determinati dalla somma dei residui al 31 dicembre dell'anno precedente e degli stanziamenti di competenza al netto del fondo pluriennale vincolato</a:t>
            </a:r>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GESTIONE PROVVISORIA: Nel caso in cui il bilancio di esercizio non sia approvato entro il 31 dicembre e non sia stato autorizzato l'esercizio provvisorio, o il bilancio non sia stato approvato entro i termini previsti , è consentita esclusivamente una gestione provvisoria nei limiti dei corrispondenti stanziamenti di spesa dell'ultimo bilancio approvato per l'esercizio cui si riferisce la gestione provvisoria</a:t>
            </a:r>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smtClean="0"/>
              <a:t>Nel corso della gestione provvisoria l'ente può assumere solo obbligazioni derivanti da provvedimenti giurisdizionali esecutivi, quelle tassativamente regolate dalla legge e quelle necessarie ad evitare che siano arrecati danni patrimoniali certi e gravi all'ente. </a:t>
            </a:r>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 corso della gestione provvisoria l'ente può disporre pagamenti solo per l'assolvimento delle obbligazioni già assunte, delle obbligazioni derivanti da provvedimenti giurisdizionali esecutivi e di obblighi speciali tassativamente regolati dalla legge, per le spese di personale, di residui passivi, di rate di mutuo, di canoni, imposte e tasse, ed, in particolare, per le sole operazioni necessarie ad evitare che siano arrecati danni patrimoniali certi e gravi all'ente.</a:t>
            </a:r>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L'esercizio provvisorio è autorizzato con legge o con decreto del Ministro dell'interno che differisce il termine di approvazione del bilancio, d'intesa con il Ministro dell'economia e delle finanze, sentita la Conferenza </a:t>
            </a:r>
            <a:r>
              <a:rPr lang="it-IT" dirty="0" err="1" smtClean="0"/>
              <a:t>Stato-città</a:t>
            </a:r>
            <a:r>
              <a:rPr lang="it-IT" dirty="0" smtClean="0"/>
              <a:t> ed autonomia locale, in presenza di motivate esigenze. Nel corso dell'esercizio provvisorio non è consentito il ricorso all'indebitamento e gli enti possono impegnare solo spese correnti, le eventuali spese correlate riguardanti le partite di giro, lavori pubblici di somma urgenza o altri interventi di somma urgenza</a:t>
            </a:r>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 Nel corso dell'esercizio provvisorio è consentito il ricorso all'anticipazione di tesoreria  Nel corso dell'esercizio provvisorio, gli enti possono impegnare mensilmente,unitamente alla quota dei dodicesimi non utilizzata nei mesi precedenti, per ciascun programma, le spese per importi non superiori ad un dodicesimo degli stanziamenti del secondo esercizio del bilancio di previsione deliberato l'anno precedente, ridotti delle somme già impegnate negli esercizi precedenti e dell'importo accantonato al fondo pluriennale vincolato</a:t>
            </a:r>
            <a:endParaRPr lang="it-IT"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con l'esclusione delle spese:</a:t>
            </a:r>
          </a:p>
          <a:p>
            <a:r>
              <a:rPr lang="it-IT" dirty="0" smtClean="0"/>
              <a:t>tassativamente regolate dalla legge; </a:t>
            </a:r>
            <a:br>
              <a:rPr lang="it-IT" dirty="0" smtClean="0"/>
            </a:br>
            <a:r>
              <a:rPr lang="it-IT" dirty="0" smtClean="0"/>
              <a:t>b) non suscettibili di pagamento frazionato in dodicesimi; </a:t>
            </a:r>
            <a:br>
              <a:rPr lang="it-IT" dirty="0" smtClean="0"/>
            </a:br>
            <a:r>
              <a:rPr lang="it-IT" dirty="0" smtClean="0"/>
              <a:t>c) a carattere continuativo necessarie per garantire il mantenimento del livello qualitativo e quantitativo dei servizi esistenti, impegnate a seguito della scadenza dei relativi contratti</a:t>
            </a:r>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 corso dell'esercizio provvisorio, sono consentite le variazioni di bilancio previste dall'articolo 187, comma 3-quinquies, quelle riguardanti le variazioni del fondo pluriennale vincolato, quelle necessarie alla </a:t>
            </a:r>
            <a:r>
              <a:rPr lang="it-IT" dirty="0" err="1" smtClean="0"/>
              <a:t>reimputazione</a:t>
            </a:r>
            <a:r>
              <a:rPr lang="it-IT" dirty="0" smtClean="0"/>
              <a:t> agli esercizi in cui sono esigibili, di obbligazioni riguardanti entrate vincolate già assunte, e delle spese correlate, nei casi in cui anche la spesa è oggetto di </a:t>
            </a:r>
            <a:r>
              <a:rPr lang="it-IT" dirty="0" err="1" smtClean="0"/>
              <a:t>reimputazione</a:t>
            </a:r>
            <a:r>
              <a:rPr lang="it-IT" dirty="0" smtClean="0"/>
              <a:t> l'eventuale aggiornamento delle spese già impegnate. Tali variazioni rilevano solo ai fini della gestione dei dodicesimi</a:t>
            </a:r>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FONDO </a:t>
            </a:r>
            <a:r>
              <a:rPr lang="it-IT" dirty="0" err="1" smtClean="0"/>
              <a:t>DI</a:t>
            </a:r>
            <a:r>
              <a:rPr lang="it-IT" dirty="0" smtClean="0"/>
              <a:t> RISERVA</a:t>
            </a:r>
          </a:p>
          <a:p>
            <a:r>
              <a:rPr lang="it-IT" dirty="0" smtClean="0"/>
              <a:t>Nella missione “Fondi e Accantonamenti”, all’interno del programma “Fondo di riserva”, gli enti locali iscrivono un fondo di riserva non inferiore allo 0,30 e non superiore al 2 per cento del totale delle spese correnti di competenza inizialmente previste in bilancio, utilizzato con deliberazioni dell’organo esecutivo, , nei casi in cui si verifichino </a:t>
            </a:r>
            <a:r>
              <a:rPr lang="it-IT" b="1" dirty="0" smtClean="0"/>
              <a:t>esigenze straordinarie</a:t>
            </a:r>
            <a:r>
              <a:rPr lang="it-IT" dirty="0" smtClean="0"/>
              <a:t> di bilancio o le </a:t>
            </a:r>
            <a:r>
              <a:rPr lang="it-IT" b="1" dirty="0" smtClean="0"/>
              <a:t>dotazioni degli interventi</a:t>
            </a:r>
            <a:r>
              <a:rPr lang="it-IT" dirty="0" smtClean="0"/>
              <a:t> di spesa corrente si rivelino </a:t>
            </a:r>
            <a:r>
              <a:rPr lang="it-IT" b="1" dirty="0" smtClean="0"/>
              <a:t>insufficienti</a:t>
            </a:r>
            <a:endParaRPr lang="it-IT"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Allegati al bilancio</a:t>
            </a:r>
            <a:r>
              <a:rPr lang="it-IT" dirty="0" smtClean="0"/>
              <a:t/>
            </a:r>
            <a:br>
              <a:rPr lang="it-IT" dirty="0" smtClean="0"/>
            </a:br>
            <a:endParaRPr lang="it-IT" dirty="0"/>
          </a:p>
        </p:txBody>
      </p:sp>
      <p:sp>
        <p:nvSpPr>
          <p:cNvPr id="3" name="Segnaposto contenuto 2"/>
          <p:cNvSpPr>
            <a:spLocks noGrp="1"/>
          </p:cNvSpPr>
          <p:nvPr>
            <p:ph idx="1"/>
          </p:nvPr>
        </p:nvSpPr>
        <p:spPr/>
        <p:txBody>
          <a:bodyPr>
            <a:normAutofit lnSpcReduction="10000"/>
          </a:bodyPr>
          <a:lstStyle/>
          <a:p>
            <a:r>
              <a:rPr lang="it-IT" dirty="0" smtClean="0"/>
              <a:t>Al bilancio vanno allegati i seguenti documenti:</a:t>
            </a:r>
          </a:p>
          <a:p>
            <a:r>
              <a:rPr lang="it-IT" dirty="0" smtClean="0"/>
              <a:t>Tabella rappresentativa del presunto risultato di amministrazione( rileva il risultato presunto dell’esercizio precedente</a:t>
            </a:r>
          </a:p>
          <a:p>
            <a:r>
              <a:rPr lang="it-IT" dirty="0" smtClean="0"/>
              <a:t>Prospetto del fondo pluriennale vincolato</a:t>
            </a:r>
          </a:p>
          <a:p>
            <a:r>
              <a:rPr lang="it-IT" dirty="0" smtClean="0"/>
              <a:t>Prospetto del fondo crediti di dubbia esigibilità</a:t>
            </a:r>
          </a:p>
          <a:p>
            <a:r>
              <a:rPr lang="it-IT" dirty="0" smtClean="0"/>
              <a:t>Prospetto del rispetto dei vincoli di indebitamento</a:t>
            </a:r>
          </a:p>
          <a:p>
            <a:r>
              <a:rPr lang="it-IT" dirty="0" smtClean="0"/>
              <a:t>Prospetto delle spese previste per l’utilizzo di contributi e trasferimenti da parte di enti comunitarie internazionali</a:t>
            </a:r>
          </a:p>
          <a:p>
            <a:endParaRPr lang="it-IT"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Prospetto delle spese previste per lo svolgimento di funzioni delegate dalle regioni </a:t>
            </a:r>
          </a:p>
          <a:p>
            <a:r>
              <a:rPr lang="it-IT" dirty="0" smtClean="0"/>
              <a:t>Nota integrativa</a:t>
            </a:r>
          </a:p>
          <a:p>
            <a:r>
              <a:rPr lang="it-IT" dirty="0" smtClean="0"/>
              <a:t>Relazione Collegio Revisori</a:t>
            </a:r>
          </a:p>
          <a:p>
            <a:r>
              <a:rPr lang="it-IT" dirty="0" smtClean="0"/>
              <a:t>-elenco indirizzi internet in cui sono stati pubblicati il rendiconto di gestione e il bilancio consolidato inerenti al penultimo esercizio</a:t>
            </a:r>
          </a:p>
          <a:p>
            <a:r>
              <a:rPr lang="it-IT" dirty="0" smtClean="0"/>
              <a:t>Deliberazione con la quale i comuni annualmente verificano la quantità e qualità delle aree e fabbricati da destinarsi a residenza /attività produttive/terziarie</a:t>
            </a:r>
          </a:p>
          <a:p>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Deliberazioni per tariffe, aliquote tributi locali</a:t>
            </a:r>
          </a:p>
          <a:p>
            <a:r>
              <a:rPr lang="it-IT" dirty="0" smtClean="0"/>
              <a:t>Tabella relativa ai parametri di riscontro della situazione di </a:t>
            </a:r>
            <a:r>
              <a:rPr lang="it-IT" dirty="0" err="1" smtClean="0"/>
              <a:t>deficitarietà</a:t>
            </a:r>
            <a:r>
              <a:rPr lang="it-IT" dirty="0" smtClean="0"/>
              <a:t> strutturale dell’ente</a:t>
            </a:r>
          </a:p>
          <a:p>
            <a:r>
              <a:rPr lang="it-IT" dirty="0" smtClean="0"/>
              <a:t>Prospetto della concordanza tra bilancio di previsione e obiettivo programmatico di stabilità </a:t>
            </a:r>
          </a:p>
          <a:p>
            <a:endParaRPr lang="it-IT"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GESTIONE DELL’ENTRATE</a:t>
            </a:r>
            <a:r>
              <a:rPr lang="it-IT" dirty="0" smtClean="0"/>
              <a:t/>
            </a:r>
            <a:br>
              <a:rPr lang="it-IT" dirty="0" smtClean="0"/>
            </a:br>
            <a:endParaRPr lang="it-IT" dirty="0"/>
          </a:p>
        </p:txBody>
      </p:sp>
      <p:sp>
        <p:nvSpPr>
          <p:cNvPr id="3" name="Segnaposto contenuto 2"/>
          <p:cNvSpPr>
            <a:spLocks noGrp="1"/>
          </p:cNvSpPr>
          <p:nvPr>
            <p:ph idx="1"/>
          </p:nvPr>
        </p:nvSpPr>
        <p:spPr>
          <a:xfrm>
            <a:off x="251520" y="1196752"/>
            <a:ext cx="8229600" cy="5472608"/>
          </a:xfrm>
        </p:spPr>
        <p:txBody>
          <a:bodyPr>
            <a:normAutofit fontScale="77500" lnSpcReduction="20000"/>
          </a:bodyPr>
          <a:lstStyle/>
          <a:p>
            <a:pPr>
              <a:buNone/>
            </a:pPr>
            <a:r>
              <a:rPr lang="it-IT" sz="3600" b="1" dirty="0" smtClean="0"/>
              <a:t> Accertamento:</a:t>
            </a:r>
            <a:endParaRPr lang="it-IT" sz="3600" dirty="0" smtClean="0"/>
          </a:p>
          <a:p>
            <a:pPr>
              <a:buNone/>
            </a:pPr>
            <a:r>
              <a:rPr lang="it-IT" sz="3600" dirty="0" smtClean="0"/>
              <a:t>La gestione dell’entrate è attribuita ai singoli responsabili dei servizi; in questa fase i responsabili accertano le entrate attribuite dal bilancio verificando i documenti  </a:t>
            </a:r>
          </a:p>
          <a:p>
            <a:pPr>
              <a:buNone/>
            </a:pPr>
            <a:r>
              <a:rPr lang="it-IT" sz="3600" b="1" dirty="0" smtClean="0"/>
              <a:t> Riscossione:</a:t>
            </a:r>
            <a:endParaRPr lang="it-IT" sz="3600" dirty="0" smtClean="0"/>
          </a:p>
          <a:p>
            <a:pPr>
              <a:buNone/>
            </a:pPr>
            <a:r>
              <a:rPr lang="it-IT" sz="3600" dirty="0" smtClean="0"/>
              <a:t>Questa fase si realizza con l’emissione degli ordinativi di incasso trasmessi dal responsabile del servizio al Tesoriere; questo a sua volta le registra tra le partite sospese</a:t>
            </a:r>
          </a:p>
          <a:p>
            <a:pPr>
              <a:buNone/>
            </a:pPr>
            <a:r>
              <a:rPr lang="it-IT" sz="3600" b="1" dirty="0" smtClean="0"/>
              <a:t> Versamento:</a:t>
            </a:r>
            <a:endParaRPr lang="it-IT" sz="3600" dirty="0" smtClean="0"/>
          </a:p>
          <a:p>
            <a:pPr>
              <a:buNone/>
            </a:pPr>
            <a:r>
              <a:rPr lang="it-IT" sz="3600" dirty="0" smtClean="0"/>
              <a:t>e’ la fase in cui, i soggetti diversi dal tesoriere , incaricati alla riscossione, versano le somme riscosse nelle casse della tesoreria comunale</a:t>
            </a:r>
          </a:p>
          <a:p>
            <a:endParaRPr lang="it-IT"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Gestione spesa</a:t>
            </a:r>
            <a:endParaRPr lang="it-IT" dirty="0"/>
          </a:p>
        </p:txBody>
      </p:sp>
      <p:sp>
        <p:nvSpPr>
          <p:cNvPr id="3" name="Segnaposto contenuto 2"/>
          <p:cNvSpPr>
            <a:spLocks noGrp="1"/>
          </p:cNvSpPr>
          <p:nvPr>
            <p:ph idx="1"/>
          </p:nvPr>
        </p:nvSpPr>
        <p:spPr/>
        <p:txBody>
          <a:bodyPr/>
          <a:lstStyle/>
          <a:p>
            <a:r>
              <a:rPr lang="it-IT" sz="3600" dirty="0" smtClean="0"/>
              <a:t>Impegno</a:t>
            </a:r>
          </a:p>
          <a:p>
            <a:r>
              <a:rPr lang="it-IT" sz="3600" dirty="0" smtClean="0"/>
              <a:t>Liquidazione</a:t>
            </a:r>
          </a:p>
          <a:p>
            <a:r>
              <a:rPr lang="it-IT" sz="3600" dirty="0" smtClean="0"/>
              <a:t>Ordinazione</a:t>
            </a:r>
          </a:p>
          <a:p>
            <a:r>
              <a:rPr lang="it-IT" sz="3600" dirty="0" smtClean="0"/>
              <a:t>Pagamento</a:t>
            </a:r>
          </a:p>
          <a:p>
            <a:endParaRPr lang="it-IT"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b="1" dirty="0" smtClean="0"/>
              <a:t>Impegno</a:t>
            </a:r>
            <a:r>
              <a:rPr lang="it-IT" dirty="0" smtClean="0"/>
              <a:t>:</a:t>
            </a:r>
          </a:p>
          <a:p>
            <a:r>
              <a:rPr lang="it-IT" dirty="0" smtClean="0"/>
              <a:t>questa fase rappresenta il vincolo di una somma di denaro per l’adempimento di una obbligazione perfetta a favore di un terzo. L’impegno di spesa si assume attraverso un atto amministrativo del responsabile del servizio definita DETERMINA, con la quale viene approvata la spesa e si assumono l’impegno in attuazione di quanto previsto nel bilancio e nel </a:t>
            </a:r>
            <a:r>
              <a:rPr lang="it-IT" dirty="0" err="1" smtClean="0"/>
              <a:t>PEG.Il</a:t>
            </a:r>
            <a:r>
              <a:rPr lang="it-IT" dirty="0" smtClean="0"/>
              <a:t> responsabile del servizio effettua le attestazioni di copertura della spesa prendendo in considerazione la disponibilità presente negli stanziamenti del bilancio</a:t>
            </a:r>
            <a:endParaRPr lang="it-IT"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Esistono poi delle tipologie di spesa che non sono necessariamente precedute da atti amministrativi ma che sono considerate impegnate per effetto del loro inserimento nel bilancio di previsione annuale.	</a:t>
            </a:r>
          </a:p>
          <a:p>
            <a:r>
              <a:rPr lang="it-IT" dirty="0" smtClean="0"/>
              <a:t>per il trattamento economico tabellare già attribuito al personale dipendente e per i relativi oneri riflessi;</a:t>
            </a:r>
          </a:p>
          <a:p>
            <a:r>
              <a:rPr lang="it-IT" dirty="0" smtClean="0"/>
              <a:t>per le rate di ammortamento dei mutui e dei prestiti, interessi di preammortamento ed ulteriori oneri accessori;</a:t>
            </a:r>
          </a:p>
          <a:p>
            <a:r>
              <a:rPr lang="it-IT" dirty="0" smtClean="0"/>
              <a:t>per le spese dovute nell'esercizio in base a contratti o disposizioni di legge.</a:t>
            </a:r>
          </a:p>
          <a:p>
            <a:endParaRPr lang="it-IT"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fontAlgn="base"/>
            <a:r>
              <a:rPr lang="it-IT" b="1" i="1" dirty="0" smtClean="0"/>
              <a:t>Tutte le  obbligazioni  passive  giuridicamente  perfezionate, devono   essere   registrate   nelle   scritture   contabili   quando l'obbligazione e' perfezionata, con imputazione all'esercizio in  cui l'obbligazione viene a scadenza</a:t>
            </a:r>
            <a:endParaRPr lang="it-IT" dirty="0" smtClean="0"/>
          </a:p>
          <a:p>
            <a:endParaRPr lang="it-IT"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b="1" dirty="0" smtClean="0"/>
              <a:t>Liquidazione:</a:t>
            </a:r>
            <a:endParaRPr lang="it-IT" dirty="0" smtClean="0"/>
          </a:p>
          <a:p>
            <a:r>
              <a:rPr lang="it-IT" dirty="0" smtClean="0"/>
              <a:t>In questa fase viene determinata la somma certa  e liquida da pagare all’interno del vincolo sul bilancio assunto con l’impegno; in questo caso devono esser accertati le  regolarità delle forniture o della prestazione conseguita, determinare la somma sulla </a:t>
            </a:r>
            <a:r>
              <a:rPr lang="it-IT" dirty="0" err="1" smtClean="0"/>
              <a:t>bse</a:t>
            </a:r>
            <a:r>
              <a:rPr lang="it-IT" dirty="0" smtClean="0"/>
              <a:t> della documentazione allegata, predisporre l’atto di liquidazione allegando i documenti che provano il diritto acquisito dal terzo. Il responsabile del servizio dovrà controfirmare l’atto di liquidazione  e </a:t>
            </a:r>
            <a:r>
              <a:rPr lang="it-IT" dirty="0" err="1" smtClean="0"/>
              <a:t>trasmettrlo</a:t>
            </a:r>
            <a:r>
              <a:rPr lang="it-IT" dirty="0" smtClean="0"/>
              <a:t> al servizio finanziario che effettuerà controlli e riscontri contabili .</a:t>
            </a:r>
          </a:p>
          <a:p>
            <a:endParaRPr lang="it-IT"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Ordinazione e pagamento:</a:t>
            </a:r>
            <a:r>
              <a:rPr lang="it-IT" dirty="0" smtClean="0"/>
              <a:t>L’ordinazione è una disposizione impartita mediante il mandato di pagamento, al tesoriere del comune che dovrà provvedere al pagamento di quella determinata spesa.</a:t>
            </a:r>
          </a:p>
          <a:p>
            <a:endParaRPr lang="it-IT"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obbligazioni giuridiche perfezionate sono registrate nelle scritture contabili al momento della nascita dell’obbligazione e danno origine ad accertamenti ed impegni, i quali vengono imputati all’esercizio in cui l’obbligazione viene a scadenza</a:t>
            </a:r>
            <a:endParaRPr lang="it-IT"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u="sng" dirty="0" smtClean="0"/>
              <a:t>la registrazione contabile di un accertamento riguarda</a:t>
            </a:r>
            <a:endParaRPr lang="it-IT" dirty="0" smtClean="0"/>
          </a:p>
          <a:p>
            <a:r>
              <a:rPr lang="it-IT" dirty="0" smtClean="0"/>
              <a:t>la ragione del credito; </a:t>
            </a:r>
          </a:p>
          <a:p>
            <a:r>
              <a:rPr lang="it-IT" dirty="0" smtClean="0"/>
              <a:t>il titolo giuridico che supporta il credito;</a:t>
            </a:r>
          </a:p>
          <a:p>
            <a:r>
              <a:rPr lang="it-IT" dirty="0" smtClean="0"/>
              <a:t>l’individuazione del soggetto debitore; </a:t>
            </a:r>
          </a:p>
          <a:p>
            <a:r>
              <a:rPr lang="it-IT" dirty="0" smtClean="0"/>
              <a:t>l’ammontare del credito; </a:t>
            </a:r>
          </a:p>
          <a:p>
            <a:r>
              <a:rPr lang="it-IT" dirty="0" smtClean="0"/>
              <a:t>la relativa scadenza.</a:t>
            </a:r>
          </a:p>
          <a:p>
            <a:r>
              <a:rPr lang="it-IT" u="sng" dirty="0" smtClean="0"/>
              <a:t>Un’obbligazione è scaduta quando nulla osta alla sua riscossione ed è consentito pretenderne l’adempimento</a:t>
            </a:r>
            <a:endParaRPr lang="it-IT" dirty="0" smtClean="0"/>
          </a:p>
          <a:p>
            <a:endParaRPr lang="it-IT"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fondo pluriennale vincolato",</a:t>
            </a:r>
            <a:endParaRPr lang="it-IT" dirty="0"/>
          </a:p>
        </p:txBody>
      </p:sp>
      <p:sp>
        <p:nvSpPr>
          <p:cNvPr id="3" name="Segnaposto contenuto 2"/>
          <p:cNvSpPr>
            <a:spLocks noGrp="1"/>
          </p:cNvSpPr>
          <p:nvPr>
            <p:ph idx="1"/>
          </p:nvPr>
        </p:nvSpPr>
        <p:spPr/>
        <p:txBody>
          <a:bodyPr>
            <a:normAutofit/>
          </a:bodyPr>
          <a:lstStyle/>
          <a:p>
            <a:r>
              <a:rPr lang="it-IT" dirty="0" smtClean="0"/>
              <a:t>Nell'ambito della nuova contabilità armonizzata uno strumento del tutto nuovo, peculiare e fondamentale è certamente costituito dal </a:t>
            </a:r>
            <a:r>
              <a:rPr lang="it-IT" b="1" dirty="0" smtClean="0"/>
              <a:t>"fondo pluriennale vincolato", essenziale per garantire l'applicazione del principio della "competenza finanziaria potenziata</a:t>
            </a:r>
            <a:r>
              <a:rPr lang="it-IT" dirty="0" smtClean="0"/>
              <a:t>" e conseguentemente del criterio dell'esigibilità. </a:t>
            </a:r>
            <a:endParaRPr lang="it-IT"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Si tratta, riprendendo la definizione del principio contabile, di un "</a:t>
            </a:r>
            <a:r>
              <a:rPr lang="it-IT" b="1" dirty="0" err="1" smtClean="0"/>
              <a:t>un</a:t>
            </a:r>
            <a:r>
              <a:rPr lang="it-IT" b="1" dirty="0" smtClean="0"/>
              <a:t> saldo finanziario, costituito da risorse già accertate destinate al finanziamento di obbligazioni passive dell'ente già impegnate, ma esigibili in esercizi successivi a quello in cui è accertata l'entrata</a:t>
            </a:r>
          </a:p>
          <a:p>
            <a:endParaRPr lang="it-IT"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Trattasi, quindi, di un saldo finanziario (che non può che essere maggiore di zero) che garantisce la copertura di spese imputate agli esercizi successivi a quello in corso, consentendo: </a:t>
            </a:r>
          </a:p>
          <a:p>
            <a:r>
              <a:rPr lang="it-IT" dirty="0" smtClean="0"/>
              <a:t>di applicare il nuovo principio della competenza finanziaria;</a:t>
            </a:r>
          </a:p>
          <a:p>
            <a:r>
              <a:rPr lang="it-IT" dirty="0" smtClean="0"/>
              <a:t> rendere evidente la distanza temporale intercorrente tra l’acquisizione dei finanziamenti e l’effettivo impiego di tali risorse.</a:t>
            </a:r>
            <a:endParaRPr lang="it-IT"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fondo pluriennale risulta immediatamente utilizzabile, a seguito dell’accertamento delle entrate che lo finanziano, ed è possibile procedere all’impegno delle spese esigibili nell’esercizio in corso (la cui copertura è costituita dalle entrate accertate nel medesimo esercizio finanziario) e all’impegno delle spese esigibili negli esercizi successivi (la cui copertura è effettuata dal fondo).</a:t>
            </a:r>
            <a:endParaRPr lang="it-IT"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In sede di programmazione per l’esercizio x, il Comune decide di realizzare una piscina del costo complessivo di 450 e di finanziarla con un mutuo tradizionale, che comporta l’erogazione immediata del finanziamento, accertato sulla competenza dell’esercizio x. La costruzione della piscina richiederà due anni di lavoro.</a:t>
            </a:r>
          </a:p>
          <a:p>
            <a:r>
              <a:rPr lang="it-IT" dirty="0" smtClean="0"/>
              <a:t>l’anno x sarà dedicato alla progettazione della spesa e alla definizione della gara di appalto, con una spesa complessiva di 100; </a:t>
            </a:r>
          </a:p>
          <a:p>
            <a:r>
              <a:rPr lang="it-IT" dirty="0" smtClean="0"/>
              <a:t>- la spesa per la costruzione della piscina sarà distribuita nel biennio x+1/x+2, in ragione del </a:t>
            </a:r>
            <a:r>
              <a:rPr lang="it-IT" dirty="0" err="1" smtClean="0"/>
              <a:t>cronoprogramma</a:t>
            </a:r>
            <a:r>
              <a:rPr lang="it-IT" dirty="0" smtClean="0"/>
              <a:t>: 150 per l’esercizio x+1 e 200 per l’esercizio x+2.</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flipV="1">
            <a:off x="457200" y="476672"/>
            <a:ext cx="8229600" cy="227416"/>
          </a:xfrm>
        </p:spPr>
        <p:txBody>
          <a:bodyPr>
            <a:normAutofit fontScale="90000"/>
          </a:bodyPr>
          <a:lstStyle/>
          <a:p>
            <a:endParaRPr lang="it-IT" dirty="0"/>
          </a:p>
        </p:txBody>
      </p:sp>
      <p:pic>
        <p:nvPicPr>
          <p:cNvPr id="1026" name="Picture 2" descr="C:\Users\SerenaG\Desktop\nuove dispense\slide\IMG_6741.JPG"/>
          <p:cNvPicPr>
            <a:picLocks noGrp="1" noChangeAspect="1" noChangeArrowheads="1"/>
          </p:cNvPicPr>
          <p:nvPr>
            <p:ph idx="1"/>
          </p:nvPr>
        </p:nvPicPr>
        <p:blipFill>
          <a:blip r:embed="rId2" cstate="print"/>
          <a:srcRect/>
          <a:stretch>
            <a:fillRect/>
          </a:stretch>
        </p:blipFill>
        <p:spPr bwMode="auto">
          <a:xfrm>
            <a:off x="755576" y="908721"/>
            <a:ext cx="8064896" cy="5949280"/>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fondo crediti di dubbia esigibilità</a:t>
            </a:r>
            <a:endParaRPr lang="it-IT" dirty="0"/>
          </a:p>
        </p:txBody>
      </p:sp>
      <p:sp>
        <p:nvSpPr>
          <p:cNvPr id="3" name="Segnaposto contenuto 2"/>
          <p:cNvSpPr>
            <a:spLocks noGrp="1"/>
          </p:cNvSpPr>
          <p:nvPr>
            <p:ph idx="1"/>
          </p:nvPr>
        </p:nvSpPr>
        <p:spPr/>
        <p:txBody>
          <a:bodyPr>
            <a:normAutofit fontScale="92500"/>
          </a:bodyPr>
          <a:lstStyle/>
          <a:p>
            <a:r>
              <a:rPr lang="it-IT" dirty="0" smtClean="0"/>
              <a:t>Il principio contabile applicato n. 3.3 prevede che le entrate di dubbia e difficile esazione siano accertate per l’intero importo del credito, anche se non è certa la loro riscossione integrale (ad es. le sanzioni amministrative al codice della strada, i proventi relativi al recupero dell’evasione fiscale, ecc.).</a:t>
            </a:r>
          </a:p>
          <a:p>
            <a:r>
              <a:rPr lang="it-IT" dirty="0" smtClean="0"/>
              <a:t> Per le entrate di dubbia e difficile esazione è vietato il cd. accertamento per cassa. Per tali crediti è obbligatorio effettuare un accantonamento al fondo crediti di dubbia esigibilità nel bilancio di previsione, e vincolare una quota del risultato di amministrazione in sede di rendiconto </a:t>
            </a:r>
            <a:endParaRPr lang="it-IT"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VARIAZIONI BILANCIO</a:t>
            </a:r>
            <a:endParaRPr lang="it-IT" dirty="0"/>
          </a:p>
        </p:txBody>
      </p:sp>
      <p:sp>
        <p:nvSpPr>
          <p:cNvPr id="3" name="Segnaposto contenuto 2"/>
          <p:cNvSpPr>
            <a:spLocks noGrp="1"/>
          </p:cNvSpPr>
          <p:nvPr>
            <p:ph idx="1"/>
          </p:nvPr>
        </p:nvSpPr>
        <p:spPr/>
        <p:txBody>
          <a:bodyPr>
            <a:normAutofit lnSpcReduction="10000"/>
          </a:bodyPr>
          <a:lstStyle/>
          <a:p>
            <a:r>
              <a:rPr lang="it-IT" dirty="0" smtClean="0"/>
              <a:t>La classificazione di bilancio per missioni e programmi e l’applicazione della competenza finanziaria potenziata comportano la necessità di numerose variazioni di bilancio; </a:t>
            </a:r>
          </a:p>
          <a:p>
            <a:r>
              <a:rPr lang="it-IT" dirty="0" smtClean="0"/>
              <a:t>per non irrigidire la gestione, la riforma ha attribuito: ‐alla Giunta e ai responsabili della spesa alcune competenze in materia di variazioni di bilancio che erano del Consiglio; </a:t>
            </a:r>
          </a:p>
          <a:p>
            <a:r>
              <a:rPr lang="it-IT" dirty="0" smtClean="0"/>
              <a:t>‐ai responsabili della spesa alcune competenze in materia di variazioni di bilancio gestionale/PEG che erano della Giunta</a:t>
            </a:r>
            <a:endParaRPr lang="it-IT"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L’art.239, comma 1, lettera b) del TUEL non prevede il parere dell’organo di revisione per le variazioni di bilancio di competenza della Giunta, del responsabile finanziario e dei dirigenti, a meno non sia richiesto dalle norme o dai principi contabili;</a:t>
            </a:r>
          </a:p>
          <a:p>
            <a:endParaRPr lang="it-IT" dirty="0" smtClean="0"/>
          </a:p>
          <a:p>
            <a:r>
              <a:rPr lang="it-IT" dirty="0" smtClean="0"/>
              <a:t> • In sede di esame del rendiconto, l’organo di revisione da conto nella propria relazione, dell’esistenza dei presupposti che hanno dato luogo a tutte le variazioni di bilancio approvate nel corso dell’esercizio, comprese quelle approvate nel corso dell’esercizio provvisorio;</a:t>
            </a:r>
            <a:endParaRPr lang="it-IT"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Non è possibile variare il bilancio di previsione, il bilancio tecnico delle Regioni e il bilancio gestionale/PEG con la stessa delibera; </a:t>
            </a:r>
          </a:p>
          <a:p>
            <a:endParaRPr lang="it-IT" dirty="0" smtClean="0"/>
          </a:p>
          <a:p>
            <a:r>
              <a:rPr lang="it-IT" dirty="0" smtClean="0"/>
              <a:t>• Dal 2016 le variazioni di bilancio sono trasmesse al tesoriere attraverso un apposito prospetto. </a:t>
            </a:r>
            <a:endParaRPr lang="it-IT"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 corso dell’ esercizio IL CONSIGLIO può variare gli stanziamenti di competenza di tutte le unità di voto del bilancio, per ciascuno degli esercizi considerati nel bilancio, salvo le variazioni attribuite alla competenza della Giunta o del responsabile finanziario/dirigenti (art.175,comma2,TUEL). </a:t>
            </a:r>
          </a:p>
          <a:p>
            <a:r>
              <a:rPr lang="it-IT" dirty="0" smtClean="0"/>
              <a:t>L’unità di voto del bilancio di previsione, ai sensi del </a:t>
            </a:r>
            <a:r>
              <a:rPr lang="it-IT" dirty="0" err="1" smtClean="0"/>
              <a:t>D.Lgsl</a:t>
            </a:r>
            <a:r>
              <a:rPr lang="it-IT" dirty="0" smtClean="0"/>
              <a:t>.118/2011, è costituita da: </a:t>
            </a:r>
            <a:r>
              <a:rPr lang="it-IT" b="1" dirty="0" smtClean="0"/>
              <a:t>Programm</a:t>
            </a:r>
            <a:r>
              <a:rPr lang="it-IT" dirty="0" smtClean="0"/>
              <a:t>i per la spesa (art.13,c.2), articolati in titoli, </a:t>
            </a:r>
            <a:r>
              <a:rPr lang="it-IT" b="1" dirty="0" smtClean="0"/>
              <a:t>Tipologie</a:t>
            </a:r>
            <a:r>
              <a:rPr lang="it-IT" dirty="0" smtClean="0"/>
              <a:t> per le entrate (art.15,c.1, </a:t>
            </a:r>
            <a:r>
              <a:rPr lang="it-IT" dirty="0" err="1" smtClean="0"/>
              <a:t>lett</a:t>
            </a:r>
            <a:r>
              <a:rPr lang="it-IT" dirty="0" smtClean="0"/>
              <a:t> .B). </a:t>
            </a:r>
            <a:endParaRPr lang="it-IT"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Con </a:t>
            </a:r>
            <a:r>
              <a:rPr lang="it-IT" b="1" dirty="0" smtClean="0"/>
              <a:t>l’ assestamento generale</a:t>
            </a:r>
            <a:r>
              <a:rPr lang="it-IT" dirty="0" smtClean="0"/>
              <a:t>, deliberato dal Consiglio entro il 31 luglio, si adegua il bilancio alla verifica generale di tutte le voci di entrata e di uscita, compreso il fondo di riserva e il fondo di cassa, al fine di  assicurare il mantenimento degli equilibri di bilancio.</a:t>
            </a:r>
            <a:endParaRPr lang="it-IT"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GIUNTA VARIAZIONI</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LA GIUNTA Nel corso dell’ esercizio, la Giunta può effettuare variazioni delle unità di voto del bilancio: • in via d'urgenza, dandone opportuna motivazione, salvo ratifica, a pena di decadenza, da parte Consiglio entro i sessanta giorni seguenti e comunque entro il 31 dicembre dell'anno in corso;</a:t>
            </a:r>
          </a:p>
          <a:p>
            <a:r>
              <a:rPr lang="it-IT" dirty="0" smtClean="0"/>
              <a:t> • non aventi natura discrezionale, che si configurano come meramente applicative delle decisioni del Consiglio, senza modificare l’articolazione in titoli ;</a:t>
            </a:r>
          </a:p>
          <a:p>
            <a:r>
              <a:rPr lang="it-IT" dirty="0" smtClean="0"/>
              <a:t> • relative agli stanziamenti di cassa; </a:t>
            </a:r>
          </a:p>
          <a:p>
            <a:r>
              <a:rPr lang="it-IT" dirty="0" smtClean="0"/>
              <a:t>• riguardanti l’utilizzo dei “fondi” (di riserva, di riserva di cassa e per spese potenziali);</a:t>
            </a:r>
            <a:endParaRPr lang="it-IT"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 le variazioni compensative tra le dotazioni delle missioni e dei programmi, limitatamente alle spese di personale legato alla mobilità interna all’amministrazione;</a:t>
            </a:r>
          </a:p>
          <a:p>
            <a:r>
              <a:rPr lang="it-IT" dirty="0" smtClean="0"/>
              <a:t> • le variazioni compensative tra le dotazioni delle missioni e dei programmi di stanziamenti di risorse comunitarie e vincolate, nel rispetto della finalità della spesa definita nel provvedimento di assegnazione, o qualora le variazioni siano necessarie per l'attuazione di interventi previsti da strumenti di programmazione negoziata, già deliberati dal Consiglio </a:t>
            </a:r>
            <a:endParaRPr lang="it-IT"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Negli enti locali la Giunta approva il piano esecutivo di gestione (PEG) e le relative variazioni, salvo le variazioni attribuite alla competenza del responsabile finanziario e dei dirigenti </a:t>
            </a:r>
            <a:endParaRPr lang="it-IT"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RESPONSABILI SPESA O RESPONSABILE FINANZIARIO</a:t>
            </a:r>
            <a:endParaRPr lang="it-IT" dirty="0"/>
          </a:p>
        </p:txBody>
      </p:sp>
      <p:sp>
        <p:nvSpPr>
          <p:cNvPr id="3" name="Segnaposto contenuto 2"/>
          <p:cNvSpPr>
            <a:spLocks noGrp="1"/>
          </p:cNvSpPr>
          <p:nvPr>
            <p:ph idx="1"/>
          </p:nvPr>
        </p:nvSpPr>
        <p:spPr>
          <a:xfrm>
            <a:off x="457200" y="1935480"/>
            <a:ext cx="8229600" cy="4922520"/>
          </a:xfrm>
        </p:spPr>
        <p:txBody>
          <a:bodyPr>
            <a:normAutofit fontScale="85000" lnSpcReduction="20000"/>
          </a:bodyPr>
          <a:lstStyle/>
          <a:p>
            <a:r>
              <a:rPr lang="it-IT" dirty="0" smtClean="0"/>
              <a:t>Durante l’esercizio competono le variazioni del fondo pluriennale vincolato e gli stanziamenti correlati, in termini di competenza e di cassa, escluse le variazioni del FPV attribuite alla Giunta; </a:t>
            </a:r>
          </a:p>
          <a:p>
            <a:r>
              <a:rPr lang="it-IT" dirty="0" smtClean="0"/>
              <a:t>• le variazioni riguardanti l’utilizzo della quota vincolata del risultato di amministrazione</a:t>
            </a:r>
          </a:p>
          <a:p>
            <a:r>
              <a:rPr lang="it-IT" dirty="0" smtClean="0"/>
              <a:t> • le variazioni degli stanziamenti riguardanti i versamenti ai conti di tesoreria statale intestati all'ente e i versamenti a depositi bancari intesti all'ente.</a:t>
            </a:r>
          </a:p>
          <a:p>
            <a:r>
              <a:rPr lang="it-IT" dirty="0" smtClean="0"/>
              <a:t> • le variazioni riguardanti le partite di giro e le operazioni per conto di terzi;</a:t>
            </a:r>
          </a:p>
          <a:p>
            <a:r>
              <a:rPr lang="it-IT" dirty="0" smtClean="0"/>
              <a:t> • le variazioni relative a stanziamenti per operazioni di indebitamento già autorizzate e perfezionate, contabilizzate secondo l’andamento della correlata spesa, e le variazioni a stanziamenti di contributi a rendicontazione, in caso di variazioni di esigibilità della spesa, escluse quelle attribuite alla competenza della Giunta. </a:t>
            </a:r>
            <a:endParaRPr lang="it-IT"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 corso dell’ esercizio i responsabili della spesa possono disporre variazioni dei capitoli del PEG/gestionale compensative nell’ambito della medesima categoria e macroaggregato; con esclusione delle variazioni riguardanti:</a:t>
            </a:r>
          </a:p>
          <a:p>
            <a:r>
              <a:rPr lang="it-IT" dirty="0" smtClean="0"/>
              <a:t> • i trasferimenti correnti,</a:t>
            </a:r>
          </a:p>
          <a:p>
            <a:r>
              <a:rPr lang="it-IT" dirty="0" smtClean="0"/>
              <a:t> • i contributi agli investimenti,</a:t>
            </a:r>
          </a:p>
          <a:p>
            <a:r>
              <a:rPr lang="it-IT" dirty="0" smtClean="0"/>
              <a:t> • i trasferimenti in conto capitale, che sono di competenza della Giunta</a:t>
            </a:r>
            <a:endParaRPr lang="it-IT"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Dopo il 30 novembre, il bilancio di previsione non può più essere variato, salve le seguenti variazioni, che possono essere deliberate sino al 31 dicembre: </a:t>
            </a:r>
          </a:p>
          <a:p>
            <a:r>
              <a:rPr lang="it-IT" dirty="0" smtClean="0"/>
              <a:t>• l’istituzione di tipologie di entrata a destinazione vincolata e il correlato programma di spesa; </a:t>
            </a:r>
          </a:p>
          <a:p>
            <a:r>
              <a:rPr lang="it-IT" dirty="0" smtClean="0"/>
              <a:t>• l’istituzione di tipologie di entrata senza vincolo di destinazione, con stanziamento pari a zero, a seguito di accertamento e riscossione di entrate non previste in bilancio (responsabile finanziario); </a:t>
            </a:r>
          </a:p>
          <a:p>
            <a:r>
              <a:rPr lang="it-IT" dirty="0" smtClean="0"/>
              <a:t>• I prelevamenti dal fondo di riserva ordinario, dal fondo di riserva di cassa e dai fondi spese potenziali, di competenza della Giunta                                                      V</a:t>
            </a:r>
            <a:endParaRPr lang="it-IT"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 l’utilizzo delle quote del risultato di amministrazione vincolato e accantonato per le finalità per le quali sono stati previsti; </a:t>
            </a:r>
          </a:p>
          <a:p>
            <a:r>
              <a:rPr lang="it-IT" dirty="0" smtClean="0"/>
              <a:t>• quelle necessarie alla </a:t>
            </a:r>
            <a:r>
              <a:rPr lang="it-IT" dirty="0" err="1" smtClean="0"/>
              <a:t>reimputazione</a:t>
            </a:r>
            <a:r>
              <a:rPr lang="it-IT" dirty="0" smtClean="0"/>
              <a:t> agli esercizi in cui sono esigibili, di obbligazioni riguardanti entrate vincolate già assunte e, se necessario, delle spese correlate; </a:t>
            </a:r>
          </a:p>
          <a:p>
            <a:r>
              <a:rPr lang="it-IT" dirty="0" smtClean="0"/>
              <a:t>• le variazioni delle dotazioni di cassa (Giunta); </a:t>
            </a:r>
          </a:p>
          <a:p>
            <a:r>
              <a:rPr lang="it-IT" dirty="0" smtClean="0"/>
              <a:t>• le variazioni degli stanziamenti riguardanti i versamenti ai conti di tesoreria statale intestati all'ente e i versamenti a depositi bancari intestati all'ente. </a:t>
            </a:r>
            <a:endParaRPr lang="it-IT"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193 verifica degli equilibri</a:t>
            </a:r>
            <a:endParaRPr lang="it-IT" dirty="0"/>
          </a:p>
        </p:txBody>
      </p:sp>
      <p:sp>
        <p:nvSpPr>
          <p:cNvPr id="3" name="Segnaposto contenuto 2"/>
          <p:cNvSpPr>
            <a:spLocks noGrp="1"/>
          </p:cNvSpPr>
          <p:nvPr>
            <p:ph idx="1"/>
          </p:nvPr>
        </p:nvSpPr>
        <p:spPr/>
        <p:txBody>
          <a:bodyPr/>
          <a:lstStyle/>
          <a:p>
            <a:r>
              <a:rPr lang="it-IT" smtClean="0"/>
              <a:t>Con periodicità </a:t>
            </a:r>
            <a:r>
              <a:rPr lang="it-IT" dirty="0" smtClean="0"/>
              <a:t>stabilità dal regolamento di </a:t>
            </a:r>
            <a:r>
              <a:rPr lang="it-IT" dirty="0" err="1" smtClean="0"/>
              <a:t>contablità</a:t>
            </a:r>
            <a:r>
              <a:rPr lang="it-IT" dirty="0" smtClean="0"/>
              <a:t> e comunque almeno una volta entro il 31 luglio di ciascun anno, il </a:t>
            </a:r>
            <a:r>
              <a:rPr lang="it-IT" dirty="0" err="1" smtClean="0"/>
              <a:t>CC</a:t>
            </a:r>
            <a:r>
              <a:rPr lang="it-IT" dirty="0" smtClean="0"/>
              <a:t> deve provvedere con delibera a dare atto del permanere degli equilibri di </a:t>
            </a:r>
            <a:r>
              <a:rPr lang="it-IT" dirty="0" err="1" smtClean="0"/>
              <a:t>bilancioo</a:t>
            </a:r>
            <a:r>
              <a:rPr lang="it-IT" dirty="0" smtClean="0"/>
              <a:t> a prevedere misure necessarie a ripristinare il pareggio di bilancio</a:t>
            </a:r>
          </a:p>
          <a:p>
            <a:r>
              <a:rPr lang="it-IT" dirty="0" smtClean="0"/>
              <a:t>Devono esser ripianare eventuali debiti fuori bilancio</a:t>
            </a:r>
            <a:endParaRPr lang="it-IT"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Equilibri di bilancio</a:t>
            </a:r>
            <a:endParaRPr lang="it-IT" dirty="0"/>
          </a:p>
        </p:txBody>
      </p:sp>
      <p:sp>
        <p:nvSpPr>
          <p:cNvPr id="3" name="Segnaposto contenuto 2"/>
          <p:cNvSpPr>
            <a:spLocks noGrp="1"/>
          </p:cNvSpPr>
          <p:nvPr>
            <p:ph idx="1"/>
          </p:nvPr>
        </p:nvSpPr>
        <p:spPr/>
        <p:txBody>
          <a:bodyPr/>
          <a:lstStyle/>
          <a:p>
            <a:pPr>
              <a:buNone/>
            </a:pPr>
            <a:r>
              <a:rPr lang="it-IT" dirty="0" smtClean="0"/>
              <a:t>Nel corso della gestione devono esser salvaguardati sono:</a:t>
            </a:r>
          </a:p>
          <a:p>
            <a:r>
              <a:rPr lang="it-IT" dirty="0" smtClean="0"/>
              <a:t>Pareggio finanziario</a:t>
            </a:r>
          </a:p>
          <a:p>
            <a:r>
              <a:rPr lang="it-IT" dirty="0" smtClean="0"/>
              <a:t>Equilibrio finanziario di parte corrente</a:t>
            </a:r>
          </a:p>
          <a:p>
            <a:r>
              <a:rPr lang="it-IT" dirty="0" smtClean="0"/>
              <a:t>Pareggio entrate e spese per conto terzi</a:t>
            </a:r>
          </a:p>
          <a:p>
            <a:r>
              <a:rPr lang="it-IT" dirty="0" smtClean="0"/>
              <a:t>Equilibrio finanziario dei prestiti a breve</a:t>
            </a:r>
          </a:p>
          <a:p>
            <a:r>
              <a:rPr lang="it-IT" dirty="0" smtClean="0"/>
              <a:t>Equilibrio degli investimenti </a:t>
            </a:r>
            <a:endParaRPr lang="it-IT"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Pareggio finanziario</a:t>
            </a:r>
            <a:br>
              <a:rPr lang="it-IT" dirty="0" smtClean="0"/>
            </a:br>
            <a:endParaRPr lang="it-IT" dirty="0"/>
          </a:p>
        </p:txBody>
      </p:sp>
      <p:sp>
        <p:nvSpPr>
          <p:cNvPr id="3" name="Segnaposto contenuto 2"/>
          <p:cNvSpPr>
            <a:spLocks noGrp="1"/>
          </p:cNvSpPr>
          <p:nvPr>
            <p:ph idx="1"/>
          </p:nvPr>
        </p:nvSpPr>
        <p:spPr/>
        <p:txBody>
          <a:bodyPr/>
          <a:lstStyle/>
          <a:p>
            <a:pPr>
              <a:buNone/>
            </a:pPr>
            <a:r>
              <a:rPr lang="it-IT" dirty="0" smtClean="0"/>
              <a:t>Equivalenza tra l’ammontare finanziato per le spese</a:t>
            </a:r>
          </a:p>
          <a:p>
            <a:pPr>
              <a:buNone/>
            </a:pPr>
            <a:r>
              <a:rPr lang="it-IT" dirty="0" smtClean="0"/>
              <a:t>e quello realizzabile con le entrate della gestione</a:t>
            </a:r>
            <a:endParaRPr lang="it-IT"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
            </a:r>
            <a:br>
              <a:rPr lang="it-IT" dirty="0" smtClean="0"/>
            </a:br>
            <a:r>
              <a:rPr lang="it-IT" dirty="0" smtClean="0"/>
              <a:t/>
            </a:r>
            <a:br>
              <a:rPr lang="it-IT" dirty="0" smtClean="0"/>
            </a:br>
            <a:r>
              <a:rPr lang="it-IT" dirty="0" smtClean="0"/>
              <a:t/>
            </a:r>
            <a:br>
              <a:rPr lang="it-IT" dirty="0" smtClean="0"/>
            </a:br>
            <a:r>
              <a:rPr lang="it-IT" dirty="0" smtClean="0"/>
              <a:t/>
            </a:r>
            <a:br>
              <a:rPr lang="it-IT" dirty="0" smtClean="0"/>
            </a:br>
            <a:r>
              <a:rPr lang="it-IT" dirty="0" smtClean="0"/>
              <a:t/>
            </a:r>
            <a:br>
              <a:rPr lang="it-IT" dirty="0" smtClean="0"/>
            </a:br>
            <a:r>
              <a:rPr lang="it-IT" dirty="0" smtClean="0"/>
              <a:t/>
            </a:r>
            <a:br>
              <a:rPr lang="it-IT" dirty="0" smtClean="0"/>
            </a:br>
            <a:r>
              <a:rPr lang="it-IT" dirty="0" smtClean="0"/>
              <a:t/>
            </a:r>
            <a:br>
              <a:rPr lang="it-IT" dirty="0" smtClean="0"/>
            </a:br>
            <a:r>
              <a:rPr lang="it-IT" dirty="0" smtClean="0"/>
              <a:t/>
            </a:r>
            <a:br>
              <a:rPr lang="it-IT" dirty="0" smtClean="0"/>
            </a:br>
            <a:r>
              <a:rPr lang="it-IT" dirty="0" smtClean="0"/>
              <a:t> Equilibrio finanziario di parte corrente</a:t>
            </a:r>
            <a:endParaRPr lang="it-IT" dirty="0"/>
          </a:p>
        </p:txBody>
      </p:sp>
      <p:sp>
        <p:nvSpPr>
          <p:cNvPr id="3" name="Segnaposto contenuto 2"/>
          <p:cNvSpPr>
            <a:spLocks noGrp="1"/>
          </p:cNvSpPr>
          <p:nvPr>
            <p:ph idx="1"/>
          </p:nvPr>
        </p:nvSpPr>
        <p:spPr/>
        <p:txBody>
          <a:bodyPr/>
          <a:lstStyle/>
          <a:p>
            <a:r>
              <a:rPr lang="it-IT" dirty="0" smtClean="0"/>
              <a:t>Le risorse finanziaria complessivamente destinate alle spese correnti e al pagamento delle rate di ammortamento di mutui e prestiti obbligazionari non superino l’ammontare delle risorse realizzabili con i primi titoli di entrata</a:t>
            </a:r>
          </a:p>
          <a:p>
            <a:endParaRPr lang="it-IT"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
            </a:r>
            <a:br>
              <a:rPr lang="it-IT" dirty="0" smtClean="0"/>
            </a:br>
            <a:r>
              <a:rPr lang="it-IT" dirty="0" smtClean="0"/>
              <a:t>Pareggio entrate e spese per conto terzi</a:t>
            </a:r>
            <a:br>
              <a:rPr lang="it-IT" dirty="0" smtClean="0"/>
            </a:br>
            <a:endParaRPr lang="it-IT" dirty="0"/>
          </a:p>
        </p:txBody>
      </p:sp>
      <p:sp>
        <p:nvSpPr>
          <p:cNvPr id="3" name="Segnaposto contenuto 2"/>
          <p:cNvSpPr>
            <a:spLocks noGrp="1"/>
          </p:cNvSpPr>
          <p:nvPr>
            <p:ph idx="1"/>
          </p:nvPr>
        </p:nvSpPr>
        <p:spPr/>
        <p:txBody>
          <a:bodyPr/>
          <a:lstStyle/>
          <a:p>
            <a:r>
              <a:rPr lang="it-IT" dirty="0" smtClean="0"/>
              <a:t>Queste partite rappresentano al tempo stesso un debito e un credito per l’ente quindi deve esserci l’equivalenza in qualsiasi momento della </a:t>
            </a:r>
            <a:r>
              <a:rPr lang="it-IT" dirty="0" err="1" smtClean="0"/>
              <a:t>gestionetra</a:t>
            </a:r>
            <a:r>
              <a:rPr lang="it-IT" dirty="0" smtClean="0"/>
              <a:t> gli accertamenti e gli impegni sia a livello complessivo che di capitolo</a:t>
            </a:r>
            <a:endParaRPr lang="it-IT"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Equilibrio finanziario dei prestiti a breve (es. </a:t>
            </a:r>
            <a:r>
              <a:rPr lang="it-IT" dirty="0" err="1" smtClean="0"/>
              <a:t>anticpazione</a:t>
            </a:r>
            <a:r>
              <a:rPr lang="it-IT" dirty="0" smtClean="0"/>
              <a:t> di cassa)</a:t>
            </a:r>
            <a:br>
              <a:rPr lang="it-IT" dirty="0" smtClean="0"/>
            </a:br>
            <a:endParaRPr lang="it-IT" dirty="0"/>
          </a:p>
        </p:txBody>
      </p:sp>
      <p:sp>
        <p:nvSpPr>
          <p:cNvPr id="3" name="Segnaposto contenuto 2"/>
          <p:cNvSpPr>
            <a:spLocks noGrp="1"/>
          </p:cNvSpPr>
          <p:nvPr>
            <p:ph idx="1"/>
          </p:nvPr>
        </p:nvSpPr>
        <p:spPr/>
        <p:txBody>
          <a:bodyPr/>
          <a:lstStyle/>
          <a:p>
            <a:r>
              <a:rPr lang="it-IT" dirty="0" smtClean="0"/>
              <a:t>Deve sussistere equilibrio sia tra le previsioni di entrata e di spesa, sia tra accertamenti e gli </a:t>
            </a:r>
            <a:r>
              <a:rPr lang="it-IT" smtClean="0"/>
              <a:t>impegni al </a:t>
            </a:r>
            <a:r>
              <a:rPr lang="it-IT" dirty="0" smtClean="0"/>
              <a:t>netto degli interessi </a:t>
            </a:r>
            <a:endParaRPr lang="it-IT"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Equilibrio degli investimenti</a:t>
            </a:r>
            <a:endParaRPr lang="it-IT" dirty="0"/>
          </a:p>
        </p:txBody>
      </p:sp>
      <p:sp>
        <p:nvSpPr>
          <p:cNvPr id="3" name="Segnaposto contenuto 2"/>
          <p:cNvSpPr>
            <a:spLocks noGrp="1"/>
          </p:cNvSpPr>
          <p:nvPr>
            <p:ph idx="1"/>
          </p:nvPr>
        </p:nvSpPr>
        <p:spPr/>
        <p:txBody>
          <a:bodyPr/>
          <a:lstStyle/>
          <a:p>
            <a:r>
              <a:rPr lang="it-IT" dirty="0" smtClean="0"/>
              <a:t>Ogni spesa in conto capitale deve corrispondere  Uno o </a:t>
            </a:r>
            <a:r>
              <a:rPr lang="it-IT" dirty="0" err="1" smtClean="0"/>
              <a:t>piu’</a:t>
            </a:r>
            <a:r>
              <a:rPr lang="it-IT" dirty="0" smtClean="0"/>
              <a:t> stanziamenti di entrata</a:t>
            </a:r>
          </a:p>
          <a:p>
            <a:r>
              <a:rPr lang="it-IT" dirty="0" smtClean="0"/>
              <a:t>(4-2)</a:t>
            </a:r>
            <a:endParaRPr lang="it-IT"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PEG</a:t>
            </a:r>
            <a:endParaRPr lang="it-IT" dirty="0"/>
          </a:p>
        </p:txBody>
      </p:sp>
      <p:sp>
        <p:nvSpPr>
          <p:cNvPr id="3" name="Segnaposto contenuto 2"/>
          <p:cNvSpPr>
            <a:spLocks noGrp="1"/>
          </p:cNvSpPr>
          <p:nvPr>
            <p:ph idx="1"/>
          </p:nvPr>
        </p:nvSpPr>
        <p:spPr/>
        <p:txBody>
          <a:bodyPr/>
          <a:lstStyle/>
          <a:p>
            <a:r>
              <a:rPr lang="it-IT" dirty="0" smtClean="0"/>
              <a:t>lo strumento nel quale si sostanzia la relazione tra organo esecutivo e responsabili dei servizi. La proposta di PEG alla Giunta è affidata al direttore generale e al segretario comunale nelle ipotesi di cui all’articolo 108, comma 4, TUEL, che si avvalgono della collaborazione dei dirigenti e dei responsabili dei servizi. Il PEG deve essere approvato dalla Giunta entro venti giorni dall’approvazione del BPF da parte del Consiglio</a:t>
            </a:r>
            <a:endParaRPr lang="it-IT"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dirty="0" smtClean="0"/>
              <a:t>La funzione del PEG può così essere riassunta in due momenti principali: il primo, di programmazione e controllo della gestione, con valenza di razionale coordinamento e motivazione, sul modello di un budget onde il PEG contiene anche dati di natura extracontabile; il secondo, di autorizzazione e limite all’autonomia dirigenziale con specifico riguardo ai poteri di impegno costituendo le previsioni finanziarie contenute nel PEG il limite agli impegni di spesa assunti dai responsabili dei servizi</a:t>
            </a:r>
          </a:p>
          <a:p>
            <a:endParaRPr lang="it-IT"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pPr fontAlgn="base"/>
            <a:r>
              <a:rPr lang="it-IT" b="1" i="1" dirty="0" smtClean="0"/>
              <a:t> </a:t>
            </a:r>
            <a:endParaRPr lang="it-IT" dirty="0" smtClean="0"/>
          </a:p>
          <a:p>
            <a:pPr fontAlgn="base">
              <a:buNone/>
            </a:pPr>
            <a:r>
              <a:rPr lang="it-IT" b="1" i="1" dirty="0" smtClean="0"/>
              <a:t> Nel  PEG  le  entrate  sono  articolate  in  </a:t>
            </a:r>
            <a:r>
              <a:rPr lang="it-IT" b="1" i="1" dirty="0" smtClean="0">
                <a:solidFill>
                  <a:srgbClr val="FF0000"/>
                </a:solidFill>
              </a:rPr>
              <a:t>titoli,  tipologie,categorie,  capitoli</a:t>
            </a:r>
            <a:r>
              <a:rPr lang="it-IT" b="1" i="1" dirty="0" smtClean="0"/>
              <a:t>,  ed  eventualmente  in  articoli,  secondo   il rispettivo oggetto. </a:t>
            </a:r>
          </a:p>
          <a:p>
            <a:pPr fontAlgn="base">
              <a:buNone/>
            </a:pPr>
            <a:r>
              <a:rPr lang="it-IT" b="1" i="1" dirty="0" smtClean="0"/>
              <a:t>Le spese sono articolate in </a:t>
            </a:r>
            <a:r>
              <a:rPr lang="it-IT" b="1" i="1" dirty="0" smtClean="0">
                <a:solidFill>
                  <a:srgbClr val="FF0000"/>
                </a:solidFill>
              </a:rPr>
              <a:t>missioni,  programmi, titoli, macroaggregati, capitoli  </a:t>
            </a:r>
            <a:r>
              <a:rPr lang="it-IT" b="1" i="1" dirty="0" smtClean="0"/>
              <a:t>ed  eventualmente  in  articoli</a:t>
            </a:r>
            <a:endParaRPr lang="it-IT"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pPr>
              <a:buNone/>
            </a:pPr>
            <a:r>
              <a:rPr lang="it-IT" dirty="0" smtClean="0"/>
              <a:t>il PEG è redatto:</a:t>
            </a:r>
          </a:p>
          <a:p>
            <a:pPr>
              <a:buNone/>
            </a:pPr>
            <a:r>
              <a:rPr lang="it-IT" dirty="0" smtClean="0"/>
              <a:t>per competenza con riferimento a tutti gli esercizi considerati nel BPF;</a:t>
            </a:r>
          </a:p>
          <a:p>
            <a:pPr>
              <a:buNone/>
            </a:pPr>
            <a:r>
              <a:rPr lang="it-IT" dirty="0" smtClean="0"/>
              <a:t>per cassa con riferimento al primo esercizio considerato nel BPF.</a:t>
            </a:r>
          </a:p>
          <a:p>
            <a:endParaRPr lang="it-IT"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dirty="0" smtClean="0"/>
              <a:t>Quanto alla obbligatorietà della redazione del PEG, il principio lo considera obbligatorio per le Province e per i Comuni con popolazione superiore a 5.000 abitanti, mentre ne sollecita l’adozione, anche in forma semplificata, per i Comuni con una popolazione inferiore alla soglia ricordata</a:t>
            </a:r>
            <a:endParaRPr lang="it-IT"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lnSpcReduction="10000"/>
          </a:bodyPr>
          <a:lstStyle/>
          <a:p>
            <a:r>
              <a:rPr lang="it-IT" dirty="0" smtClean="0"/>
              <a:t>È piano di responsabilità gestionali, nella misura in cui gli obiettivi e le dotazioni di cui sopra sono assegnati a un dirigente/responsabile dei servizi che ne assume la responsabilità rispettivamente di risultato e di gestione, dando effettività, al di là delle enunciazioni di principio, all’autonomia dirigenziale. Le risorse finanziarie assegnate per ogni programma definito nel </a:t>
            </a:r>
            <a:r>
              <a:rPr lang="it-IT" dirty="0" err="1" smtClean="0"/>
              <a:t>SeO</a:t>
            </a:r>
            <a:r>
              <a:rPr lang="it-IT" dirty="0" smtClean="0"/>
              <a:t> del DUP sono destinate, insieme a quelle umane e strumentali, ai singoli dirigenti/responsabili dei servizi per la realizzazione degli specifici obiettivi di ciascun programma.</a:t>
            </a:r>
          </a:p>
          <a:p>
            <a:endParaRPr lang="it-IT"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RENDICONTO </a:t>
            </a:r>
            <a:r>
              <a:rPr lang="it-IT" dirty="0" err="1" smtClean="0"/>
              <a:t>DI</a:t>
            </a:r>
            <a:r>
              <a:rPr lang="it-IT" dirty="0" smtClean="0"/>
              <a:t> GESTIONE</a:t>
            </a:r>
            <a:endParaRPr lang="it-IT" dirty="0"/>
          </a:p>
        </p:txBody>
      </p:sp>
      <p:sp>
        <p:nvSpPr>
          <p:cNvPr id="3" name="Segnaposto contenuto 2"/>
          <p:cNvSpPr>
            <a:spLocks noGrp="1"/>
          </p:cNvSpPr>
          <p:nvPr>
            <p:ph idx="1"/>
          </p:nvPr>
        </p:nvSpPr>
        <p:spPr/>
        <p:txBody>
          <a:bodyPr/>
          <a:lstStyle/>
          <a:p>
            <a:r>
              <a:rPr lang="it-IT" dirty="0" smtClean="0"/>
              <a:t>Il Rendiconto di Gestione e' lo strumento di Sintesi per la dimostrazione dei risultati di Gestione: attraverso opportune analisi, documenta i risultati ottenuti in termini di efficienza e di proficuità dell'intervento. Ha una duplice funzione: dare la dimostrazione riassuntiva delle operazioni effettuate nell'ambito della gestione e dei risultati conseguiti, nonché consentire il controllo da parte degli organi che hanno conferito il potere di gestione (Consiglio e Giunta). </a:t>
            </a:r>
          </a:p>
          <a:p>
            <a:endParaRPr lang="it-IT"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dirty="0" smtClean="0"/>
              <a:t>L'insieme degli strumenti contabili previsti dall'ordinamento per cogliere la </a:t>
            </a:r>
            <a:r>
              <a:rPr lang="it-IT" dirty="0" err="1" smtClean="0"/>
              <a:t>peculiarita'</a:t>
            </a:r>
            <a:r>
              <a:rPr lang="it-IT" dirty="0" smtClean="0"/>
              <a:t> della rappresentazione dei risultati deve esser approvato entro il 30 aprile dell’anno successivo a cui si riferisce ed e' composto da: </a:t>
            </a:r>
          </a:p>
          <a:p>
            <a:pPr>
              <a:buNone/>
            </a:pPr>
            <a:r>
              <a:rPr lang="it-IT" dirty="0" smtClean="0"/>
              <a:t>Conto di Bilancio (ex Consuntivo) </a:t>
            </a:r>
          </a:p>
          <a:p>
            <a:pPr>
              <a:buNone/>
            </a:pPr>
            <a:r>
              <a:rPr lang="it-IT" dirty="0" smtClean="0"/>
              <a:t>Conto Economico </a:t>
            </a:r>
          </a:p>
          <a:p>
            <a:pPr>
              <a:buNone/>
            </a:pPr>
            <a:r>
              <a:rPr lang="it-IT" dirty="0" smtClean="0"/>
              <a:t>Conto del Patrimonio </a:t>
            </a:r>
          </a:p>
          <a:p>
            <a:r>
              <a:rPr lang="it-IT" dirty="0" smtClean="0"/>
              <a:t> </a:t>
            </a:r>
          </a:p>
          <a:p>
            <a:endParaRPr lang="it-IT"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b="1" u="sng" dirty="0" smtClean="0"/>
              <a:t>CONTO </a:t>
            </a:r>
            <a:r>
              <a:rPr lang="it-IT" b="1" u="sng" dirty="0" err="1" smtClean="0"/>
              <a:t>DI</a:t>
            </a:r>
            <a:r>
              <a:rPr lang="it-IT" b="1" u="sng" dirty="0" smtClean="0"/>
              <a:t> BILANCIO (ex Consuntivo</a:t>
            </a:r>
            <a:r>
              <a:rPr lang="it-IT" b="1" dirty="0" smtClean="0"/>
              <a:t>):entro 30 aprile </a:t>
            </a:r>
            <a:r>
              <a:rPr lang="it-IT" dirty="0" smtClean="0"/>
              <a:t/>
            </a:r>
            <a:br>
              <a:rPr lang="it-IT" dirty="0" smtClean="0"/>
            </a:br>
            <a:r>
              <a:rPr lang="it-IT" dirty="0" smtClean="0"/>
              <a:t>Il Conto del Bilancio dimostra i risultati finali della gestione </a:t>
            </a:r>
            <a:r>
              <a:rPr lang="it-IT" dirty="0" err="1" smtClean="0"/>
              <a:t>autorizzatoria</a:t>
            </a:r>
            <a:r>
              <a:rPr lang="it-IT" dirty="0" smtClean="0"/>
              <a:t> contenuta nel bilancio annuale rispetto alle previsioni. Per ciascuna risorsa dell'Entrata e per ciascun intervento della Spesa, nonché per ciascun capitolo dei servizi per conto di terzi, il conto di bilancio comprende, distintamente per Residui e Competenza: per l'Entrata le somme accertate, con distinzione della parte riscossa e di quella ancora da riscuotere; per la Spesa le somme impegnate, con distinzione della parte pagata e di quella ancora da pagare.</a:t>
            </a:r>
            <a:endParaRPr lang="it-IT"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Conto di Bilancio si conclude con la dimostrazione del </a:t>
            </a:r>
            <a:r>
              <a:rPr lang="it-IT" b="1" dirty="0" smtClean="0"/>
              <a:t>Risultato Contabile di gestione </a:t>
            </a:r>
            <a:r>
              <a:rPr lang="it-IT" dirty="0" smtClean="0"/>
              <a:t> (è pari alla differenza tra entrate accertate e spese impegnate nel corso dell’esercizio</a:t>
            </a:r>
            <a:r>
              <a:rPr lang="it-IT" b="1" dirty="0" smtClean="0"/>
              <a:t>)e con quello Contabile di Amministrazione</a:t>
            </a:r>
            <a:r>
              <a:rPr lang="it-IT" dirty="0" smtClean="0"/>
              <a:t>,( pari al fondo di cassa esistente alla chiusura dell’esercizio aumentato dei residui attivi e diminuito dei residui passivi)</a:t>
            </a:r>
            <a:r>
              <a:rPr lang="it-IT" b="1" dirty="0" smtClean="0"/>
              <a:t> </a:t>
            </a:r>
            <a:r>
              <a:rPr lang="it-IT" dirty="0" smtClean="0"/>
              <a:t>in termini di Avanzo, Pareggio o Disavanzo</a:t>
            </a:r>
            <a:endParaRPr lang="it-IT"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Dimostra se le previsioni del bilancio annuale sono state realizzate o meno. In questo documento sono evidenziate le entrate a accertate e le spese impegnate rispetto alla previsione del bilancio annuale, le riscossioni e i pagamenti, le somme residue, il fondo di cassa finale, aumentato dai residui attivi e diminuito da quelli passivi dà il risultato di amministrazione.</a:t>
            </a:r>
            <a:endParaRPr lang="it-IT"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pPr>
              <a:buNone/>
            </a:pPr>
            <a:r>
              <a:rPr lang="it-IT" dirty="0" smtClean="0"/>
              <a:t>L’eventuale avanzo di amministrazione prevede una scaletta di priorità poste dal legislatore , previste dall’art. 187.TUEL:</a:t>
            </a:r>
          </a:p>
          <a:p>
            <a:pPr>
              <a:buNone/>
            </a:pPr>
            <a:r>
              <a:rPr lang="it-IT" dirty="0" smtClean="0"/>
              <a:t>per il reinvestimento delle quote accantonate per ammortamento, provvedendo, ove l'avanzo non sia sufficiente, ad applicare nella parte passiva del bilancio un importo pari alla differenza;</a:t>
            </a:r>
          </a:p>
          <a:p>
            <a:pPr>
              <a:buNone/>
            </a:pPr>
            <a:r>
              <a:rPr lang="it-IT" dirty="0" smtClean="0"/>
              <a:t>per la copertura dei debiti fuori bilancio riconoscibili a norma dell'articolo 194;</a:t>
            </a:r>
          </a:p>
          <a:p>
            <a:pPr>
              <a:buNone/>
            </a:pPr>
            <a:r>
              <a:rPr lang="it-IT" dirty="0" smtClean="0"/>
              <a:t>per i provvedimenti necessari per la salvaguardia degli equilibri di bilancio di cui all'articolo 193 ove non possa provvedersi con mezzi ordinari, per il finanziamento delle spese di funzionamento non ripetitive in qualsiasi periodo dell'esercizio e per le altre spese correnti solo in sede di assestamento;</a:t>
            </a:r>
          </a:p>
          <a:p>
            <a:pPr>
              <a:buNone/>
            </a:pPr>
            <a:r>
              <a:rPr lang="it-IT" dirty="0" smtClean="0"/>
              <a:t>per il finanziamento di spese di investimento</a:t>
            </a:r>
          </a:p>
          <a:p>
            <a:endParaRPr lang="it-IT"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Conto Economico evidenzia i componenti positivi e negativi dell'</a:t>
            </a:r>
            <a:r>
              <a:rPr lang="it-IT" dirty="0" err="1" smtClean="0"/>
              <a:t>attivita</a:t>
            </a:r>
            <a:r>
              <a:rPr lang="it-IT" dirty="0" smtClean="0"/>
              <a:t>' dell'ente secondo criteri di competenza economica. La differenza tra costi e ricavi origina il risultato economico che se positivo sarà detto reddito, in caso negativo perdita di esercizio.</a:t>
            </a:r>
          </a:p>
          <a:p>
            <a:endParaRPr lang="it-IT"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Comprende gli accertamenti e gli impegni del Conto di Bilancio, rettificati al fine di costituire la dimensione finanziaria dei valori economici riferiti alla gestione di competenza, le insussistenze e sopravvenienze derivanti dalla gestione dei residui e gli elementi economici non rilevati nel conto di Bilancio</a:t>
            </a:r>
            <a:endParaRPr lang="it-IT"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Il Conto del Patrimonio rileva i risultati della gestione patrimoniale e riassume la consistenza del patrimonio al termine dell'esercizio, evidenziando le variazioni intervenute nel corso dello stesso, rispetto alla consistenza iniziale. Il patrimonio degli enti locali e' costituito dal complesso dei beni e dei rapporti giuridici, attivi e passivi, di pertinenza di ciascun ente, suscettibili di valutazione ed attraverso la cui rappresentazione contabile ed il relativo risultato finale differenziale e' determinata la consistenza netta della dotazione patrimoniale</a:t>
            </a:r>
            <a:endParaRPr lang="it-IT"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Sono allegati al rendiconto: </a:t>
            </a:r>
          </a:p>
          <a:p>
            <a:r>
              <a:rPr lang="it-IT" dirty="0" smtClean="0"/>
              <a:t>la relazione dell'organo esecutivo sul rendiconto stesso</a:t>
            </a:r>
          </a:p>
          <a:p>
            <a:r>
              <a:rPr lang="it-IT" dirty="0" smtClean="0"/>
              <a:t>la relazione dei revisori dei conti di cui all'articolo 239, comma 1, lettera d);</a:t>
            </a:r>
          </a:p>
          <a:p>
            <a:r>
              <a:rPr lang="it-IT" dirty="0" smtClean="0"/>
              <a:t>l'elenco dei residui attivi e passivi distinti per anno di provenienza</a:t>
            </a:r>
          </a:p>
          <a:p>
            <a:r>
              <a:rPr lang="it-IT" smtClean="0"/>
              <a:t>i prospetti dei dati SIOPE e delle disponibilità liquide</a:t>
            </a:r>
            <a:endParaRPr lang="it-IT"/>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470</TotalTime>
  <Words>4864</Words>
  <Application>Microsoft Office PowerPoint</Application>
  <PresentationFormat>Presentazione su schermo (4:3)</PresentationFormat>
  <Paragraphs>247</Paragraphs>
  <Slides>91</Slides>
  <Notes>0</Notes>
  <HiddenSlides>0</HiddenSlides>
  <MMClips>0</MMClips>
  <ScaleCrop>false</ScaleCrop>
  <HeadingPairs>
    <vt:vector size="4" baseType="variant">
      <vt:variant>
        <vt:lpstr>Tema</vt:lpstr>
      </vt:variant>
      <vt:variant>
        <vt:i4>1</vt:i4>
      </vt:variant>
      <vt:variant>
        <vt:lpstr>Titoli diapositive</vt:lpstr>
      </vt:variant>
      <vt:variant>
        <vt:i4>91</vt:i4>
      </vt:variant>
    </vt:vector>
  </HeadingPairs>
  <TitlesOfParts>
    <vt:vector size="92" baseType="lpstr">
      <vt:lpstr>Equinozio</vt:lpstr>
      <vt:lpstr>Diapositiva 1</vt:lpstr>
      <vt:lpstr>Diapositiva 2</vt:lpstr>
      <vt:lpstr>Dlgs 118/11</vt:lpstr>
      <vt:lpstr>Diapositiva 4</vt:lpstr>
      <vt:lpstr>Diapositiva 5</vt:lpstr>
      <vt:lpstr>     I documenti di programmazione sono:</vt:lpstr>
      <vt:lpstr>dup</vt:lpstr>
      <vt:lpstr>Diapositiva 8</vt:lpstr>
      <vt:lpstr>Diapositiva 9</vt:lpstr>
      <vt:lpstr>DUP</vt:lpstr>
      <vt:lpstr>Diapositiva 11</vt:lpstr>
      <vt:lpstr>Diapositiva 12</vt:lpstr>
      <vt:lpstr>Diapositiva 13</vt:lpstr>
      <vt:lpstr>Diapositiva 14</vt:lpstr>
      <vt:lpstr>Diapositiva 15</vt:lpstr>
      <vt:lpstr>Diapositiva 16</vt:lpstr>
      <vt:lpstr>Bilancio di previsione</vt:lpstr>
      <vt:lpstr>Diapositiva 18</vt:lpstr>
      <vt:lpstr>Diapositiva 19</vt:lpstr>
      <vt:lpstr>ENTRATE</vt:lpstr>
      <vt:lpstr>Diapositiva 21</vt:lpstr>
      <vt:lpstr>Diapositiva 22</vt:lpstr>
      <vt:lpstr>SPESE</vt:lpstr>
      <vt:lpstr>MISSIONI DI SPESA</vt:lpstr>
      <vt:lpstr>Diapositiva 25</vt:lpstr>
      <vt:lpstr>Diapositiva 26</vt:lpstr>
      <vt:lpstr>Principi fondamentali</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Allegati al bilancio </vt:lpstr>
      <vt:lpstr>Diapositiva 39</vt:lpstr>
      <vt:lpstr>Diapositiva 40</vt:lpstr>
      <vt:lpstr>GESTIONE DELL’ENTRATE </vt:lpstr>
      <vt:lpstr>Gestione spesa</vt:lpstr>
      <vt:lpstr>Diapositiva 43</vt:lpstr>
      <vt:lpstr>Diapositiva 44</vt:lpstr>
      <vt:lpstr>Diapositiva 45</vt:lpstr>
      <vt:lpstr>Diapositiva 46</vt:lpstr>
      <vt:lpstr>Diapositiva 47</vt:lpstr>
      <vt:lpstr>Diapositiva 48</vt:lpstr>
      <vt:lpstr>Diapositiva 49</vt:lpstr>
      <vt:lpstr>fondo pluriennale vincolato",</vt:lpstr>
      <vt:lpstr>Diapositiva 51</vt:lpstr>
      <vt:lpstr>Diapositiva 52</vt:lpstr>
      <vt:lpstr>Diapositiva 53</vt:lpstr>
      <vt:lpstr>Diapositiva 54</vt:lpstr>
      <vt:lpstr>Diapositiva 55</vt:lpstr>
      <vt:lpstr>fondo crediti di dubbia esigibilità</vt:lpstr>
      <vt:lpstr>VARIAZIONI BILANCIO</vt:lpstr>
      <vt:lpstr>Diapositiva 58</vt:lpstr>
      <vt:lpstr>Diapositiva 59</vt:lpstr>
      <vt:lpstr>Diapositiva 60</vt:lpstr>
      <vt:lpstr>Diapositiva 61</vt:lpstr>
      <vt:lpstr>GIUNTA VARIAZIONI</vt:lpstr>
      <vt:lpstr>Diapositiva 63</vt:lpstr>
      <vt:lpstr>Diapositiva 64</vt:lpstr>
      <vt:lpstr>RESPONSABILI SPESA O RESPONSABILE FINANZIARIO</vt:lpstr>
      <vt:lpstr>Diapositiva 66</vt:lpstr>
      <vt:lpstr>Diapositiva 67</vt:lpstr>
      <vt:lpstr>Diapositiva 68</vt:lpstr>
      <vt:lpstr>Art 193 verifica degli equilibri</vt:lpstr>
      <vt:lpstr>Equilibri di bilancio</vt:lpstr>
      <vt:lpstr>Pareggio finanziario </vt:lpstr>
      <vt:lpstr>         Equilibrio finanziario di parte corrente</vt:lpstr>
      <vt:lpstr> Pareggio entrate e spese per conto terzi </vt:lpstr>
      <vt:lpstr>Equilibrio finanziario dei prestiti a breve (es. anticpazione di cassa) </vt:lpstr>
      <vt:lpstr>Equilibrio degli investimenti</vt:lpstr>
      <vt:lpstr>PEG</vt:lpstr>
      <vt:lpstr>Diapositiva 77</vt:lpstr>
      <vt:lpstr>Diapositiva 78</vt:lpstr>
      <vt:lpstr>Diapositiva 79</vt:lpstr>
      <vt:lpstr>Diapositiva 80</vt:lpstr>
      <vt:lpstr>Diapositiva 81</vt:lpstr>
      <vt:lpstr>RENDICONTO DI GESTIONE</vt:lpstr>
      <vt:lpstr>Diapositiva 83</vt:lpstr>
      <vt:lpstr>Diapositiva 84</vt:lpstr>
      <vt:lpstr>Diapositiva 85</vt:lpstr>
      <vt:lpstr>Diapositiva 86</vt:lpstr>
      <vt:lpstr>Diapositiva 87</vt:lpstr>
      <vt:lpstr>Diapositiva 88</vt:lpstr>
      <vt:lpstr>Diapositiva 89</vt:lpstr>
      <vt:lpstr>Diapositiva 90</vt:lpstr>
      <vt:lpstr>Diapositiva 91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DUP</dc:title>
  <dc:creator>Windows User</dc:creator>
  <cp:lastModifiedBy>Windows User</cp:lastModifiedBy>
  <cp:revision>8</cp:revision>
  <dcterms:created xsi:type="dcterms:W3CDTF">2017-07-04T10:52:02Z</dcterms:created>
  <dcterms:modified xsi:type="dcterms:W3CDTF">2018-04-07T10:58:43Z</dcterms:modified>
</cp:coreProperties>
</file>