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19" name="Segnaposto piè di pagina 18"/>
          <p:cNvSpPr>
            <a:spLocks noGrp="1"/>
          </p:cNvSpPr>
          <p:nvPr>
            <p:ph type="ftr" sz="quarter" idx="11"/>
          </p:nvPr>
        </p:nvSpPr>
        <p:spPr/>
        <p:txBody>
          <a:bodyPr/>
          <a:lstStyle/>
          <a:p>
            <a:endParaRPr lang="it-IT" dirty="0"/>
          </a:p>
        </p:txBody>
      </p:sp>
      <p:sp>
        <p:nvSpPr>
          <p:cNvPr id="27" name="Segnaposto numero diapositiva 26"/>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077200" y="6356350"/>
            <a:ext cx="609600" cy="365125"/>
          </a:xfrm>
        </p:spPr>
        <p:txBody>
          <a:bodyPr/>
          <a:lstStyle/>
          <a:p>
            <a:fld id="{CE6353F2-FB86-4BED-991A-BFD56F0826B1}" type="slidenum">
              <a:rPr lang="it-IT" smtClean="0"/>
              <a:pPr/>
              <a:t>‹N›</a:t>
            </a:fld>
            <a:endParaRPr lang="it-IT"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30DC96A-B43A-47F3-9AFF-A22F9FD8DD54}" type="datetimeFigureOut">
              <a:rPr lang="it-IT" smtClean="0"/>
              <a:pPr/>
              <a:t>14/10/2017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CE6353F2-FB86-4BED-991A-BFD56F0826B1}"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30DC96A-B43A-47F3-9AFF-A22F9FD8DD54}" type="datetimeFigureOut">
              <a:rPr lang="it-IT" smtClean="0"/>
              <a:pPr/>
              <a:t>14/10/2017</a:t>
            </a:fld>
            <a:endParaRPr lang="it-IT" dirty="0"/>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dirty="0"/>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E6353F2-FB86-4BED-991A-BFD56F0826B1}" type="slidenum">
              <a:rPr lang="it-IT" smtClean="0"/>
              <a:pPr/>
              <a:t>‹N›</a:t>
            </a:fld>
            <a:endParaRPr lang="it-IT" dirty="0"/>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consiglio.regione.vda.it/app/leggieregolamenti/dettaglio?tipo=L&amp;numero_legge=5/00&amp;versione=V"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controlli</a:t>
            </a:r>
            <a:endParaRPr lang="it-IT" dirty="0"/>
          </a:p>
        </p:txBody>
      </p:sp>
      <p:sp>
        <p:nvSpPr>
          <p:cNvPr id="5" name="Segnaposto contenuto 4"/>
          <p:cNvSpPr>
            <a:spLocks noGrp="1"/>
          </p:cNvSpPr>
          <p:nvPr>
            <p:ph idx="1"/>
          </p:nvPr>
        </p:nvSpPr>
        <p:spPr/>
        <p:txBody>
          <a:bodyPr/>
          <a:lstStyle/>
          <a:p>
            <a:pPr lvl="0"/>
            <a:r>
              <a:rPr lang="it-IT" dirty="0" smtClean="0"/>
              <a:t>controlli interni</a:t>
            </a:r>
            <a:r>
              <a:rPr lang="it-IT" dirty="0" smtClean="0">
                <a:sym typeface="Wingdings"/>
              </a:rPr>
              <a:t></a:t>
            </a:r>
            <a:r>
              <a:rPr lang="it-IT" dirty="0" smtClean="0"/>
              <a:t>effettuati dalla stessa amministrazione in forza del suo potere di gerarchia </a:t>
            </a:r>
            <a:r>
              <a:rPr lang="it-IT" dirty="0" smtClean="0">
                <a:sym typeface="Wingdings"/>
              </a:rPr>
              <a:t></a:t>
            </a:r>
            <a:r>
              <a:rPr lang="it-IT" dirty="0" smtClean="0"/>
              <a:t> direttore generale e Collegio sindacale</a:t>
            </a:r>
          </a:p>
          <a:p>
            <a:pPr lvl="0"/>
            <a:endParaRPr lang="it-IT" dirty="0" smtClean="0"/>
          </a:p>
          <a:p>
            <a:pPr lvl="0"/>
            <a:r>
              <a:rPr lang="it-IT" dirty="0" smtClean="0"/>
              <a:t>controlli esterni</a:t>
            </a:r>
            <a:r>
              <a:rPr lang="it-IT" dirty="0" smtClean="0">
                <a:sym typeface="Wingdings"/>
              </a:rPr>
              <a:t></a:t>
            </a:r>
            <a:r>
              <a:rPr lang="it-IT" dirty="0" smtClean="0"/>
              <a:t>provenienti da soggetti diversi dalla stessa amministrazione, </a:t>
            </a:r>
            <a:r>
              <a:rPr lang="it-IT" dirty="0" err="1" smtClean="0"/>
              <a:t>sovraordinati</a:t>
            </a:r>
            <a:r>
              <a:rPr lang="it-IT" dirty="0" smtClean="0"/>
              <a:t> gerarchicamente rispetto alla amministrazione, o indipendenti da questa ma a cui sono stati riconosciuti tali funzioni</a:t>
            </a:r>
            <a:r>
              <a:rPr lang="it-IT" dirty="0" smtClean="0">
                <a:sym typeface="Wingdings"/>
              </a:rPr>
              <a:t></a:t>
            </a:r>
            <a:r>
              <a:rPr lang="it-IT" dirty="0" smtClean="0"/>
              <a:t> Regione e Corte dei conti</a:t>
            </a:r>
          </a:p>
          <a:p>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solidFill>
                  <a:srgbClr val="FF0000"/>
                </a:solidFill>
              </a:rPr>
              <a:t>Controlli esterni</a:t>
            </a:r>
            <a:r>
              <a:rPr lang="it-IT" dirty="0" smtClean="0"/>
              <a:t>: controllo preventivo sugli atti</a:t>
            </a:r>
            <a:endParaRPr lang="it-IT" dirty="0"/>
          </a:p>
        </p:txBody>
      </p:sp>
      <p:sp>
        <p:nvSpPr>
          <p:cNvPr id="3" name="Segnaposto contenuto 2"/>
          <p:cNvSpPr>
            <a:spLocks noGrp="1"/>
          </p:cNvSpPr>
          <p:nvPr>
            <p:ph idx="1"/>
          </p:nvPr>
        </p:nvSpPr>
        <p:spPr/>
        <p:txBody>
          <a:bodyPr/>
          <a:lstStyle/>
          <a:p>
            <a:r>
              <a:rPr lang="it-IT" b="1" dirty="0" smtClean="0"/>
              <a:t>Controllo preventivo (controllo sugli atti)</a:t>
            </a:r>
            <a:endParaRPr lang="it-IT" dirty="0" smtClean="0"/>
          </a:p>
          <a:p>
            <a:r>
              <a:rPr lang="it-IT" dirty="0" smtClean="0"/>
              <a:t>Sono soggetti a controllo preventivo della Giunta regionale i seguenti atti:</a:t>
            </a:r>
          </a:p>
          <a:p>
            <a:r>
              <a:rPr lang="it-IT" dirty="0" smtClean="0"/>
              <a:t>a) il bilancio preventivo annuale e pluriennale;</a:t>
            </a:r>
          </a:p>
          <a:p>
            <a:r>
              <a:rPr lang="it-IT" dirty="0" smtClean="0"/>
              <a:t>b) il bilancio di esercizio;</a:t>
            </a:r>
          </a:p>
          <a:p>
            <a:r>
              <a:rPr lang="it-IT" dirty="0" smtClean="0"/>
              <a:t>c) l'atto costitutivo aziendale </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Gli atti soggetti a controllo non possono essere dichiarati immediatamente eseguibili.</a:t>
            </a:r>
          </a:p>
          <a:p>
            <a:r>
              <a:rPr lang="it-IT" dirty="0" smtClean="0"/>
              <a:t> Tutti gli atti dell'azienda USL, soggetti o non soggetti a controllo, sono pubblicati in apposito albo, entro dieci giorni dalla loro adozione, per un periodo di dieci giorni consecutivi. Gli atti non soggetti a controllo diventano esecutivi decorsi dieci giorni dalla data di pubblicazione all'apposito albo. Tutti gli atti dell'azienda USL sono inviati al Collegio sindacale entro dieci giorni dall'adozione.</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3200" b="1" dirty="0" smtClean="0"/>
              <a:t>Controllo sull'organizzazione, sull'attività e sulla gestione dell'azienda</a:t>
            </a:r>
            <a:endParaRPr lang="it-IT" sz="3200" dirty="0" smtClean="0"/>
          </a:p>
          <a:p>
            <a:r>
              <a:rPr lang="it-IT" dirty="0" smtClean="0"/>
              <a:t> Il controllo sull'organizzazione, sull'attività e sulla gestione dell'azienda USL è esercitato dalla </a:t>
            </a:r>
            <a:r>
              <a:rPr lang="it-IT" b="1" dirty="0" smtClean="0"/>
              <a:t>struttura regionale competente in materia di sanità, salute e politiche sociali </a:t>
            </a:r>
            <a:r>
              <a:rPr lang="it-IT" dirty="0" smtClean="0"/>
              <a:t>mediante attività istruttoria, ivi compresa quella relativa agli atti soggetti a controllo, richiesta di informazioni e di esibizione di documenti, ispezioni</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Ulteriori controlli esterni</a:t>
            </a:r>
            <a:endParaRPr lang="it-IT" dirty="0"/>
          </a:p>
        </p:txBody>
      </p:sp>
      <p:sp>
        <p:nvSpPr>
          <p:cNvPr id="3" name="Segnaposto contenuto 2"/>
          <p:cNvSpPr>
            <a:spLocks noGrp="1"/>
          </p:cNvSpPr>
          <p:nvPr>
            <p:ph idx="1"/>
          </p:nvPr>
        </p:nvSpPr>
        <p:spPr/>
        <p:txBody>
          <a:bodyPr/>
          <a:lstStyle/>
          <a:p>
            <a:pPr>
              <a:buNone/>
            </a:pPr>
            <a:r>
              <a:rPr lang="it-IT" dirty="0" smtClean="0"/>
              <a:t>Le regioni esercitano inoltre i seguenti controlli:</a:t>
            </a:r>
          </a:p>
          <a:p>
            <a:r>
              <a:rPr lang="it-IT" dirty="0" smtClean="0"/>
              <a:t>risoluzione del contratto del DG in caso di grave disavanzo,violazione di legge,e principi buon andamento e imparzialità della PA 3 bis .7 </a:t>
            </a:r>
            <a:r>
              <a:rPr lang="it-IT" dirty="0" err="1" smtClean="0"/>
              <a:t>dlgs</a:t>
            </a:r>
            <a:r>
              <a:rPr lang="it-IT" dirty="0" smtClean="0"/>
              <a:t> 502/92)</a:t>
            </a:r>
          </a:p>
          <a:p>
            <a:r>
              <a:rPr lang="it-IT" dirty="0" smtClean="0"/>
              <a:t> monitoraggio e definizione degli accordi contrattuali 8-octies.1</a:t>
            </a:r>
          </a:p>
          <a:p>
            <a:r>
              <a:rPr lang="it-IT" dirty="0" smtClean="0"/>
              <a:t>Controlli qualità e appropriatezza delle prestazioni sanitarie</a:t>
            </a:r>
          </a:p>
          <a:p>
            <a:r>
              <a:rPr lang="it-IT" dirty="0" smtClean="0"/>
              <a:t>Controlli sullo svolgimento delle attività libero-professionali</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Controllo Corte dei Conti</a:t>
            </a:r>
            <a:endParaRPr lang="it-IT" dirty="0" smtClean="0"/>
          </a:p>
          <a:p>
            <a:r>
              <a:rPr lang="it-IT" dirty="0" smtClean="0"/>
              <a:t>Le sezioni regionali di controllo della </a:t>
            </a:r>
            <a:r>
              <a:rPr lang="it-IT" dirty="0" err="1" smtClean="0"/>
              <a:t>CC</a:t>
            </a:r>
            <a:r>
              <a:rPr lang="it-IT" dirty="0" smtClean="0"/>
              <a:t> , sulla base delle relazioni del collegio sindacale, verificano gli obiettivi del patto di stabilità,e dell’osservanza del vincolo all’indebitamento definendo le eventuali misure correttive</a:t>
            </a:r>
            <a:br>
              <a:rPr lang="it-IT" dirty="0" smtClean="0"/>
            </a:br>
            <a:endParaRPr lang="it-IT" dirty="0" smtClean="0"/>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Controlli interni</a:t>
            </a:r>
            <a:r>
              <a:rPr lang="it-IT" dirty="0" smtClean="0"/>
              <a:t>:</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Il Collegio Sindacale:</a:t>
            </a:r>
          </a:p>
          <a:p>
            <a:pPr lvl="0"/>
            <a:r>
              <a:rPr lang="it-IT" dirty="0" smtClean="0"/>
              <a:t>Verifica l’Amministrazione dell’azienda sotto il profilo Economico;</a:t>
            </a:r>
          </a:p>
          <a:p>
            <a:pPr lvl="0"/>
            <a:r>
              <a:rPr lang="it-IT" dirty="0" smtClean="0"/>
              <a:t>Vigila sull’Osservanza della Legge;</a:t>
            </a:r>
          </a:p>
          <a:p>
            <a:pPr lvl="0"/>
            <a:r>
              <a:rPr lang="it-IT" dirty="0" smtClean="0"/>
              <a:t>Accerta la regolare tenuta della Contabilità e la Conformità del Bilancio alle risultanze dei Libri e delle Scritture Contabili;</a:t>
            </a:r>
          </a:p>
          <a:p>
            <a:pPr lvl="0"/>
            <a:r>
              <a:rPr lang="it-IT" dirty="0" smtClean="0"/>
              <a:t>Comunica almeno ogni 3 mesi alla Regione, anche su sua richiesta, sui risultati del Riscontro effettuato, denunciando subito i fatti in caso di sospettata grave irregolarità</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a:buNone/>
            </a:pPr>
            <a:r>
              <a:rPr lang="it-IT" dirty="0" err="1" smtClean="0"/>
              <a:t>•</a:t>
            </a:r>
            <a:r>
              <a:rPr lang="it-IT" b="1" dirty="0" err="1" smtClean="0"/>
              <a:t>controllo</a:t>
            </a:r>
            <a:r>
              <a:rPr lang="it-IT" b="1" dirty="0" smtClean="0"/>
              <a:t> di regolarità amministrativa e contabile</a:t>
            </a:r>
            <a:r>
              <a:rPr lang="it-IT" dirty="0" smtClean="0"/>
              <a:t>,</a:t>
            </a:r>
            <a:r>
              <a:rPr lang="it-IT" dirty="0" smtClean="0">
                <a:sym typeface="Wingdings"/>
              </a:rPr>
              <a:t></a:t>
            </a:r>
            <a:r>
              <a:rPr lang="it-IT" dirty="0" smtClean="0"/>
              <a:t> diretto a garantire la legittimità, la regolarità e la correttezza dell’azione amministrativa; Il Collegio sindacale esercita la vigilanza sulla regolarità amministrativa e contabile mediante verifiche </a:t>
            </a:r>
            <a:r>
              <a:rPr lang="it-IT" dirty="0" err="1" smtClean="0"/>
              <a:t>infrannuali</a:t>
            </a:r>
            <a:r>
              <a:rPr lang="it-IT" dirty="0" smtClean="0"/>
              <a:t>:</a:t>
            </a:r>
          </a:p>
          <a:p>
            <a:r>
              <a:rPr lang="it-IT" dirty="0" smtClean="0"/>
              <a:t>a) dell'applicazione delle disposizioni di carattere tecnico-contabile della presente legge;</a:t>
            </a:r>
          </a:p>
          <a:p>
            <a:r>
              <a:rPr lang="it-IT" dirty="0" smtClean="0"/>
              <a:t>b) della regolare tenuta dei libri;</a:t>
            </a:r>
          </a:p>
          <a:p>
            <a:r>
              <a:rPr lang="it-IT" dirty="0" smtClean="0"/>
              <a:t>c) dell'affidabilità, della compiutezza e della correttezza delle procedure e delle scritture contabili;</a:t>
            </a:r>
          </a:p>
          <a:p>
            <a:r>
              <a:rPr lang="it-IT" dirty="0" smtClean="0"/>
              <a:t>d) degli adempimenti relativi agli obblighi fiscali;</a:t>
            </a:r>
          </a:p>
          <a:p>
            <a:r>
              <a:rPr lang="it-IT" dirty="0" smtClean="0"/>
              <a:t>e) della regolarità formale degli atti di alta amministrazione</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controllo di gestione</a:t>
            </a:r>
            <a:r>
              <a:rPr lang="it-IT" dirty="0" smtClean="0">
                <a:sym typeface="Wingdings"/>
              </a:rPr>
              <a:t></a:t>
            </a:r>
            <a:r>
              <a:rPr lang="it-IT" dirty="0" smtClean="0"/>
              <a:t> diretto alla verifica dell’efficacia, dell’efficienza e dell’economicità dell’azione amministrativa al fine di ottimizzare il rapporto tra costi e risultati, anche attraverso interventi di correzione; Al fine di valutare l'efficacia, l'efficienza e l'economicità dell'azione amministrativa, l'Azienda USL adotta il metodo del controllo di gestione</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centri di responsabilità corrispondono alle strutture aziendali alle quali sono assegnate, mediante la metodica di budget, le risorse necessarie per lo svolgimento di specifiche attività volte all'ottenimento di individuati risultati. </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Ad una struttura aziendale è attribuita la qualificazione di centro di responsabilità quando risponde alle seguenti caratteristiche:</a:t>
            </a:r>
          </a:p>
          <a:p>
            <a:r>
              <a:rPr lang="it-IT" dirty="0" smtClean="0"/>
              <a:t>a) omogeneità delle attività svolte;</a:t>
            </a:r>
          </a:p>
          <a:p>
            <a:r>
              <a:rPr lang="it-IT" dirty="0" smtClean="0"/>
              <a:t>b) rilevanza in valore assoluto delle risorse impiegate;</a:t>
            </a:r>
          </a:p>
          <a:p>
            <a:r>
              <a:rPr lang="it-IT" dirty="0" smtClean="0"/>
              <a:t>c) presenza di un responsabile di gestione e di risultato.</a:t>
            </a:r>
          </a:p>
          <a:p>
            <a:r>
              <a:rPr lang="it-IT" dirty="0" smtClean="0"/>
              <a:t>L'insieme dei centri di responsabilità costituisce il piano dei centri di responsabilità</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La rilevazione analitica degli scostamenti avviene per confronto periodico tra dati di budget e dati consuntivi con riguardo ai volumi delle risorse complessivamente assorbite, ai singoli fattori operativi impiegati e ai risultati ottenuti</a:t>
            </a: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valutazione della dirigenza</a:t>
            </a:r>
            <a:r>
              <a:rPr lang="it-IT" dirty="0" smtClean="0">
                <a:sym typeface="Wingdings"/>
              </a:rPr>
              <a:t></a:t>
            </a:r>
            <a:r>
              <a:rPr lang="it-IT" dirty="0" smtClean="0"/>
              <a:t> diretta alla valutazione delle prestazioni del personale con qualifica dirigenziale tenendo in considerazione i risultati dell’attività amministrativa e della gestione; L'Azienda, nel rispetto dei criteri riportati nei contratti vigenti, definisce e mette in opera specifiche metodologie e strumenti di supporto al processo valutativo dei </a:t>
            </a:r>
            <a:r>
              <a:rPr lang="it-IT" dirty="0" err="1" smtClean="0"/>
              <a:t>diri</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 Al processo di valutazione sono preposti un organismo indipendente di valutazione e il Collegio Tecnico. </a:t>
            </a:r>
          </a:p>
          <a:p>
            <a:r>
              <a:rPr lang="it-IT" dirty="0" smtClean="0"/>
              <a:t>a) valutazione e monitoraggio, verificando, in funzione dell'esercizio dei poteri di indirizzo da parte dei competenti organi, l'effettiva attuazione delle scelte contenute </a:t>
            </a:r>
          </a:p>
          <a:p>
            <a:r>
              <a:rPr lang="it-IT" dirty="0" smtClean="0"/>
              <a:t>b) verifica annuale dei risultati di gestione del Dirigente di Struttura Complessa o di Struttura Semplice, ove ad esso sia affidata la gestione di risorse; </a:t>
            </a:r>
          </a:p>
          <a:p>
            <a:r>
              <a:rPr lang="it-IT" dirty="0" smtClean="0"/>
              <a:t>c) verifica dei risultati raggiunti da tutti i dirigenti in relazione agli obiettivi assegnati, ai fini dell'attribuzione della retribuzione di risultato.</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controllo strategico</a:t>
            </a:r>
            <a:r>
              <a:rPr lang="it-IT" dirty="0" smtClean="0">
                <a:sym typeface="Wingdings"/>
              </a:rPr>
              <a:t></a:t>
            </a:r>
            <a:r>
              <a:rPr lang="it-IT" dirty="0" smtClean="0"/>
              <a:t> diretto a valutare l’adeguatezza delle scelte compiute in sede di attuazione dei piani, programmi ed altri strumenti di determinazione dell’indirizzo politico attraverso la congruenza tra i risultati conseguiti e gli obiettivi </a:t>
            </a:r>
            <a:r>
              <a:rPr lang="it-IT" dirty="0" err="1" smtClean="0"/>
              <a:t>predefinit</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b="1" dirty="0" smtClean="0"/>
              <a:t>Controllo qualità</a:t>
            </a:r>
            <a:r>
              <a:rPr lang="it-IT" dirty="0" smtClean="0">
                <a:sym typeface="Wingdings" pitchFamily="2" charset="2"/>
              </a:rPr>
              <a:t></a:t>
            </a:r>
            <a:r>
              <a:rPr lang="it-IT" dirty="0" smtClean="0"/>
              <a:t>Per garantire la qualità dell'assistenza volta equamente a tutti i cittadini, vengono utilizzati dei metodi ordinari per la </a:t>
            </a:r>
            <a:r>
              <a:rPr lang="it-IT" b="1" dirty="0" smtClean="0"/>
              <a:t>verifica </a:t>
            </a:r>
            <a:r>
              <a:rPr lang="it-IT" dirty="0" smtClean="0"/>
              <a:t>e la </a:t>
            </a:r>
            <a:r>
              <a:rPr lang="it-IT" b="1" dirty="0" smtClean="0"/>
              <a:t>revisione della qualità</a:t>
            </a:r>
            <a:r>
              <a:rPr lang="it-IT" dirty="0" smtClean="0"/>
              <a:t>, nonché la quantità di prestazioni e il loro costo, che dovranno essere erogate secondo i modelli organizzativi e i flussi informativi dei soggetti erogatori (pubblici o privati) e secondo il SSN</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lstStyle/>
          <a:p>
            <a:r>
              <a:rPr lang="it-IT" dirty="0" smtClean="0"/>
              <a:t>Il Ciclo delle Performance si sviluppa, come previsto dal </a:t>
            </a:r>
            <a:r>
              <a:rPr lang="it-IT" dirty="0" err="1" smtClean="0"/>
              <a:t>DL</a:t>
            </a:r>
            <a:r>
              <a:rPr lang="it-IT" dirty="0" smtClean="0"/>
              <a:t> 150/2009 su tre diversi livelli tra loro necessariamente collegati: </a:t>
            </a:r>
          </a:p>
          <a:p>
            <a:r>
              <a:rPr lang="it-IT" dirty="0" smtClean="0"/>
              <a:t>1) il livello aziendale</a:t>
            </a:r>
          </a:p>
          <a:p>
            <a:r>
              <a:rPr lang="it-IT" dirty="0" smtClean="0"/>
              <a:t> 2) il livello delle articolazioni organizzative </a:t>
            </a:r>
          </a:p>
          <a:p>
            <a:r>
              <a:rPr lang="it-IT" dirty="0" smtClean="0"/>
              <a:t>3) il livello individuale</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Finanziamento</a:t>
            </a:r>
            <a:endParaRPr lang="it-IT" dirty="0"/>
          </a:p>
        </p:txBody>
      </p:sp>
      <p:sp>
        <p:nvSpPr>
          <p:cNvPr id="3" name="Segnaposto contenuto 2"/>
          <p:cNvSpPr>
            <a:spLocks noGrp="1"/>
          </p:cNvSpPr>
          <p:nvPr>
            <p:ph idx="1"/>
          </p:nvPr>
        </p:nvSpPr>
        <p:spPr/>
        <p:txBody>
          <a:bodyPr/>
          <a:lstStyle/>
          <a:p>
            <a:r>
              <a:rPr lang="it-IT" dirty="0" smtClean="0"/>
              <a:t>Le risorse disponibili per il finanziamento dell'Azienda regionale sanitaria USL della Valle d'Aosta (Azienda USL) sono determinate annualmente dalla Regione con legge finanziaria e assegnate annualmente dalla Giunta regionale, tenuto conto dei livelli essenziali e uniformi di assistenza sanitaria </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Ulteriori finanziamenti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a) contributi e trasferimenti provenienti da amministrazioni statali, da amministrazioni locali e da altri enti pubblici;</a:t>
            </a:r>
          </a:p>
          <a:p>
            <a:r>
              <a:rPr lang="it-IT" dirty="0" smtClean="0"/>
              <a:t>b) ricavi e proventi diversi per servizi resi a pubbliche amministrazioni e a privati, ivi compresi gli introiti derivanti dall'attività libero-professionale, i corrispettivi relativi a servizi integrativi a pagamento e le risorse acquisite da contratti e convenzioni;</a:t>
            </a:r>
          </a:p>
          <a:p>
            <a:r>
              <a:rPr lang="it-IT" dirty="0" smtClean="0"/>
              <a:t>c) concorsi, recuperi e rimborsi spese, ivi comprese le quote di partecipazione alla spesa eventualmente dovute da soggetti privati;</a:t>
            </a:r>
          </a:p>
          <a:p>
            <a:r>
              <a:rPr lang="it-IT" dirty="0" smtClean="0"/>
              <a:t>d) ricavi e rendite derivanti dall'utilizzo del patrimonio;</a:t>
            </a:r>
          </a:p>
          <a:p>
            <a:r>
              <a:rPr lang="it-IT" dirty="0" smtClean="0"/>
              <a:t>e) risultati economici positivi;</a:t>
            </a:r>
          </a:p>
          <a:p>
            <a:r>
              <a:rPr lang="it-IT" dirty="0" smtClean="0"/>
              <a:t>f) donazioni e altri atti di liberalità.</a:t>
            </a:r>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prestazioni sanitarie rese a soggetti residenti in ambiti territoriali diversi dalla regione sono compensate tra le stesse regioni, sulla base delle previste certificazioni e con le modalità definite dalla Giunta regionale</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L'Azienda USL, per il finanziamento </a:t>
            </a:r>
            <a:r>
              <a:rPr lang="it-IT" b="1" dirty="0" smtClean="0"/>
              <a:t>di spese di investimento </a:t>
            </a:r>
            <a:r>
              <a:rPr lang="it-IT" dirty="0" smtClean="0"/>
              <a:t>e previa autorizzazione della Giunta regionale, può, inoltre, contrarre </a:t>
            </a:r>
            <a:r>
              <a:rPr lang="it-IT" b="1" dirty="0" smtClean="0"/>
              <a:t>mutui o accedere ad altre forme di credito</a:t>
            </a:r>
            <a:r>
              <a:rPr lang="it-IT" dirty="0" smtClean="0"/>
              <a:t>, di durata in ogni caso non superiore a dieci anni. </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L'Azienda USL può attivare anticipazioni bancarie con l'istituto di credito cui è affidato il servizio di tesoreria, nella misura massima di un dodicesimo dell'ammontare annuo delle entrate previste nel bilancio di competenza, al netto delle partite di giro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Bilancio pluriennale</a:t>
            </a:r>
            <a:endParaRPr lang="it-IT" dirty="0"/>
          </a:p>
        </p:txBody>
      </p:sp>
      <p:sp>
        <p:nvSpPr>
          <p:cNvPr id="3" name="Segnaposto contenuto 2"/>
          <p:cNvSpPr>
            <a:spLocks noGrp="1"/>
          </p:cNvSpPr>
          <p:nvPr>
            <p:ph idx="1"/>
          </p:nvPr>
        </p:nvSpPr>
        <p:spPr/>
        <p:txBody>
          <a:bodyPr>
            <a:normAutofit lnSpcReduction="10000"/>
          </a:bodyPr>
          <a:lstStyle/>
          <a:p>
            <a:r>
              <a:rPr lang="it-IT" dirty="0" smtClean="0"/>
              <a:t>Il bilancio pluriennale,di durata triennale, (aggiornato annualmente per scorrimento) rappresenta il quadro delle risorse che l'Azienda USL prevede di acquisire e di impiegare durante il periodo di validità del programma pluriennale di attività e di spesa, per l'attuazione degli indirizzi della programmazione socio-sanitaria regionale.</a:t>
            </a:r>
          </a:p>
          <a:p>
            <a:r>
              <a:rPr lang="it-IT" dirty="0" smtClean="0"/>
              <a:t>Il bilancio pluriennale è articolato nelle seguenti parti:</a:t>
            </a:r>
          </a:p>
          <a:p>
            <a:r>
              <a:rPr lang="it-IT" dirty="0" smtClean="0"/>
              <a:t>a) parte economica;</a:t>
            </a:r>
          </a:p>
          <a:p>
            <a:r>
              <a:rPr lang="it-IT" dirty="0" smtClean="0"/>
              <a:t>b) parte finanziaria;</a:t>
            </a:r>
          </a:p>
          <a:p>
            <a:r>
              <a:rPr lang="it-IT" dirty="0" smtClean="0"/>
              <a:t>c) parte patrimoniale</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BILANCIO ANNUALE PREVENTIVO</a:t>
            </a:r>
            <a:endParaRPr lang="it-IT" dirty="0" smtClean="0"/>
          </a:p>
          <a:p>
            <a:r>
              <a:rPr lang="it-IT" dirty="0" smtClean="0"/>
              <a:t>Il bilancio preventivo dimostra, con maggior grado di analisi rispetto al bilancio pluriennale, il previsto risultato economico complessivo finale dell'Azienda USL per l'anno considerato. Il bilancio preventivo deve essere formulato secondo lo schema obbligatorio previsto dalla normativa statale vigente in materia e accompagnato dalla relazione del Direttore generale e del Collegio sindacale dell'Azienda USL.</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Viene adottato dal DG . entro il 30 aprile di ciascun anno. Tale deliberazione è immediatamente trasmessa al Collegio sindacale e, entro dieci giorni dall'adozione, alla Giunta regionale, corredata della relazione del Collegio sindacale, ai fini del controllo previsto dall'articolo 44 della </a:t>
            </a:r>
            <a:r>
              <a:rPr lang="it-IT" u="sng" dirty="0" smtClean="0">
                <a:hlinkClick r:id="rId2"/>
              </a:rPr>
              <a:t>l.r. 5/2000</a:t>
            </a:r>
            <a:r>
              <a:rPr lang="it-IT" dirty="0" smtClean="0"/>
              <a:t>.  Il Direttore generale, fino all'approvazione del bilancio preventivo da parte della Giunta regionale, ne effettua la gestione, autorizzando le spese entro il limite degli stanziamenti disposti dal bilancio pluriennale</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1052736"/>
            <a:ext cx="8229600" cy="5271864"/>
          </a:xfrm>
        </p:spPr>
        <p:txBody>
          <a:bodyPr>
            <a:normAutofit fontScale="85000" lnSpcReduction="10000"/>
          </a:bodyPr>
          <a:lstStyle/>
          <a:p>
            <a:r>
              <a:rPr lang="it-IT" dirty="0" smtClean="0"/>
              <a:t>l'Azienda USL adotta la metodica di budget.</a:t>
            </a:r>
          </a:p>
          <a:p>
            <a:r>
              <a:rPr lang="it-IT" dirty="0" smtClean="0"/>
              <a:t>La metodica di budget si sviluppa secondo una struttura che comprende:</a:t>
            </a:r>
          </a:p>
          <a:p>
            <a:r>
              <a:rPr lang="it-IT" dirty="0" smtClean="0"/>
              <a:t>a) il documento di pianificazione pluriennale, di seguito denominato </a:t>
            </a:r>
            <a:r>
              <a:rPr lang="it-IT" b="1" dirty="0" smtClean="0"/>
              <a:t>piano strategico aziendale(Il </a:t>
            </a:r>
            <a:r>
              <a:rPr lang="it-IT" dirty="0" smtClean="0"/>
              <a:t>piano strategico aziendale, di durata 3 anni, rappresenta il quadro delle iniziative in cui l'Azienda USL impegna le risorse (previste dal bilancio) per perseguire i fabbisogni di salute della popolazione regionale, individuati anche in attuazione degli indirizzi della programmazione socio-sanitaria regionale).</a:t>
            </a:r>
          </a:p>
          <a:p>
            <a:r>
              <a:rPr lang="it-IT" dirty="0" smtClean="0"/>
              <a:t>b) il </a:t>
            </a:r>
            <a:r>
              <a:rPr lang="it-IT" b="1" dirty="0" smtClean="0"/>
              <a:t>documento di programmazione </a:t>
            </a:r>
            <a:r>
              <a:rPr lang="it-IT" dirty="0" smtClean="0"/>
              <a:t>che contiene gli obiettivi annuali individuati per il raggiungimento degli obiettivi strategici (Il documento di programmazione,elaborato dal DG contiene gli obiettivi e le azioni previsti dal piano strategico aziendale, da realizzare nell'anno di competenza)</a:t>
            </a:r>
          </a:p>
          <a:p>
            <a:r>
              <a:rPr lang="it-IT" dirty="0" smtClean="0"/>
              <a:t>c) </a:t>
            </a:r>
            <a:r>
              <a:rPr lang="it-IT" b="1" dirty="0" smtClean="0"/>
              <a:t>i budget dei centri di responsabilità</a:t>
            </a:r>
            <a:endParaRPr lang="it-IT"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  budget dei centri di responsabilità sono articolati e strutturati in modo da consentire la rappresentazione degli aspetti economici, </a:t>
            </a:r>
            <a:r>
              <a:rPr lang="it-IT" u="sng" dirty="0" smtClean="0"/>
              <a:t>rendendo possibile l'attribuzione delle responsabilità di gestione e di risultato mediante l'individuazione degli obiettivi da conseguire, delle attività da svolgere e delle risorse assegnate</a:t>
            </a:r>
            <a:r>
              <a:rPr lang="it-IT" dirty="0" smtClean="0"/>
              <a:t>. Il percorso logico del processo di budget di centro di responsabilità definisce </a:t>
            </a:r>
            <a:r>
              <a:rPr lang="it-IT" b="1" dirty="0" smtClean="0"/>
              <a:t>obiettivi specifici di carattere operativo a livello, di norma, dipartimentale per l’attuazione delle scelte programmatiche</a:t>
            </a:r>
            <a:r>
              <a:rPr lang="it-IT" dirty="0" smtClean="0"/>
              <a:t>, </a:t>
            </a:r>
            <a:r>
              <a:rPr lang="it-IT" u="sng" dirty="0" smtClean="0"/>
              <a:t>previa assegnazione delle risorse </a:t>
            </a:r>
            <a:r>
              <a:rPr lang="it-IT" dirty="0" smtClean="0"/>
              <a:t>disponibili da mettere a disposizione per il raggiungimento degli obiettivi stessi</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 budget di centro di responsabilità sono sottoposti, </a:t>
            </a:r>
            <a:r>
              <a:rPr lang="it-IT" b="1" dirty="0" smtClean="0"/>
              <a:t>con cadenza trimestrale </a:t>
            </a:r>
            <a:r>
              <a:rPr lang="it-IT" dirty="0" smtClean="0"/>
              <a:t>ed entro quarantacinque giorni dalla scadenza del trimestre di riferimento, </a:t>
            </a:r>
            <a:r>
              <a:rPr lang="it-IT" b="1" dirty="0" smtClean="0"/>
              <a:t>alla verifica dello stato di avanzamento</a:t>
            </a:r>
            <a:r>
              <a:rPr lang="it-IT" u="sng" dirty="0" smtClean="0"/>
              <a:t>, con lo scopo di porre in evidenza, rispetto ai dati di budget, gli eventuali scostamenti nel prosieguo della gestione</a:t>
            </a:r>
            <a:r>
              <a:rPr lang="it-IT" dirty="0" smtClean="0"/>
              <a:t>. L'esito di tale verifica è contenuto in apposito rapporto.</a:t>
            </a:r>
            <a:r>
              <a:rPr lang="it-IT" dirty="0" err="1" smtClean="0"/>
              <a:t>--</a:t>
            </a:r>
            <a:r>
              <a:rPr lang="it-IT" dirty="0" smtClean="0"/>
              <a:t>&gt; il Direttore generale, qualora ne ravvisi l'opportunità e, in ogni caso, a fronte di situazioni di previsto squilibrio economico, </a:t>
            </a:r>
            <a:r>
              <a:rPr lang="it-IT" b="1" dirty="0" smtClean="0"/>
              <a:t>procede alla revisione dei budget.</a:t>
            </a:r>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Bilancio di esercizio</a:t>
            </a:r>
            <a:endParaRPr lang="it-IT" dirty="0"/>
          </a:p>
        </p:txBody>
      </p:sp>
      <p:sp>
        <p:nvSpPr>
          <p:cNvPr id="3" name="Segnaposto contenuto 2"/>
          <p:cNvSpPr>
            <a:spLocks noGrp="1"/>
          </p:cNvSpPr>
          <p:nvPr>
            <p:ph idx="1"/>
          </p:nvPr>
        </p:nvSpPr>
        <p:spPr/>
        <p:txBody>
          <a:bodyPr/>
          <a:lstStyle/>
          <a:p>
            <a:r>
              <a:rPr lang="it-IT" dirty="0" smtClean="0"/>
              <a:t>il Bilancio di esercizio delle Aziende Sanitarie si compone di Stato Patrimoniale, Conto Economico e  Nota integrativa. Tale struttura evidenzia la volontà del Legislatore nazionale di adeguare il documento contabile nuovo per le amministrazioni sanitarie pubbliche, al modello </a:t>
            </a:r>
            <a:r>
              <a:rPr lang="it-IT" dirty="0" err="1" smtClean="0"/>
              <a:t>codicistico</a:t>
            </a:r>
            <a:r>
              <a:rPr lang="it-IT" dirty="0" smtClean="0"/>
              <a:t>, seppur con alcuni accorgimenti dettati dalla peculiarità del settore. </a:t>
            </a:r>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adotta ufficialmente il Bilancio e lo trasmette alla Giunta Regionale per l'approvazione definitiva. Le leggi regionali di contabilità prevedono che, successivamente all'approvazione del documento contabile da parte della Giunta Regionale, venga fatta pubblicità adeguata al Bilancio attraverso la sua pubblicazione, integrale od in sintesi, nel Bollettino Ufficiale della Regione di appartenenza dell'Azienda Sanitaria a cui il documento si riferisce.</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Inoltre dovrà esser accompagnato da relazione da parte del Direttore Generale ed una da parte del Collegio dei sindacali che riporta eventuale scostamento tra Bilancio economico preventivo ed i risultati ottenuti, come anche la sintesi dei risultati della gestione in termini di analisi dei costi, dei rendimenti e dei risultati per Centri di Responsabilità.</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Il bilancio di esercizio rappresenta quindi la situazione economico finanziaria e patrimoniale dell’ente</a:t>
            </a:r>
          </a:p>
          <a:p>
            <a:r>
              <a:rPr lang="it-IT" dirty="0" smtClean="0"/>
              <a:t>SP</a:t>
            </a:r>
            <a:r>
              <a:rPr lang="it-IT" dirty="0" smtClean="0">
                <a:sym typeface="Wingdings"/>
              </a:rPr>
              <a:t></a:t>
            </a:r>
            <a:r>
              <a:rPr lang="it-IT" dirty="0" smtClean="0"/>
              <a:t> rappresenta le attività, le passività e il netto patrimoniale dell’anno di riferimento esprimendo la situazione finanziaria e patrimoniale dell’azienda</a:t>
            </a:r>
          </a:p>
          <a:p>
            <a:r>
              <a:rPr lang="it-IT" dirty="0" smtClean="0"/>
              <a:t>CE</a:t>
            </a:r>
            <a:r>
              <a:rPr lang="it-IT" dirty="0" smtClean="0">
                <a:sym typeface="Wingdings"/>
              </a:rPr>
              <a:t></a:t>
            </a:r>
            <a:r>
              <a:rPr lang="it-IT" dirty="0" smtClean="0"/>
              <a:t> rappresenta i componenti negativi (costi e rettifiche di ricavi)e positivi (ricavi e rittifiche9che determinano il risultato economico gestionale dell’</a:t>
            </a:r>
            <a:r>
              <a:rPr lang="it-IT" dirty="0" err="1" smtClean="0"/>
              <a:t>eseercizio</a:t>
            </a:r>
            <a:r>
              <a:rPr lang="it-IT" dirty="0" smtClean="0"/>
              <a:t>, Il risultato se è positivo si chiama utile, se negativo perdita.</a:t>
            </a:r>
          </a:p>
          <a:p>
            <a:r>
              <a:rPr lang="it-IT" dirty="0" smtClean="0"/>
              <a:t>NI</a:t>
            </a:r>
            <a:r>
              <a:rPr lang="it-IT" dirty="0" smtClean="0">
                <a:sym typeface="Wingdings"/>
              </a:rPr>
              <a:t></a:t>
            </a:r>
            <a:r>
              <a:rPr lang="it-IT" dirty="0" smtClean="0"/>
              <a:t> comprende i criteri per valutare le singole voci del bilancio, i movimenti intervenuti nel </a:t>
            </a:r>
            <a:r>
              <a:rPr lang="it-IT" dirty="0" err="1" smtClean="0"/>
              <a:t>patrimonioe</a:t>
            </a:r>
            <a:r>
              <a:rPr lang="it-IT" dirty="0" smtClean="0"/>
              <a:t> la composizione delle singole voci. Serve a spiegare il bilancio in modo descrittivo.</a:t>
            </a:r>
          </a:p>
          <a:p>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BILANCIO </a:t>
            </a:r>
            <a:r>
              <a:rPr lang="it-IT" dirty="0" err="1" smtClean="0"/>
              <a:t>DI</a:t>
            </a:r>
            <a:r>
              <a:rPr lang="it-IT" dirty="0" smtClean="0"/>
              <a:t> ESERCIZIO DEVE ESSER REDATTO IN TERMINE </a:t>
            </a:r>
            <a:r>
              <a:rPr lang="it-IT" dirty="0" err="1" smtClean="0"/>
              <a:t>DI</a:t>
            </a:r>
            <a:r>
              <a:rPr lang="it-IT" dirty="0" smtClean="0"/>
              <a:t> COMPETENZA perché gli eventi di gestione devono esser attribuiti all’esercizio a cui competono e non a quello in cui sono pagate o incassate.</a:t>
            </a:r>
          </a:p>
          <a:p>
            <a:r>
              <a:rPr lang="it-IT" dirty="0" smtClean="0"/>
              <a:t> Il bilancio di esercizio rappresenta il risultato economico, nonché la situazione patrimoniale e finanziaria dell'Azienda USL ed  è deliberato dal Direttore generale entro il 31 maggio dell'anno successivo a quello a cui si riferisce ed è immediatamente trasmesso al Collegio sindacale</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Il bilancio d'esercizio è poi inviato, entro dieci giorni dalla sua adozione, alla struttura competente, corredato della relazione sulla gestione e della relazione del Collegio sindacale, ai fini del controllo previsto dall'articolo 44 della </a:t>
            </a:r>
            <a:r>
              <a:rPr lang="it-IT" dirty="0" err="1" smtClean="0"/>
              <a:t>lr</a:t>
            </a:r>
            <a:r>
              <a:rPr lang="it-IT" dirty="0" smtClean="0"/>
              <a:t> 5 /2000. Nello stesso termine, il bilancio di esercizio è trasmesso al Consiglio permanente degli enti locali</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L'eventuale risultato economico positivo di esercizio costituisce il </a:t>
            </a:r>
            <a:r>
              <a:rPr lang="it-IT" u="sng" dirty="0" smtClean="0"/>
              <a:t>fondo di riserva.</a:t>
            </a:r>
            <a:r>
              <a:rPr lang="it-IT" dirty="0" smtClean="0"/>
              <a:t> Il fondo di riserva è destinato, previa autorizzazione della Giunta regionale, </a:t>
            </a:r>
            <a:r>
              <a:rPr lang="it-IT" u="sng" dirty="0" smtClean="0"/>
              <a:t>in via prioritaria ai rinnovi e agli adeguamenti contrattuali del personale dipendente e convenzionato, ad investimenti in conto capitale o ad individuati progetti per il recupero di efficienza</a:t>
            </a:r>
            <a:r>
              <a:rPr lang="it-IT" dirty="0" smtClean="0"/>
              <a:t>; altre destinazioni sono ammesse solo in via subordinata e quando non alterino le condizioni prospettiche di equilibrio della gestione.</a:t>
            </a:r>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Nel caso di perdita, il Direttore generale deve formulare, in accompagnamento al bilancio di esercizio, una separata proposta che indichi </a:t>
            </a:r>
            <a:r>
              <a:rPr lang="it-IT" u="sng" dirty="0" smtClean="0"/>
              <a:t>le modalità di copertura della perdita e le azioni per il riequilibrio della situazione economica</a:t>
            </a:r>
            <a:r>
              <a:rPr lang="it-IT" dirty="0" smtClean="0"/>
              <a:t>. La proposta è accompagnata dalle osservazioni del Collegio sindacale e forma oggetto di deliberazione del Direttore generale. Alla perdita di esercizio si fa fronte </a:t>
            </a:r>
            <a:r>
              <a:rPr lang="it-IT" u="sng" dirty="0" smtClean="0"/>
              <a:t>utilizzando prioritariamente fondi di riserva eventualmente disponibili</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Qualora l'importo dei fondi di riserva non risultasse sufficiente per la copertura della perdita, alla stessa si fa fronte o attraverso </a:t>
            </a:r>
            <a:r>
              <a:rPr lang="it-IT" u="sng" dirty="0" smtClean="0"/>
              <a:t>l'alienazione di beni appartenenti al patrimonio disponibile ovvero mediante specifici interventi del Direttore generale sulle modalità di organizzazione e di funzionamento dell'Azienda USL</a:t>
            </a:r>
            <a:r>
              <a:rPr lang="it-IT" dirty="0" smtClean="0"/>
              <a:t>, tesi a garantire economie di gestione</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Patrimonio</a:t>
            </a:r>
            <a:br>
              <a:rPr lang="it-IT" dirty="0" smtClean="0"/>
            </a:br>
            <a:endParaRPr lang="it-IT" dirty="0"/>
          </a:p>
        </p:txBody>
      </p:sp>
      <p:sp>
        <p:nvSpPr>
          <p:cNvPr id="3" name="Segnaposto contenuto 2"/>
          <p:cNvSpPr>
            <a:spLocks noGrp="1"/>
          </p:cNvSpPr>
          <p:nvPr>
            <p:ph idx="1"/>
          </p:nvPr>
        </p:nvSpPr>
        <p:spPr/>
        <p:txBody>
          <a:bodyPr/>
          <a:lstStyle/>
          <a:p>
            <a:r>
              <a:rPr lang="it-IT" dirty="0" smtClean="0"/>
              <a:t>L’art 5 del </a:t>
            </a:r>
            <a:r>
              <a:rPr lang="it-IT" dirty="0" err="1" smtClean="0"/>
              <a:t>dlgs</a:t>
            </a:r>
            <a:r>
              <a:rPr lang="it-IT" dirty="0" smtClean="0"/>
              <a:t> 502/92 individua il patrimonio delle aziende sanitarie. Come costituito da tutti </a:t>
            </a:r>
            <a:r>
              <a:rPr lang="it-IT" b="1" dirty="0" smtClean="0"/>
              <a:t>i beni mobili, immobili ad essi appartenenti</a:t>
            </a:r>
            <a:r>
              <a:rPr lang="it-IT" dirty="0" smtClean="0"/>
              <a:t>, compresi quelli da trasferire o trasferiti dallo stato o da altri enti pubblici, con legge o con provvedimento amministrativo, nonché tutti i beni acquisiti nell’esercizio della propria attività o a seguito di atti di liberalità</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aziende sanitarie possono usufruire del loro patrimonio in regime di proprietà privata, ma gli atti di trasferimento a terzi di diritti reali di immobili devono esser autorizzati dalla Regione</a:t>
            </a:r>
          </a:p>
          <a:p>
            <a:r>
              <a:rPr lang="it-IT" dirty="0" smtClean="0"/>
              <a:t>I</a:t>
            </a:r>
            <a:r>
              <a:rPr lang="it-IT" b="1" dirty="0" smtClean="0"/>
              <a:t> beni </a:t>
            </a:r>
            <a:r>
              <a:rPr lang="it-IT" dirty="0" smtClean="0"/>
              <a:t>immobili e mobili che sono utilizzati per il perseguimento di </a:t>
            </a:r>
            <a:r>
              <a:rPr lang="it-IT" b="1" dirty="0" smtClean="0"/>
              <a:t>fini istituzionali </a:t>
            </a:r>
            <a:r>
              <a:rPr lang="it-IT" dirty="0" smtClean="0"/>
              <a:t>costituiscono </a:t>
            </a:r>
            <a:r>
              <a:rPr lang="it-IT" b="1" dirty="0" smtClean="0"/>
              <a:t>patrimonio indisponibile</a:t>
            </a:r>
            <a:r>
              <a:rPr lang="it-IT" dirty="0" smtClean="0"/>
              <a:t> degli stessi enti.</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Sono </a:t>
            </a:r>
            <a:r>
              <a:rPr lang="it-IT" b="1" dirty="0" smtClean="0"/>
              <a:t>beni patrimoniali indisponibili </a:t>
            </a:r>
            <a:r>
              <a:rPr lang="it-IT" dirty="0" smtClean="0"/>
              <a:t>tutti i beni direttamente strumentali all'esercizio delle funzioni istituzionali.</a:t>
            </a:r>
          </a:p>
          <a:p>
            <a:r>
              <a:rPr lang="it-IT" dirty="0" smtClean="0"/>
              <a:t> Sono </a:t>
            </a:r>
            <a:r>
              <a:rPr lang="it-IT" b="1" dirty="0" smtClean="0"/>
              <a:t>beni patrimoniali disponibili </a:t>
            </a:r>
            <a:r>
              <a:rPr lang="it-IT" dirty="0" smtClean="0"/>
              <a:t>i beni destinati a produrre un reddito costituito da frutti naturali o civili, oltre ai beni non compresi tra quelli indisponibili</a:t>
            </a:r>
          </a:p>
          <a:p>
            <a:endParaRPr lang="it-IT" dirty="0" smtClean="0"/>
          </a:p>
          <a:p>
            <a:r>
              <a:rPr lang="it-IT" dirty="0" smtClean="0"/>
              <a:t>E’ compito del  Direttore generale provvedere  alla classificazione dei beni in relazione all'effettiva destinazione degli stessi</a:t>
            </a:r>
          </a:p>
          <a:p>
            <a:endParaRPr lang="it-IT" dirty="0"/>
          </a:p>
        </p:txBody>
      </p:sp>
      <p:sp>
        <p:nvSpPr>
          <p:cNvPr id="4" name="Freccia in giù 3"/>
          <p:cNvSpPr/>
          <p:nvPr/>
        </p:nvSpPr>
        <p:spPr>
          <a:xfrm>
            <a:off x="4283968" y="4581128"/>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patrimonio dell'Azienda USL è descritto in un apposito inventario redatto ogni anno. Nell'inventario devono essere contenuti tutti i dati necessari all'esatta identificazione dei beni e in particolare:</a:t>
            </a:r>
          </a:p>
          <a:p>
            <a:r>
              <a:rPr lang="it-IT" dirty="0" smtClean="0"/>
              <a:t>a) il titolo di provenienza, i dati catastali e la rendita imponibile, qualora si tratti di beni immobili;</a:t>
            </a:r>
          </a:p>
          <a:p>
            <a:r>
              <a:rPr lang="it-IT" dirty="0" smtClean="0"/>
              <a:t>b) il valore iniziale e le successive variazioni, ivi compresa l'indicazione della quota di ammortamento disposta;</a:t>
            </a:r>
          </a:p>
          <a:p>
            <a:r>
              <a:rPr lang="it-IT" dirty="0" smtClean="0"/>
              <a:t>c) l'eventuale redditività.</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I beni mobili </a:t>
            </a:r>
            <a:r>
              <a:rPr lang="it-IT" b="1" dirty="0" smtClean="0"/>
              <a:t>non più idonei all'uso </a:t>
            </a:r>
            <a:r>
              <a:rPr lang="it-IT" dirty="0" smtClean="0"/>
              <a:t>loro assegnato per vetustà o per qualsiasi altro motivo sono dichiarati fuori uso e </a:t>
            </a:r>
            <a:r>
              <a:rPr lang="it-IT" b="1" dirty="0" smtClean="0"/>
              <a:t>scaricati dal relativo inventario</a:t>
            </a:r>
            <a:r>
              <a:rPr lang="it-IT" dirty="0" smtClean="0"/>
              <a:t>, previo accertamento tecnico-economico delle condizioni che determinano tale stato. Alla dichiarazione di fuori uso </a:t>
            </a:r>
            <a:r>
              <a:rPr lang="it-IT" b="1" dirty="0" smtClean="0"/>
              <a:t>provvede il Direttore generale </a:t>
            </a:r>
            <a:r>
              <a:rPr lang="it-IT" dirty="0" smtClean="0"/>
              <a:t>che dispone altresì per la destinazione dei beni interessati, dandone comunicazione al Collegio sindacale</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beni dichiarati fuori uso possono essere ceduti ad altre strutture pubbliche o, in subordine, per iniziative di carattere umanitario o di cooperazione allo sviluppo, al Fondo delle Nazioni unite per l'infanzia (UNICEF), alla Caritas, alla Croce rossa internazionale (CRI), alle sezioni territoriali e alle organizzazioni non governative riconosciute</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cancellazione di beni dal patrimonio indisponibile e la conseguente iscrizione nel patrimonio disponibile è disposta dal Direttore generale, previa autorizzazione della Giunta regionale per i beni di valore residuo superiore a euro 50.000.</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dirty="0" smtClean="0"/>
              <a:t>Il Direttore generale può provvedere, previa comunicazione alla struttura competente, nel caso di beni immobili, all'alienazione dei beni patrimoniali disponibili,  previa autorizzazione della Giunta regionale, se di importo superiore a 100000 euro</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L'alienazione è effettuata, di norma, mediante procedura aperta ovvero mediante procedura ristretta, quando in relazione alle caratteristiche del bene è individuabile un ristretto numero di soggetti interessati.. E' ammesso il ricorso alla procedura negoziata nei seguenti casi:</a:t>
            </a:r>
          </a:p>
          <a:p>
            <a:r>
              <a:rPr lang="it-IT" dirty="0" smtClean="0"/>
              <a:t>a) quando le procedure aperte o ristrette siano andate deserte;</a:t>
            </a:r>
          </a:p>
          <a:p>
            <a:r>
              <a:rPr lang="it-IT" dirty="0" smtClean="0"/>
              <a:t>b) quando ricorrano circostanze eccezionali di estrema urgenza, adeguatamente motivate;</a:t>
            </a:r>
          </a:p>
          <a:p>
            <a:r>
              <a:rPr lang="it-IT" smtClean="0"/>
              <a:t>c) quando la scelta del contraente sia determinata da oggettive ragioni di interesse pubblico</a:t>
            </a:r>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107</TotalTime>
  <Words>2909</Words>
  <Application>Microsoft Office PowerPoint</Application>
  <PresentationFormat>Presentazione su schermo (4:3)</PresentationFormat>
  <Paragraphs>116</Paragraphs>
  <Slides>46</Slides>
  <Notes>0</Notes>
  <HiddenSlides>0</HiddenSlides>
  <MMClips>0</MMClips>
  <ScaleCrop>false</ScaleCrop>
  <HeadingPairs>
    <vt:vector size="4" baseType="variant">
      <vt:variant>
        <vt:lpstr>Tema</vt:lpstr>
      </vt:variant>
      <vt:variant>
        <vt:i4>1</vt:i4>
      </vt:variant>
      <vt:variant>
        <vt:lpstr>Titoli diapositive</vt:lpstr>
      </vt:variant>
      <vt:variant>
        <vt:i4>46</vt:i4>
      </vt:variant>
    </vt:vector>
  </HeadingPairs>
  <TitlesOfParts>
    <vt:vector size="47" baseType="lpstr">
      <vt:lpstr>Equinozio</vt:lpstr>
      <vt:lpstr>controlli</vt:lpstr>
      <vt:lpstr>Controlli esterni: controllo preventivo sugli atti</vt:lpstr>
      <vt:lpstr>Diapositiva 3</vt:lpstr>
      <vt:lpstr>Diapositiva 4</vt:lpstr>
      <vt:lpstr>Ulteriori controlli esterni</vt:lpstr>
      <vt:lpstr>Diapositiva 6</vt:lpstr>
      <vt:lpstr>Controlli interni:</vt:lpstr>
      <vt:lpstr>Diapositiva 8</vt:lpstr>
      <vt:lpstr>Diapositiva 9</vt:lpstr>
      <vt:lpstr>Diapositiva 10</vt:lpstr>
      <vt:lpstr>Diapositiva 11</vt:lpstr>
      <vt:lpstr>Diapositiva 12</vt:lpstr>
      <vt:lpstr>Diapositiva 13</vt:lpstr>
      <vt:lpstr>Diapositiva 14</vt:lpstr>
      <vt:lpstr>Diapositiva 15</vt:lpstr>
      <vt:lpstr>Diapositiva 16</vt:lpstr>
      <vt:lpstr>\</vt:lpstr>
      <vt:lpstr>Finanziamento</vt:lpstr>
      <vt:lpstr>Ulteriori finanziamenti</vt:lpstr>
      <vt:lpstr>Diapositiva 20</vt:lpstr>
      <vt:lpstr>Diapositiva 21</vt:lpstr>
      <vt:lpstr>Diapositiva 22</vt:lpstr>
      <vt:lpstr>Bilancio pluriennale</vt:lpstr>
      <vt:lpstr>Diapositiva 24</vt:lpstr>
      <vt:lpstr>Diapositiva 25</vt:lpstr>
      <vt:lpstr>Diapositiva 26</vt:lpstr>
      <vt:lpstr>Diapositiva 27</vt:lpstr>
      <vt:lpstr>Diapositiva 28</vt:lpstr>
      <vt:lpstr>Bilancio di esercizio</vt:lpstr>
      <vt:lpstr>Diapositiva 30</vt:lpstr>
      <vt:lpstr>Diapositiva 31</vt:lpstr>
      <vt:lpstr>Diapositiva 32</vt:lpstr>
      <vt:lpstr>Diapositiva 33</vt:lpstr>
      <vt:lpstr>Diapositiva 34</vt:lpstr>
      <vt:lpstr>Diapositiva 35</vt:lpstr>
      <vt:lpstr>Diapositiva 36</vt:lpstr>
      <vt:lpstr>Diapositiva 37</vt:lpstr>
      <vt:lpstr>Patrimonio </vt:lpstr>
      <vt:lpstr>Diapositiva 39</vt:lpstr>
      <vt:lpstr>Diapositiva 40</vt:lpstr>
      <vt:lpstr>Diapositiva 41</vt:lpstr>
      <vt:lpstr>Diapositiva 42</vt:lpstr>
      <vt:lpstr>Diapositiva 43</vt:lpstr>
      <vt:lpstr>Diapositiva 44</vt:lpstr>
      <vt:lpstr>Diapositiva 45</vt:lpstr>
      <vt:lpstr>Diapositiva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controlli</dc:title>
  <dc:creator>Windows User</dc:creator>
  <cp:lastModifiedBy>Windows User</cp:lastModifiedBy>
  <cp:revision>2</cp:revision>
  <dcterms:created xsi:type="dcterms:W3CDTF">2017-09-28T21:11:32Z</dcterms:created>
  <dcterms:modified xsi:type="dcterms:W3CDTF">2017-10-14T09:54:38Z</dcterms:modified>
</cp:coreProperties>
</file>