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62" r:id="rId3"/>
    <p:sldId id="256" r:id="rId4"/>
    <p:sldId id="257" r:id="rId5"/>
    <p:sldId id="264" r:id="rId6"/>
    <p:sldId id="258" r:id="rId7"/>
    <p:sldId id="263" r:id="rId8"/>
    <p:sldId id="259" r:id="rId9"/>
    <p:sldId id="261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1" r:id="rId34"/>
    <p:sldId id="288" r:id="rId35"/>
    <p:sldId id="290" r:id="rId36"/>
    <p:sldId id="289" r:id="rId37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74" y="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BEFB8B-D619-4031-B24C-870F59D56B54}" type="datetimeFigureOut">
              <a:rPr lang="it-IT" smtClean="0"/>
              <a:pPr/>
              <a:t>23/07/2019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5B4F379-86DC-45B5-9F5D-1A585FB067C4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PROGRAMMAZIONE SANITARIA E SOCIALE 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La programmazione sanitaria e sociale si articola su due livelli:</a:t>
            </a:r>
          </a:p>
          <a:p>
            <a:r>
              <a:rPr lang="it-IT" dirty="0" smtClean="0"/>
              <a:t>Programmazione regionale</a:t>
            </a:r>
          </a:p>
          <a:p>
            <a:r>
              <a:rPr lang="it-IT" dirty="0" smtClean="0"/>
              <a:t>Programmazione locale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legge costituzionale n. 3 del 2001 ha ridisegnato le competenze di Stato e regioni in campo sanitario. La “tutela della salute</a:t>
            </a:r>
            <a:r>
              <a:rPr lang="it-IT" smtClean="0"/>
              <a:t>” rientra </a:t>
            </a:r>
            <a:r>
              <a:rPr lang="it-IT" dirty="0" smtClean="0"/>
              <a:t>nell’ambito delle materie oggetto di legislazione concorrente tra Stato e Regioni; ai sensi della lett. m) dell’art. 117, comma 2, della Cost., è attribuita allo Stato la definizione dei livelli essenziali delle prestazioni concernenti i diritti civili e sociali su tutto il territorio nazionale.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Atti programmazione regionale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Sono strumenti della programmazione regionale: </a:t>
            </a:r>
          </a:p>
          <a:p>
            <a:r>
              <a:rPr lang="it-IT" dirty="0" smtClean="0"/>
              <a:t>a) il piano sanitario e sociale integrato regionale ed i relativi strumenti di attuazione; </a:t>
            </a:r>
          </a:p>
          <a:p>
            <a:r>
              <a:rPr lang="it-IT" dirty="0" smtClean="0"/>
              <a:t>b) gli atti di programmazione di area vasta; </a:t>
            </a:r>
          </a:p>
          <a:p>
            <a:r>
              <a:rPr lang="it-IT" dirty="0" smtClean="0"/>
              <a:t>b bis) gli atti della programmazione della rete pediatrica regionale; </a:t>
            </a:r>
          </a:p>
          <a:p>
            <a:r>
              <a:rPr lang="it-IT" dirty="0" smtClean="0"/>
              <a:t> b </a:t>
            </a:r>
            <a:r>
              <a:rPr lang="it-IT" dirty="0" err="1" smtClean="0"/>
              <a:t>ter</a:t>
            </a:r>
            <a:r>
              <a:rPr lang="it-IT" dirty="0" smtClean="0"/>
              <a:t>) l’atto regionale di definizione delle linee annuali di programmazione e individuazione degli obiettivi.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Atti programmazione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a) i piani integrati di salute di cui all’articolo 21;</a:t>
            </a:r>
          </a:p>
          <a:p>
            <a:r>
              <a:rPr lang="it-IT" dirty="0" smtClean="0"/>
              <a:t> b) i piani attuativi delle aziende unità sanitarie locali di cui all’articolo 22; </a:t>
            </a:r>
          </a:p>
          <a:p>
            <a:r>
              <a:rPr lang="it-IT" dirty="0" smtClean="0"/>
              <a:t>c) i piani attuativi delle aziende ospedaliero- universitarie di cui all’articolo 23; </a:t>
            </a:r>
          </a:p>
          <a:p>
            <a:r>
              <a:rPr lang="it-IT" dirty="0" smtClean="0"/>
              <a:t>d) le intese e gli accordi stipulati in attuazione degli strumenti della programmazione regionale;</a:t>
            </a:r>
          </a:p>
          <a:p>
            <a:r>
              <a:rPr lang="it-IT" dirty="0" smtClean="0"/>
              <a:t>d bis) il sistema annuale di budget aziendale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Piano regionale di sviluppo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i="1" dirty="0" smtClean="0"/>
              <a:t>PRS </a:t>
            </a:r>
            <a:r>
              <a:rPr lang="it-IT" i="1" dirty="0" smtClean="0"/>
              <a:t>è l’architrave delle politiche regionali, in linea con quanto delineato nel Programma di governo e nel DEFR (Documento di economia e finanza regionale). Il PRS è quindi uno strumento orientativo che esprime una visione per il futuro della regione e propone un dialogo costruttivo con gli attori del territorio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Piano sanitario e sociale integrato regionale 2018-2020</a:t>
            </a:r>
            <a:r>
              <a:rPr lang="it-IT" dirty="0" smtClean="0"/>
              <a:t>, che delinea le strategie sanitarie e sociali della Regione 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i="1" dirty="0" smtClean="0"/>
              <a:t>PSSIR </a:t>
            </a:r>
            <a:r>
              <a:rPr lang="it-IT" i="1" dirty="0" smtClean="0"/>
              <a:t>è lo strumento di programmazione intersettoriale con il quale la Regione, nell’ambito del programma regionale di sviluppo, definisce gli obiettivi di politica sanitaria e sociale regionale e i criteri per l’organizzazione del servizio sanitario regionale e dei servizi sanitari e sociali integrati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Obiettivi chiave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it-IT" b="1" dirty="0" smtClean="0"/>
              <a:t>Il piano si concentra quindi su otto obiettivi chiave (DRIVER).</a:t>
            </a:r>
          </a:p>
          <a:p>
            <a:r>
              <a:rPr lang="it-IT" dirty="0" smtClean="0"/>
              <a:t> Ridurre le disuguaglianze di salute e sociali </a:t>
            </a:r>
          </a:p>
          <a:p>
            <a:r>
              <a:rPr lang="it-IT" dirty="0" smtClean="0"/>
              <a:t>Gestire la cronicità</a:t>
            </a:r>
          </a:p>
          <a:p>
            <a:r>
              <a:rPr lang="it-IT" dirty="0" smtClean="0"/>
              <a:t> Sviluppare nuovi modelli di ‘care’ </a:t>
            </a:r>
          </a:p>
          <a:p>
            <a:r>
              <a:rPr lang="it-IT" dirty="0" smtClean="0"/>
              <a:t>Accelerare l’utilizzo dell’innovazione e sfruttare la rivoluzione dell’informazione</a:t>
            </a:r>
          </a:p>
          <a:p>
            <a:r>
              <a:rPr lang="it-IT" dirty="0" smtClean="0"/>
              <a:t> Creare una nuova relazione con i cittadini e le comunità per un sistema di salute e di welfare etico e partecipato</a:t>
            </a:r>
          </a:p>
          <a:p>
            <a:r>
              <a:rPr lang="it-IT" dirty="0" smtClean="0"/>
              <a:t> Ridisegnare le competenze e sostenere le ‘avanguardie’ per sviluppare una forza lavoro moderna e flessibile </a:t>
            </a:r>
          </a:p>
          <a:p>
            <a:r>
              <a:rPr lang="it-IT" dirty="0" smtClean="0"/>
              <a:t>Creare una nuova alleanza con i cittadini per preservare il nostro sistema sociosanitario </a:t>
            </a:r>
          </a:p>
          <a:p>
            <a:r>
              <a:rPr lang="it-IT" dirty="0" smtClean="0"/>
              <a:t>Pianificare in maniera condivisa le cure nell’ultima fase della vita.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E’ approvato con deliberazione del Consiglio regionale, su proposta della Giunta regionale, formulata previo parere della conferenza regionale dei sindaci </a:t>
            </a:r>
          </a:p>
          <a:p>
            <a:r>
              <a:rPr lang="it-IT" dirty="0" smtClean="0"/>
              <a:t>a Giunta regionale provvederà alla sua attuazione in coerenza con il documento di economia e finanza regionale (DEFR), la relativa nota di </a:t>
            </a:r>
            <a:r>
              <a:rPr lang="it-IT" dirty="0" err="1" smtClean="0"/>
              <a:t>aggiornam</a:t>
            </a:r>
            <a:r>
              <a:rPr lang="it-IT" dirty="0" smtClean="0"/>
              <a:t> e n </a:t>
            </a:r>
            <a:r>
              <a:rPr lang="it-IT" dirty="0" err="1" smtClean="0"/>
              <a:t>to</a:t>
            </a:r>
            <a:r>
              <a:rPr lang="it-IT" dirty="0" smtClean="0"/>
              <a:t> e con il bilancio di previsione.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Piano area vasta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i="1" dirty="0" smtClean="0"/>
              <a:t>Il  PAV </a:t>
            </a:r>
            <a:r>
              <a:rPr lang="it-IT" i="1" dirty="0" smtClean="0"/>
              <a:t>è lo strumento attraverso il quale si armonizzano e si integrano, su obiettivi unitari di salute ed in coerenza con la programmazione regionale, i livelli di programmazione dell'azienda unità sanitaria locale e dell’azienda ospedaliera universitaria. Il PAV ha durata analoga al PSSIR ed è aggiornato annualmente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piano di area vasta, in particolare, coordina l’offerta complessiva dei percorsi assistenziali, definiti attraverso i dipartimenti interaziendali di area vasta, garantendo l'appropriatezza degli interventi, anche tenendo conto delle particolari condizioni delle zone disagiate e montane del territorio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Il piano di area vasta è proposto, in conformità con il piano sanitario e sociale integrato regionale, dal direttore della direzione regionale competente e in materia di diritto alla salute coadiuvato dal comitato tecnico previa intesa con la conferenza aziendale dei sindaci ed il rettore dell’università per quanto di competenza.  </a:t>
            </a:r>
          </a:p>
          <a:p>
            <a:r>
              <a:rPr lang="it-IT" dirty="0" smtClean="0"/>
              <a:t>Il piano di area vasta è approvato con deliberazione della Giunta regionale, previa acquisizione del parere della competente commissione consiliare, entro 40 giorni </a:t>
            </a:r>
          </a:p>
          <a:p>
            <a:r>
              <a:rPr lang="it-IT" dirty="0" smtClean="0"/>
              <a:t>Il piano di area vasta ha durata analoga al ciclo di programmazione sociale e sanitaria integrata regionale ed è aggiornato </a:t>
            </a:r>
            <a:r>
              <a:rPr lang="it-IT" dirty="0" err="1" smtClean="0"/>
              <a:t>annualment</a:t>
            </a:r>
            <a:r>
              <a:rPr lang="it-IT" dirty="0" smtClean="0"/>
              <a:t> 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Le aziende unità sanitarie locali, le aziende ospedaliero- universitarie e gli altri enti del servizio sanitario regionale concorrono,  allo sviluppo a rete del sistema sanitario attraverso la programmazione di area vasta; i contenuti e gli obiettivi principali della programmazione di area vasta sono definiti dal piano sanitario e sociale integrato regionale del quale assumono i riferimenti temporali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Aree vaste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a) Area vasta Toscana centro, comprendente l'azienda unità sanitaria locale Toscana centro, nonché l'Azienda ospedaliero- universitaria </a:t>
            </a:r>
            <a:r>
              <a:rPr lang="it-IT" dirty="0" err="1" smtClean="0"/>
              <a:t>Careggi</a:t>
            </a:r>
            <a:r>
              <a:rPr lang="it-IT" dirty="0" smtClean="0"/>
              <a:t>; </a:t>
            </a:r>
          </a:p>
          <a:p>
            <a:r>
              <a:rPr lang="it-IT" dirty="0" smtClean="0"/>
              <a:t>b) Area vasta Toscana nord- ovest, </a:t>
            </a:r>
            <a:r>
              <a:rPr lang="it-IT" dirty="0" err="1" smtClean="0"/>
              <a:t>comprendent</a:t>
            </a:r>
            <a:r>
              <a:rPr lang="it-IT" dirty="0" smtClean="0"/>
              <a:t> e l'azienda unità sanitaria locale nord- ovest, nonché l’azienda ospedaliera universitaria Pisana; </a:t>
            </a:r>
          </a:p>
          <a:p>
            <a:r>
              <a:rPr lang="it-IT" dirty="0" smtClean="0"/>
              <a:t>c) Area vasta Toscana sud- est, comprendente l'azienda unità sanitaria locale sud est, nonché l'azienda ospedaliero universitaria Senese.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 L'azienda ospedaliero- universitaria </a:t>
            </a:r>
            <a:r>
              <a:rPr lang="it-IT" dirty="0" err="1" smtClean="0"/>
              <a:t>Meyer</a:t>
            </a:r>
            <a:r>
              <a:rPr lang="it-IT" dirty="0" smtClean="0"/>
              <a:t>, La Fondazione Toscana Gabriele </a:t>
            </a:r>
            <a:r>
              <a:rPr lang="it-IT" dirty="0" err="1" smtClean="0"/>
              <a:t>Monasterio</a:t>
            </a:r>
            <a:r>
              <a:rPr lang="it-IT" dirty="0" smtClean="0"/>
              <a:t> per la ricerca medica e di sanità pubblica, L'Istituto per lo studio, la prevenzione e la rete oncologica (ISPRO) partecipano , alla programmazione delle aree vaste, per quanto di competenza</a:t>
            </a: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Comitato tecnico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Il  comitato tecnico per ciascuna area vasta,  coadiuva il direttore della direzione in merito alla programmazione di area vasta e, in particolare, per quanto attiene all’elaborazione della proposta </a:t>
            </a:r>
          </a:p>
          <a:p>
            <a:endParaRPr lang="it-IT" dirty="0" smtClean="0"/>
          </a:p>
          <a:p>
            <a:r>
              <a:rPr lang="it-IT" dirty="0" smtClean="0"/>
              <a:t>Il comitato è composto dai direttori generali delle aziende sanitarie e dal direttore generale dell'Ente di supporto tecnico- amministrativo regionale (ESTAR), nonché, per le rispettive funzioni di valenza regionale, dal direttore generale dell’Azienda ospedaliero- universitaria </a:t>
            </a:r>
            <a:r>
              <a:rPr lang="it-IT" dirty="0" err="1" smtClean="0"/>
              <a:t>Meyer</a:t>
            </a:r>
            <a:r>
              <a:rPr lang="it-IT" dirty="0" smtClean="0"/>
              <a:t>, dal direttore generale della Fondazione Toscana Gabriele </a:t>
            </a:r>
            <a:r>
              <a:rPr lang="it-IT" dirty="0" err="1" smtClean="0"/>
              <a:t>Monasterio</a:t>
            </a:r>
            <a:r>
              <a:rPr lang="it-IT" dirty="0" smtClean="0"/>
              <a:t> e dal direttore generale dell’Istituto per lo studio, la prevenzione e la rete oncologica (ISPRO). 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Nucleo tecnico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Esiste inoltre  un nucleo tecnico per le attività di supporto alla programmazione, per le attività di verifica e monitoraggio e per le attività tecnico amministrative. Il nucleo tecnico è composto da personale, anche di qualifica dirigenziale, interno alla direzione regionale competente o alle aziende o enti del servizio sanitario regionale ed opera presso la direzione regionale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Presso la direzione regionale competente in materia di diritto alla salute, è istituito il </a:t>
            </a:r>
            <a:r>
              <a:rPr lang="it-IT" b="1" dirty="0" smtClean="0">
                <a:solidFill>
                  <a:srgbClr val="FF0000"/>
                </a:solidFill>
              </a:rPr>
              <a:t>comitato regionale di coordinamento delle programmazioni di area vasta </a:t>
            </a:r>
            <a:r>
              <a:rPr lang="it-IT" dirty="0" smtClean="0"/>
              <a:t>che svolge funzioni di coordinamento e monitoraggio . Il comitato è composto dal direttore della direzione regionale competente in materia di diritto alla salute, che lo presiede, e dai direttori generali delle aziende sanitarie, dal direttore generale dell’ESTAR, nonché, per le rispettive funzioni di valenza regionale, dal direttore generale dell’Azienda ospedaliero universitaria </a:t>
            </a:r>
            <a:r>
              <a:rPr lang="it-IT" dirty="0" err="1" smtClean="0"/>
              <a:t>Meyer</a:t>
            </a:r>
            <a:r>
              <a:rPr lang="it-IT" dirty="0" smtClean="0"/>
              <a:t>, dal direttore generale della Fondazione Toscana Gabriele </a:t>
            </a:r>
            <a:r>
              <a:rPr lang="it-IT" dirty="0" err="1" smtClean="0"/>
              <a:t>Monasterio</a:t>
            </a:r>
            <a:r>
              <a:rPr lang="it-IT" dirty="0" smtClean="0"/>
              <a:t> e dal direttore generale dell’ISPRO. 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Programmazione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missione della programmazione di zona è quella di confrontarsi con un quadro complesso e frammentato che deve essere ricondotto a un unità attraverso la costruzione del sistema dei servizi e dei percorsi assistenziali, la definizione degli  obiettivi essenziali di assistenza, la valutazione del soddisfacimento dei bisogni di salute e di benessere in ambito zonale. Inoltre la programmazione richiede una coerenza con il livello della gestione dell'erogazione dei servizi.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Piano attuativo locale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i="1" dirty="0" smtClean="0"/>
              <a:t>IL PAL </a:t>
            </a:r>
            <a:r>
              <a:rPr lang="it-IT" i="1" dirty="0" smtClean="0"/>
              <a:t>è lo strumento di programmazione con il quale, nei limiti delle risorse disponibili, nell'ambito delle disposizioni del piano sanitario e sociale integrato regionale, del piano di area vasta e degli indirizzi impartiti dalla conferenza aziendale dei sindaci, le aziende unità sanitarie locali programmano le attività da svolgere recependo i PIS, relativamente alle attività sanitarie territoriali e socio-sanitarie. Il piano attuativo locale ha durata quinquennale e può prevedere aggiornamenti. 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Piano aziendale ospedaliero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b="1" i="1" dirty="0" err="1" smtClean="0"/>
              <a:t>iL</a:t>
            </a:r>
            <a:r>
              <a:rPr lang="it-IT" b="1" i="1" dirty="0" smtClean="0"/>
              <a:t> PAO </a:t>
            </a:r>
            <a:r>
              <a:rPr lang="it-IT" i="1" dirty="0" smtClean="0"/>
              <a:t>è lo strumento di programmazione con il quale, nei limiti delle risorse disponibili, nell'ambito delle disposizioni del piano sanitario e sociale integrato regionale e del piano di area vasta, nonché degli indirizzi e valutazioni dell'organo di indirizzo, le aziende </a:t>
            </a:r>
            <a:r>
              <a:rPr lang="it-IT" i="1" dirty="0" err="1" smtClean="0"/>
              <a:t>ospedaliero-universitarie</a:t>
            </a:r>
            <a:r>
              <a:rPr lang="it-IT" i="1" dirty="0" smtClean="0"/>
              <a:t> programmano le attività di propria competenza. Il piano attuativo ospedaliero ha durata quinquennale e può prevedere aggiornamenti e si realizza attraverso programmi annuali di attività adottati dal direttore generale dell'azienda </a:t>
            </a:r>
            <a:r>
              <a:rPr lang="it-IT" i="1" dirty="0" err="1" smtClean="0"/>
              <a:t>ospedaliero-universitaria</a:t>
            </a:r>
            <a:r>
              <a:rPr lang="it-IT" i="1" dirty="0" smtClean="0"/>
              <a:t>.</a:t>
            </a: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Piano integrato di salute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i="1" dirty="0" smtClean="0"/>
              <a:t>PIS </a:t>
            </a:r>
            <a:r>
              <a:rPr lang="it-IT" i="1" dirty="0" smtClean="0"/>
              <a:t>in coerenza con le disposizioni del piano sanitario e sociale integrato regionale, del piano di area vasta e del piano attuativo locale, è lo strumento di programmazione integrata delle politiche sanitarie e sociali a livello zonale. Il PIS ha durata analoga al ciclo di programmazione sociale e sanitaria integrata regionale</a:t>
            </a:r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Piano integrato zonale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b="1" i="1" dirty="0" smtClean="0"/>
              <a:t>IL PIZ </a:t>
            </a:r>
            <a:r>
              <a:rPr lang="it-IT" i="1" dirty="0" smtClean="0"/>
              <a:t>determina, con riferimento alla funzione fondamentale in ambito sociale dei comuni e in conformità con le disposizioni del piano sanitario e sociale integrato regionale, le attività da perseguire tramite le reti di servizi e di welfare territoriale e gli obiettivi di servizio, ai fini di migliorare e consolidare le politiche sociali tendenti a garantire: a) livelli di qualità che superino la frammentazione, riducano le </a:t>
            </a:r>
            <a:r>
              <a:rPr lang="it-IT" i="1" dirty="0" err="1" smtClean="0"/>
              <a:t>inappropriatezze</a:t>
            </a:r>
            <a:r>
              <a:rPr lang="it-IT" i="1" dirty="0" smtClean="0"/>
              <a:t> e promuovano forme assistenziali per favorire le responsabilità delle persone e dei nuclei familiari;b) opportunità di risorse occupazionali;c) la riaffermazione di un compiuto sistema sussidiario tra enti e di questi con i cittadini per utilizzare le risorse del welfare. </a:t>
            </a:r>
            <a:r>
              <a:rPr lang="it-IT" i="1" smtClean="0"/>
              <a:t>Il PIZ ha durata analoga al ciclo di programmazione sociale e sanitaria integrata regionale</a:t>
            </a:r>
            <a:endParaRPr lang="it-I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 sede di programmazione …..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FUNZIONI CONSIGLIO</a:t>
            </a:r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pPr>
              <a:buNone/>
            </a:pPr>
            <a:r>
              <a:rPr lang="it-IT" dirty="0" smtClean="0"/>
              <a:t>Il Consiglio regionale, su proposta della Giunta regionale, approva  il piano sanitario e sociale integrato regionale;</a:t>
            </a:r>
            <a:endParaRPr lang="it-IT" dirty="0"/>
          </a:p>
        </p:txBody>
      </p:sp>
      <p:sp>
        <p:nvSpPr>
          <p:cNvPr id="5" name="Freccia in giù 4"/>
          <p:cNvSpPr/>
          <p:nvPr/>
        </p:nvSpPr>
        <p:spPr>
          <a:xfrm>
            <a:off x="3275856" y="2492896"/>
            <a:ext cx="864096" cy="57606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FUNZIONI GIUNTA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La Giunta regionale approva i piani di area vasta, previo parere della commissione consiliare competente</a:t>
            </a:r>
          </a:p>
          <a:p>
            <a:r>
              <a:rPr lang="it-IT" dirty="0" smtClean="0"/>
              <a:t> La Giunta regionale esercita le funzioni di indirizzo anche tecnico e di </a:t>
            </a:r>
            <a:r>
              <a:rPr lang="it-IT" dirty="0" err="1" smtClean="0"/>
              <a:t>coordinam</a:t>
            </a:r>
            <a:r>
              <a:rPr lang="it-IT" dirty="0" smtClean="0"/>
              <a:t> e n </a:t>
            </a:r>
            <a:r>
              <a:rPr lang="it-IT" dirty="0" err="1" smtClean="0"/>
              <a:t>to</a:t>
            </a:r>
            <a:r>
              <a:rPr lang="it-IT" dirty="0" smtClean="0"/>
              <a:t> delle attività delle aziende sanitarie e dell' ESTAR, in conformità alle disposizioni del piano sanitario e sociale integrato regionale  e dei piani di area vasta</a:t>
            </a:r>
          </a:p>
          <a:p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3923928" y="2492896"/>
            <a:ext cx="936104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a) determina il fabbisogno finanziario del servizio sanitario regionale </a:t>
            </a:r>
          </a:p>
          <a:p>
            <a:r>
              <a:rPr lang="it-IT" dirty="0" smtClean="0"/>
              <a:t>b) approva gli atti di bilancio delle aziende sanitarie, dandone comunicazione al Consiglio regionale;</a:t>
            </a:r>
          </a:p>
          <a:p>
            <a:r>
              <a:rPr lang="it-IT" dirty="0" smtClean="0"/>
              <a:t> c) approva il piano attuativo delle aziende ospedaliero- universitarie, dandone comunicazione al Consiglio regionale;</a:t>
            </a:r>
          </a:p>
          <a:p>
            <a:r>
              <a:rPr lang="it-IT" dirty="0" smtClean="0"/>
              <a:t> d)impartisce direttive alle aziende sanitarie per la definizione dello statuto e dei regolamenti interni, previo parere della commissione consiliare competente</a:t>
            </a:r>
            <a:endParaRPr lang="it-IT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esprime il proprio parere , sullo statuto delle aziende sanitarie e sul regolamento generale dell'ESTAR </a:t>
            </a:r>
          </a:p>
          <a:p>
            <a:r>
              <a:rPr lang="it-IT" dirty="0" smtClean="0"/>
              <a:t>verifica, attraverso le relazioni sanitarie aziendali, la corrispondenza dei risultati raggiunti con i risultati attesi previsti dai piani attuativi; </a:t>
            </a:r>
          </a:p>
          <a:p>
            <a:r>
              <a:rPr lang="it-IT" dirty="0" smtClean="0"/>
              <a:t>esercita il controllo di conformità al piano sanitario e sociale integrato regionale della programmazione locale</a:t>
            </a:r>
          </a:p>
          <a:p>
            <a:r>
              <a:rPr lang="it-IT" dirty="0" smtClean="0"/>
              <a:t>individua procedure e modalità di valutazione della qualità delle prestazioni e dei percorsi assistenziali </a:t>
            </a:r>
            <a:endParaRPr lang="it-IT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Conferenza regionale dei sindaci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conferenza regionale delle conferenze zonali dei sindaci, di seguito denominata conferenza regionale dei sindaci, è l’organo attraverso il quale tali soggetti partecipano alla definizione delle politiche regionali in materia sanitaria e sociale ed al coordina m e n </a:t>
            </a:r>
            <a:r>
              <a:rPr lang="it-IT" dirty="0" err="1" smtClean="0"/>
              <a:t>to</a:t>
            </a:r>
            <a:r>
              <a:rPr lang="it-IT" dirty="0" smtClean="0"/>
              <a:t> della </a:t>
            </a:r>
            <a:r>
              <a:rPr lang="it-IT" dirty="0" err="1" smtClean="0"/>
              <a:t>program</a:t>
            </a:r>
            <a:r>
              <a:rPr lang="it-IT" dirty="0" smtClean="0"/>
              <a:t> m a </a:t>
            </a:r>
            <a:r>
              <a:rPr lang="it-IT" dirty="0" err="1" smtClean="0"/>
              <a:t>zione</a:t>
            </a:r>
            <a:r>
              <a:rPr lang="it-IT" dirty="0" smtClean="0"/>
              <a:t> a livello regionale e locale.</a:t>
            </a:r>
            <a:endParaRPr lang="it-IT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conferenza regionale dei sindaci è </a:t>
            </a:r>
            <a:r>
              <a:rPr lang="it-IT" dirty="0" err="1" smtClean="0"/>
              <a:t>copresieduta</a:t>
            </a:r>
            <a:r>
              <a:rPr lang="it-IT" dirty="0" smtClean="0"/>
              <a:t> dagli assessori regionali compete n ti per materia ed è composta dai presidenti delle conferenze zonali dei sindaci </a:t>
            </a:r>
            <a:r>
              <a:rPr lang="it-IT" dirty="0" smtClean="0"/>
              <a:t>e </a:t>
            </a:r>
            <a:r>
              <a:rPr lang="it-IT" dirty="0" smtClean="0"/>
              <a:t>dai presidenti delle conferenze zonali </a:t>
            </a:r>
            <a:r>
              <a:rPr lang="it-IT" dirty="0" smtClean="0"/>
              <a:t>integrate </a:t>
            </a:r>
            <a:r>
              <a:rPr lang="it-IT" dirty="0" smtClean="0"/>
              <a:t>ovvero dai presidenti delle società della salute.</a:t>
            </a:r>
            <a:endParaRPr lang="it-IT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a) esprime parere sulle proposte di legge e di </a:t>
            </a:r>
            <a:r>
              <a:rPr lang="it-IT" dirty="0" err="1" smtClean="0"/>
              <a:t>regolamen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in materia sanitaria e sociale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b) esprime parere sulla proposta di piano sanitario e sociale integrato regionale; </a:t>
            </a:r>
            <a:endParaRPr lang="it-IT" dirty="0" smtClean="0"/>
          </a:p>
          <a:p>
            <a:r>
              <a:rPr lang="it-IT" dirty="0" smtClean="0"/>
              <a:t>b </a:t>
            </a:r>
            <a:r>
              <a:rPr lang="it-IT" dirty="0" smtClean="0"/>
              <a:t>bis) esprime parere nei casi di decadenza o revoca del direttore generale dell’azienda </a:t>
            </a:r>
            <a:r>
              <a:rPr lang="it-IT" dirty="0" err="1" smtClean="0"/>
              <a:t>ospedalierouniversitaria</a:t>
            </a:r>
            <a:r>
              <a:rPr lang="it-IT" dirty="0" smtClean="0"/>
              <a:t>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concorre </a:t>
            </a:r>
            <a:r>
              <a:rPr lang="it-IT" dirty="0" smtClean="0"/>
              <a:t>a determinare </a:t>
            </a:r>
            <a:r>
              <a:rPr lang="it-IT" dirty="0" smtClean="0"/>
              <a:t>la composizione del fondo </a:t>
            </a:r>
            <a:r>
              <a:rPr lang="it-IT" dirty="0" smtClean="0"/>
              <a:t>con </a:t>
            </a:r>
            <a:r>
              <a:rPr lang="it-IT" dirty="0" smtClean="0"/>
              <a:t>riferimento al riparto delle risorse tra i livelli uniformi ed essenziali di assistenza;</a:t>
            </a:r>
            <a:endParaRPr lang="it-IT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e) concorre alla quantificazione delle risorse che ciascuna azienda unità sanitaria locale deve destinare alle zone- distretto; </a:t>
            </a:r>
            <a:endParaRPr lang="it-IT" dirty="0" smtClean="0"/>
          </a:p>
          <a:p>
            <a:r>
              <a:rPr lang="it-IT" dirty="0" smtClean="0"/>
              <a:t>f</a:t>
            </a:r>
            <a:r>
              <a:rPr lang="it-IT" dirty="0" smtClean="0"/>
              <a:t>) concorre a determinare i criteri di riparto tra enti locali associati delle risorse del fondo sociale </a:t>
            </a:r>
            <a:r>
              <a:rPr lang="it-IT" dirty="0" smtClean="0"/>
              <a:t>regionale;</a:t>
            </a:r>
          </a:p>
          <a:p>
            <a:r>
              <a:rPr lang="it-IT" dirty="0" smtClean="0"/>
              <a:t> </a:t>
            </a:r>
            <a:r>
              <a:rPr lang="it-IT" dirty="0" smtClean="0"/>
              <a:t>g) esprime parere sul numero e sulla composizione delle zone- distretto delle aziende unità sanitarie locali, </a:t>
            </a:r>
            <a:endParaRPr lang="it-IT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Conferenza aziendale dei sindaci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conferenza aziendale è composta dai presidenti delle conferenze zonali integrate e dai presidenti delle società della salute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I </a:t>
            </a:r>
            <a:r>
              <a:rPr lang="it-IT" dirty="0" smtClean="0"/>
              <a:t>componenti </a:t>
            </a:r>
            <a:r>
              <a:rPr lang="it-IT" dirty="0" smtClean="0"/>
              <a:t>della conferenza aziendale intervengono ognuno con le proprie quote di partecipazione in proporzione alla popolazione residente</a:t>
            </a:r>
            <a:endParaRPr lang="it-IT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conferenza zonale integrata esercita le funzioni di indirizzo degli obiettivi sanitari, socio- sanitari e sociali integrati di livello locale in coerenza con la </a:t>
            </a:r>
            <a:r>
              <a:rPr lang="it-IT" dirty="0" err="1" smtClean="0"/>
              <a:t>program</a:t>
            </a:r>
            <a:r>
              <a:rPr lang="it-IT" dirty="0" smtClean="0"/>
              <a:t> m a </a:t>
            </a:r>
            <a:r>
              <a:rPr lang="it-IT" dirty="0" err="1" smtClean="0"/>
              <a:t>zion</a:t>
            </a:r>
            <a:r>
              <a:rPr lang="it-IT" dirty="0" smtClean="0"/>
              <a:t> e aziendale e sulla base del profilo di salute </a:t>
            </a:r>
            <a:endParaRPr lang="it-IT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a) emana gli indirizzi per l'elaborazione del piano attuativo </a:t>
            </a:r>
            <a:r>
              <a:rPr lang="it-IT" dirty="0" smtClean="0"/>
              <a:t>locale</a:t>
            </a:r>
          </a:p>
          <a:p>
            <a:r>
              <a:rPr lang="it-IT" dirty="0" smtClean="0"/>
              <a:t> </a:t>
            </a:r>
            <a:r>
              <a:rPr lang="it-IT" dirty="0" smtClean="0"/>
              <a:t>b) approva il piano attuativo locale;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esprime le proprie valutazioni in merito alla nomina del direttore </a:t>
            </a:r>
            <a:r>
              <a:rPr lang="it-IT" dirty="0" smtClean="0"/>
              <a:t>generale</a:t>
            </a:r>
          </a:p>
          <a:p>
            <a:r>
              <a:rPr lang="it-IT" dirty="0" smtClean="0"/>
              <a:t> </a:t>
            </a:r>
            <a:r>
              <a:rPr lang="it-IT" dirty="0" smtClean="0"/>
              <a:t>d) esamina ed esprime parere sugli atti di bilancio dell'azienda unità sanitaria locale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e) propone al Presidente della Giunta regionale la revoca del direttore generale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f) concorre con propri indirizzi all’elaborazione del piano di area </a:t>
            </a:r>
            <a:r>
              <a:rPr lang="it-IT" dirty="0" smtClean="0"/>
              <a:t>vasta</a:t>
            </a:r>
          </a:p>
          <a:p>
            <a:r>
              <a:rPr lang="it-IT" dirty="0" smtClean="0"/>
              <a:t> </a:t>
            </a:r>
            <a:r>
              <a:rPr lang="it-IT" dirty="0" smtClean="0"/>
              <a:t>h) esprime parere obbligatorio sul piano attuativo delle aziende ospedaliero universitarie di riferimento e sulle relative relazioni aziendali.</a:t>
            </a:r>
            <a:endParaRPr lang="it-IT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a) emana gli indirizzi per l'elaborazione del piano integrato di salute (PIS), tenuto conto del profilo di salute e delle risorse a disposizione;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approva il PIS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c) esprime l’intesa necessaria per la nomina del responsabile di zona; </a:t>
            </a:r>
            <a:endParaRPr lang="it-IT" dirty="0" smtClean="0"/>
          </a:p>
          <a:p>
            <a:r>
              <a:rPr lang="it-IT" dirty="0" smtClean="0"/>
              <a:t>d</a:t>
            </a:r>
            <a:r>
              <a:rPr lang="it-IT" dirty="0" smtClean="0"/>
              <a:t>) coordina gli strume n ti della </a:t>
            </a:r>
            <a:r>
              <a:rPr lang="it-IT" dirty="0" err="1" smtClean="0"/>
              <a:t>programmazion</a:t>
            </a:r>
            <a:r>
              <a:rPr lang="it-IT" dirty="0" smtClean="0"/>
              <a:t> </a:t>
            </a:r>
            <a:r>
              <a:rPr lang="it-IT" dirty="0" smtClean="0"/>
              <a:t>e operativa di livello zonale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e) approva la convenzione per l'esercizio delle funzioni di integrazione socio- sanitaria</a:t>
            </a:r>
            <a:r>
              <a:rPr lang="it-IT" dirty="0" smtClean="0"/>
              <a:t>,</a:t>
            </a:r>
          </a:p>
          <a:p>
            <a:r>
              <a:rPr lang="it-IT" dirty="0" smtClean="0"/>
              <a:t>; </a:t>
            </a:r>
            <a:r>
              <a:rPr lang="it-IT" dirty="0" smtClean="0"/>
              <a:t>f) esprime l’intesa necessaria per la nomina del coordinatore sociale di zona</a:t>
            </a:r>
            <a:endParaRPr lang="it-IT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</TotalTime>
  <Words>1777</Words>
  <Application>Microsoft Office PowerPoint</Application>
  <PresentationFormat>Presentazione su schermo (4:3)</PresentationFormat>
  <Paragraphs>110</Paragraphs>
  <Slides>36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36</vt:i4>
      </vt:variant>
    </vt:vector>
  </HeadingPairs>
  <TitlesOfParts>
    <vt:vector size="37" baseType="lpstr">
      <vt:lpstr>Equinozio</vt:lpstr>
      <vt:lpstr>PROGRAMMAZIONE SANITARIA E SOCIALE </vt:lpstr>
      <vt:lpstr>Diapositiva 2</vt:lpstr>
      <vt:lpstr>Atti programmazione regionale</vt:lpstr>
      <vt:lpstr>Atti programmazione locale</vt:lpstr>
      <vt:lpstr>Piano regionale di sviluppo</vt:lpstr>
      <vt:lpstr>Diapositiva 6</vt:lpstr>
      <vt:lpstr>Diapositiva 7</vt:lpstr>
      <vt:lpstr>Obiettivi chiave </vt:lpstr>
      <vt:lpstr>Diapositiva 9</vt:lpstr>
      <vt:lpstr>Piano area vasta</vt:lpstr>
      <vt:lpstr>Diapositiva 11</vt:lpstr>
      <vt:lpstr>Diapositiva 12</vt:lpstr>
      <vt:lpstr>Diapositiva 13</vt:lpstr>
      <vt:lpstr>Aree vaste </vt:lpstr>
      <vt:lpstr>Diapositiva 15</vt:lpstr>
      <vt:lpstr>Comitato tecnico</vt:lpstr>
      <vt:lpstr>Nucleo tecnico</vt:lpstr>
      <vt:lpstr>  </vt:lpstr>
      <vt:lpstr>Programmazione locale</vt:lpstr>
      <vt:lpstr>Piano attuativo locale</vt:lpstr>
      <vt:lpstr>Piano aziendale ospedaliero</vt:lpstr>
      <vt:lpstr>Piano integrato di salute</vt:lpstr>
      <vt:lpstr>Piano integrato zonale</vt:lpstr>
      <vt:lpstr>In sede di programmazione …..</vt:lpstr>
      <vt:lpstr>Diapositiva 25</vt:lpstr>
      <vt:lpstr>Diapositiva 26</vt:lpstr>
      <vt:lpstr>Diapositiva 27</vt:lpstr>
      <vt:lpstr>Conferenza regionale dei sindaci</vt:lpstr>
      <vt:lpstr>Diapositiva 29</vt:lpstr>
      <vt:lpstr>Diapositiva 30</vt:lpstr>
      <vt:lpstr>Diapositiva 31</vt:lpstr>
      <vt:lpstr>Conferenza aziendale dei sindaci</vt:lpstr>
      <vt:lpstr>Diapositiva 33</vt:lpstr>
      <vt:lpstr>Diapositiva 34</vt:lpstr>
      <vt:lpstr>Diapositiva 35</vt:lpstr>
      <vt:lpstr>Diapositiva 36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PROGRAMMAZIONE SANITARIA E SOCIALE </dc:title>
  <dc:creator>Windows User</dc:creator>
  <cp:lastModifiedBy>Windows User</cp:lastModifiedBy>
  <cp:revision>5</cp:revision>
  <dcterms:created xsi:type="dcterms:W3CDTF">2019-06-26T07:28:52Z</dcterms:created>
  <dcterms:modified xsi:type="dcterms:W3CDTF">2019-07-23T12:36:44Z</dcterms:modified>
</cp:coreProperties>
</file>