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300" r:id="rId12"/>
    <p:sldId id="273" r:id="rId13"/>
    <p:sldId id="274" r:id="rId14"/>
    <p:sldId id="275" r:id="rId15"/>
    <p:sldId id="278" r:id="rId16"/>
    <p:sldId id="279" r:id="rId17"/>
    <p:sldId id="281" r:id="rId18"/>
    <p:sldId id="284" r:id="rId19"/>
    <p:sldId id="301" r:id="rId20"/>
    <p:sldId id="302" r:id="rId21"/>
    <p:sldId id="303" r:id="rId22"/>
    <p:sldId id="287" r:id="rId23"/>
    <p:sldId id="288" r:id="rId24"/>
    <p:sldId id="304" r:id="rId25"/>
    <p:sldId id="305" r:id="rId26"/>
    <p:sldId id="291" r:id="rId27"/>
    <p:sldId id="292" r:id="rId28"/>
    <p:sldId id="293" r:id="rId29"/>
    <p:sldId id="294" r:id="rId30"/>
    <p:sldId id="295" r:id="rId31"/>
    <p:sldId id="296" r:id="rId3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7" autoAdjust="0"/>
    <p:restoredTop sz="94660"/>
  </p:normalViewPr>
  <p:slideViewPr>
    <p:cSldViewPr>
      <p:cViewPr varScale="1">
        <p:scale>
          <a:sx n="65" d="100"/>
          <a:sy n="65" d="100"/>
        </p:scale>
        <p:origin x="-1518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DE8368-4082-4BD6-B229-D305750FE5B5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DF4922-67F5-4C7C-A60E-92A8DBFE8CA7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7E4A4-82F2-4B48-8DF5-B8FC2CF598C4}" type="datetimeFigureOut">
              <a:rPr lang="it-IT" smtClean="0"/>
              <a:pPr/>
              <a:t>07/04/2018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25B41-7FE7-464A-9D2F-D09A22D97E38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PUNTEGGIO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279104"/>
          </a:xfrm>
        </p:spPr>
        <p:txBody>
          <a:bodyPr/>
          <a:lstStyle/>
          <a:p>
            <a:r>
              <a:rPr lang="it-IT" dirty="0" smtClean="0"/>
              <a:t>RISPOSTA CORRETTA: 1 PUNTO</a:t>
            </a:r>
          </a:p>
          <a:p>
            <a:r>
              <a:rPr lang="it-IT" dirty="0" smtClean="0"/>
              <a:t>RISPOSTA ERRATA: -0.5 PUNTI</a:t>
            </a:r>
          </a:p>
          <a:p>
            <a:r>
              <a:rPr lang="it-IT" dirty="0" smtClean="0"/>
              <a:t>RISPOSTA NON DATA: 0 PUNTI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Qualora il responsabile del procedimento non consenta di partecipare al procedimento ai portatori di interessi diffusi costituiti in associazione cui possa derivare un pregiudizio dal provvedimento finale, tale provvedimento sarà:</a:t>
            </a:r>
            <a:endParaRPr lang="it-IT" dirty="0" smtClean="0"/>
          </a:p>
          <a:p>
            <a:r>
              <a:rPr lang="it-IT" dirty="0" smtClean="0"/>
              <a:t>Annullabile per violazione di legge.</a:t>
            </a:r>
          </a:p>
          <a:p>
            <a:r>
              <a:rPr lang="it-IT" dirty="0" smtClean="0"/>
              <a:t>Nullo, per difetto di un elemento essenziale .</a:t>
            </a:r>
          </a:p>
          <a:p>
            <a:r>
              <a:rPr lang="it-IT" dirty="0" smtClean="0"/>
              <a:t>Inesistente.</a:t>
            </a:r>
          </a:p>
          <a:p>
            <a:r>
              <a:rPr lang="it-IT" dirty="0" smtClean="0"/>
              <a:t>Annullabile per incompetenza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r>
              <a:rPr lang="it-IT" sz="2400" b="1" dirty="0" smtClean="0"/>
              <a:t>Ai sensi dell’art. 18 della L. n. 241/1990, in merito ai documenti attestanti atti, fatti, qualità e stati soggettivi, necessari per l'istruttoria del procedimento e detenuti da altre P.A., che cosa può richiedere l'amministrazione procedente agli interessati?</a:t>
            </a:r>
            <a:endParaRPr lang="it-IT" sz="2400" dirty="0" smtClean="0"/>
          </a:p>
          <a:p>
            <a:r>
              <a:rPr lang="it-IT" sz="2400" dirty="0" smtClean="0"/>
              <a:t>L’originale di tutti i documenti necessari.</a:t>
            </a:r>
          </a:p>
          <a:p>
            <a:r>
              <a:rPr lang="it-IT" sz="2400" dirty="0" smtClean="0"/>
              <a:t>La copia autenticata di tutti i documenti necessari.</a:t>
            </a:r>
          </a:p>
          <a:p>
            <a:r>
              <a:rPr lang="it-IT" sz="2400" dirty="0" smtClean="0"/>
              <a:t>I soli elementi necessari per la ricerca dei documenti .</a:t>
            </a:r>
          </a:p>
          <a:p>
            <a:r>
              <a:rPr lang="it-IT" sz="2400" dirty="0" smtClean="0"/>
              <a:t>L’originale di tutti i documenti necessari su supporto cartaceo ed una copia su supporto informatico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b="1" dirty="0"/>
              <a:t>3) In attuazione della legge n. 241/1990, l'amministrazione provvede a dare notizia dell'avvio del procedimento amministrativo mediante comunicazione personale, indicando, tra l'altro: </a:t>
            </a:r>
            <a:endParaRPr lang="it-IT" dirty="0"/>
          </a:p>
          <a:p>
            <a:pPr>
              <a:buNone/>
            </a:pPr>
            <a:r>
              <a:rPr lang="it-IT" dirty="0"/>
              <a:t>A) L'ufficio e la persona responsabile del procedimento. </a:t>
            </a:r>
          </a:p>
          <a:p>
            <a:pPr>
              <a:buNone/>
            </a:pPr>
            <a:r>
              <a:rPr lang="it-IT" dirty="0"/>
              <a:t>B) Il nominativo di tutte le persone interessate al procedimento. </a:t>
            </a:r>
          </a:p>
          <a:p>
            <a:pPr>
              <a:buNone/>
            </a:pPr>
            <a:r>
              <a:rPr lang="it-IT" dirty="0"/>
              <a:t>C) Le tipologie di atti di cui è possibile prendere </a:t>
            </a:r>
            <a:r>
              <a:rPr lang="it-IT" dirty="0" smtClean="0"/>
              <a:t>visione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525963"/>
          </a:xfrm>
        </p:spPr>
        <p:txBody>
          <a:bodyPr>
            <a:normAutofit fontScale="70000" lnSpcReduction="20000"/>
          </a:bodyPr>
          <a:lstStyle/>
          <a:p>
            <a:r>
              <a:rPr lang="it-IT" dirty="0" smtClean="0"/>
              <a:t>.</a:t>
            </a:r>
            <a:r>
              <a:rPr lang="it-IT" b="1" dirty="0" smtClean="0"/>
              <a:t> Ai sensi dell'art. 4 della L. n. 241/1990, le disposizioni relative alla determinazione dell’unità organizzativa responsabile dell’istruttoria e di ogni altro adempimento procedimentale, nonché dell’adozione del provvedimento finale:</a:t>
            </a:r>
            <a:endParaRPr lang="it-IT" dirty="0" smtClean="0"/>
          </a:p>
          <a:p>
            <a:r>
              <a:rPr lang="it-IT" dirty="0" smtClean="0"/>
              <a:t>Costituiscono atti interni di natura organizzativa e pertanto non sussiste alcun obbligo di comunicazione pubblica.</a:t>
            </a:r>
          </a:p>
          <a:p>
            <a:r>
              <a:rPr lang="it-IT" dirty="0" smtClean="0"/>
              <a:t>Sono rese pubbliche secondo quanto previsto dai singoli ordinamenti.</a:t>
            </a:r>
          </a:p>
          <a:p>
            <a:r>
              <a:rPr lang="it-IT" dirty="0" smtClean="0"/>
              <a:t>Sono rese pubbliche necessariamente mediante pubblicazione nella Gazzetta Ufficiale della Repubblica Italiana.</a:t>
            </a:r>
          </a:p>
          <a:p>
            <a:r>
              <a:rPr lang="it-IT" dirty="0" smtClean="0"/>
              <a:t>Sono rese pubbliche necessariamente mediante pubblicazione nella Albo Pretorio di ogni comune.</a:t>
            </a:r>
          </a:p>
          <a:p>
            <a:pPr>
              <a:buNone/>
            </a:pPr>
            <a:endParaRPr lang="it-IT" dirty="0"/>
          </a:p>
          <a:p>
            <a:pPr>
              <a:buNone/>
            </a:pPr>
            <a:r>
              <a:rPr lang="it-IT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b="1" dirty="0" smtClean="0"/>
              <a:t>Ai sensi dell’art. 10 bis della legge n. 241/1990, la comunicazione dei motivi che ostano all'accoglimento della domanda:</a:t>
            </a:r>
            <a:endParaRPr lang="it-IT" dirty="0" smtClean="0"/>
          </a:p>
          <a:p>
            <a:r>
              <a:rPr lang="it-IT" dirty="0" smtClean="0"/>
              <a:t>Non interrompe i termini per concludere il procedimento.</a:t>
            </a:r>
          </a:p>
          <a:p>
            <a:r>
              <a:rPr lang="it-IT" dirty="0" smtClean="0"/>
              <a:t>Sospende i termini per concludere il procedimento.</a:t>
            </a:r>
          </a:p>
          <a:p>
            <a:r>
              <a:rPr lang="it-IT" dirty="0" smtClean="0"/>
              <a:t>Non interrompe, né sospende i termini per concludere il procedimento.</a:t>
            </a:r>
          </a:p>
          <a:p>
            <a:r>
              <a:rPr lang="it-IT" dirty="0" smtClean="0"/>
              <a:t>Interrompe i termini per concludere il procedimento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it-IT" dirty="0"/>
          </a:p>
          <a:p>
            <a:r>
              <a:rPr lang="it-IT" dirty="0" smtClean="0"/>
              <a:t> </a:t>
            </a:r>
            <a:r>
              <a:rPr lang="it-IT" dirty="0" smtClean="0"/>
              <a:t>Il rendiconto di gestione comprende</a:t>
            </a:r>
            <a:r>
              <a:rPr lang="it-IT" dirty="0" smtClean="0"/>
              <a:t>:</a:t>
            </a:r>
          </a:p>
          <a:p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a)  solo il conto del bilancio e lo stato patrimoniale;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 il conto del bilancio, il conto economico e lo stato patrimoniale;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 solo il conto del bilancio, il conto economico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Ai sensi della legge n. 241/1990, se non sia  possibile, a causa del numero dei destinatari, la comunicazione personale dell'avvio del procedimento amministrativo: </a:t>
            </a:r>
          </a:p>
          <a:p>
            <a:r>
              <a:rPr lang="it-IT" dirty="0" smtClean="0"/>
              <a:t>A la comunicazione dell'avvio non viene data</a:t>
            </a:r>
          </a:p>
          <a:p>
            <a:r>
              <a:rPr lang="it-IT" dirty="0" smtClean="0"/>
              <a:t> B il procedimento si interrompe automaticamente </a:t>
            </a:r>
          </a:p>
          <a:p>
            <a:r>
              <a:rPr lang="it-IT" dirty="0" smtClean="0"/>
              <a:t>C l'Amministrazione, con forme di pubblicità ritenute idonee, provvede alla comunicazione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Il raggiungimento degli obiettivi gestionali da parte dei dirigenti viene determinato:</a:t>
            </a:r>
          </a:p>
          <a:p>
            <a:r>
              <a:rPr lang="it-IT" dirty="0" smtClean="0"/>
              <a:t> A dal nucleo di valutazione appositamente istituito </a:t>
            </a:r>
          </a:p>
          <a:p>
            <a:r>
              <a:rPr lang="it-IT" dirty="0" smtClean="0"/>
              <a:t>B dal tavolo sindacale in fase di contrattazione decentrata </a:t>
            </a:r>
          </a:p>
          <a:p>
            <a:r>
              <a:rPr lang="it-IT" dirty="0" smtClean="0"/>
              <a:t>C dalla conferenza dei dirigenti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b="1" dirty="0" smtClean="0"/>
              <a:t>Che cosa s’intende per </a:t>
            </a:r>
            <a:r>
              <a:rPr lang="it-IT" b="1" dirty="0" err="1" smtClean="0"/>
              <a:t>e-government</a:t>
            </a:r>
            <a:r>
              <a:rPr lang="it-IT" b="1" dirty="0" smtClean="0"/>
              <a:t>?</a:t>
            </a:r>
          </a:p>
          <a:p>
            <a:pPr>
              <a:buNone/>
            </a:pPr>
            <a:r>
              <a:rPr lang="it-IT" dirty="0" smtClean="0"/>
              <a:t> A E' una forma di partecipazione dei cittadini</a:t>
            </a:r>
          </a:p>
          <a:p>
            <a:pPr>
              <a:buNone/>
            </a:pPr>
            <a:r>
              <a:rPr lang="it-IT" dirty="0" smtClean="0"/>
              <a:t> B E' uno strumento fiscale</a:t>
            </a:r>
          </a:p>
          <a:p>
            <a:pPr>
              <a:buNone/>
            </a:pPr>
            <a:r>
              <a:rPr lang="it-IT" dirty="0" smtClean="0"/>
              <a:t> C E’ un processo che si serve delle tecnologie informatiche e comunicative per ottimizzare l’erogazione dei servizi e migliorare la capacità di governo della P.A.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 A norma di quanto disposto dalla legge n. 241/1990 è nullo.... </a:t>
            </a:r>
          </a:p>
          <a:p>
            <a:r>
              <a:rPr lang="it-IT" dirty="0" smtClean="0"/>
              <a:t>A Il provvedimento amministrativo che è viziato da eccesso di potere</a:t>
            </a:r>
          </a:p>
          <a:p>
            <a:r>
              <a:rPr lang="it-IT" dirty="0" smtClean="0"/>
              <a:t> B Il provvedimento amministrativo che è viziato da incompetenza.</a:t>
            </a:r>
          </a:p>
          <a:p>
            <a:r>
              <a:rPr lang="it-IT" dirty="0" smtClean="0"/>
              <a:t> C Il provvedimento amministrativo che è stato adottato in violazione o elusione del giudicato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Ai sensi del </a:t>
            </a:r>
            <a:r>
              <a:rPr lang="it-IT" b="1" dirty="0" err="1" smtClean="0"/>
              <a:t>D.Lgs.</a:t>
            </a:r>
            <a:r>
              <a:rPr lang="it-IT" b="1" dirty="0" smtClean="0"/>
              <a:t> n. 267/00, il compito concernente la stipulazione dei contratti è attribuito, in ambito comunale:</a:t>
            </a:r>
          </a:p>
          <a:p>
            <a:r>
              <a:rPr lang="it-IT" dirty="0" smtClean="0"/>
              <a:t> A al Segretario comunale</a:t>
            </a:r>
          </a:p>
          <a:p>
            <a:r>
              <a:rPr lang="it-IT" dirty="0" smtClean="0"/>
              <a:t> B al Presidente del Consiglio comunale </a:t>
            </a:r>
          </a:p>
          <a:p>
            <a:r>
              <a:rPr lang="it-IT" dirty="0" smtClean="0"/>
              <a:t>C ai dirigenti preposti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 In quale veste opera il Sindaco nella tenuta dei registri degli atti di stato civile o di anagrafe?</a:t>
            </a:r>
          </a:p>
          <a:p>
            <a:pPr>
              <a:buNone/>
            </a:pPr>
            <a:r>
              <a:rPr lang="it-IT" b="1" dirty="0" smtClean="0"/>
              <a:t> </a:t>
            </a:r>
            <a:r>
              <a:rPr lang="it-IT" dirty="0" smtClean="0"/>
              <a:t>A Come ufficiale del Governo </a:t>
            </a:r>
          </a:p>
          <a:p>
            <a:pPr>
              <a:buNone/>
            </a:pPr>
            <a:r>
              <a:rPr lang="it-IT" dirty="0" smtClean="0"/>
              <a:t>B Come capo dell'Amministrazione comunale </a:t>
            </a:r>
          </a:p>
          <a:p>
            <a:pPr>
              <a:buNone/>
            </a:pPr>
            <a:r>
              <a:rPr lang="it-IT" dirty="0" smtClean="0"/>
              <a:t>C Come delegato dal Presidente della Giunta regionale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b="1" dirty="0" smtClean="0"/>
              <a:t>  Chi propone l'indizione o, avendone la competenza, indice le conferenze dei servizi previste dalla legge n. 241/90? </a:t>
            </a:r>
          </a:p>
          <a:p>
            <a:pPr>
              <a:buNone/>
            </a:pPr>
            <a:r>
              <a:rPr lang="it-IT" dirty="0" smtClean="0"/>
              <a:t>A Il responsabile del procedimento </a:t>
            </a:r>
          </a:p>
          <a:p>
            <a:pPr>
              <a:buNone/>
            </a:pPr>
            <a:r>
              <a:rPr lang="it-IT" dirty="0" smtClean="0"/>
              <a:t>B Qualsiasi organo consultivo della Pubblica Amministrazione procedente </a:t>
            </a:r>
          </a:p>
          <a:p>
            <a:pPr>
              <a:buNone/>
            </a:pPr>
            <a:r>
              <a:rPr lang="it-IT" dirty="0" smtClean="0"/>
              <a:t>C l'organo che ha la rappresentanza legale dell'amministrazione precedente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 </a:t>
            </a:r>
            <a:r>
              <a:rPr lang="it-IT" b="1" dirty="0" smtClean="0"/>
              <a:t>Il </a:t>
            </a:r>
            <a:r>
              <a:rPr lang="it-IT" b="1" dirty="0" err="1" smtClean="0"/>
              <a:t>D.lvo</a:t>
            </a:r>
            <a:r>
              <a:rPr lang="it-IT" b="1" dirty="0" smtClean="0"/>
              <a:t> 267/2000 e successive modifiche e integrazioni prevede che l'adozione dei regolamenti sull'ordinamento degli uffici e dei servizi è di competenza</a:t>
            </a:r>
            <a:r>
              <a:rPr lang="it-IT" dirty="0" smtClean="0"/>
              <a:t>: </a:t>
            </a:r>
          </a:p>
          <a:p>
            <a:pPr>
              <a:buNone/>
            </a:pPr>
            <a:r>
              <a:rPr lang="it-IT" dirty="0" smtClean="0"/>
              <a:t>A dell'assessore competente, nel rispetto dei criteri generali fissati dalla Giunta </a:t>
            </a:r>
          </a:p>
          <a:p>
            <a:pPr>
              <a:buNone/>
            </a:pPr>
            <a:r>
              <a:rPr lang="it-IT" dirty="0" smtClean="0"/>
              <a:t>B del Sindaco o dell'assessore competente, nel rispetto delle deliberazioni del Consiglio comunale</a:t>
            </a:r>
          </a:p>
          <a:p>
            <a:pPr>
              <a:buNone/>
            </a:pPr>
            <a:r>
              <a:rPr lang="it-IT" dirty="0" smtClean="0"/>
              <a:t> C della Giunta comunale, nel rispetto dei criteri generali stabiliti dal Consiglio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 I Comuni possono stipulare fra loro convenzioni</a:t>
            </a:r>
            <a:r>
              <a:rPr lang="it-IT" dirty="0" smtClean="0"/>
              <a:t>: </a:t>
            </a:r>
          </a:p>
          <a:p>
            <a:r>
              <a:rPr lang="it-IT" dirty="0" smtClean="0"/>
              <a:t>A per stabilire le funzioni delle Aree metropolitane</a:t>
            </a:r>
          </a:p>
          <a:p>
            <a:r>
              <a:rPr lang="it-IT" dirty="0" smtClean="0"/>
              <a:t> B per gestire in forma associata uno o più servizi</a:t>
            </a:r>
          </a:p>
          <a:p>
            <a:r>
              <a:rPr lang="it-IT" dirty="0" smtClean="0"/>
              <a:t> C per svolgere in maniera coordinata le funzioni e i servizi loro demandati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it-IT" b="1" dirty="0" smtClean="0"/>
              <a:t> La Giunta comunale è presieduta: </a:t>
            </a:r>
          </a:p>
          <a:p>
            <a:pPr>
              <a:buNone/>
            </a:pPr>
            <a:r>
              <a:rPr lang="it-IT" dirty="0" smtClean="0"/>
              <a:t>A dal Prefetto </a:t>
            </a:r>
          </a:p>
          <a:p>
            <a:pPr>
              <a:buNone/>
            </a:pPr>
            <a:r>
              <a:rPr lang="it-IT" dirty="0" smtClean="0"/>
              <a:t>B da un Assessore comunale eletto dalla stessa Giunta </a:t>
            </a:r>
          </a:p>
          <a:p>
            <a:pPr>
              <a:buNone/>
            </a:pPr>
            <a:r>
              <a:rPr lang="it-IT" dirty="0" smtClean="0"/>
              <a:t>C dal Sindaco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Nei Comuni con popolazione superiore ai 15.000 abitanti gli Assessori possono essere scelti</a:t>
            </a:r>
            <a:r>
              <a:rPr lang="it-IT" dirty="0" smtClean="0"/>
              <a:t>: </a:t>
            </a:r>
          </a:p>
          <a:p>
            <a:r>
              <a:rPr lang="it-IT" dirty="0" smtClean="0"/>
              <a:t>A solo tra cittadini eletti al Consiglio</a:t>
            </a:r>
          </a:p>
          <a:p>
            <a:r>
              <a:rPr lang="it-IT" dirty="0" smtClean="0"/>
              <a:t> B anche tra cittadini non eletti al Consiglio </a:t>
            </a:r>
          </a:p>
          <a:p>
            <a:r>
              <a:rPr lang="it-IT" dirty="0" smtClean="0"/>
              <a:t>C solo tra cittadini non eletti al Consiglio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 smtClean="0"/>
              <a:t> Il Sindaco, prima di assumere le funzioni, presta giuramento dinanzi</a:t>
            </a:r>
            <a:r>
              <a:rPr lang="it-IT" dirty="0" smtClean="0"/>
              <a:t>: </a:t>
            </a:r>
          </a:p>
          <a:p>
            <a:r>
              <a:rPr lang="it-IT" dirty="0" smtClean="0"/>
              <a:t>A al Prefetto </a:t>
            </a:r>
          </a:p>
          <a:p>
            <a:r>
              <a:rPr lang="it-IT" dirty="0" smtClean="0"/>
              <a:t>B alla Giunta comunale</a:t>
            </a:r>
          </a:p>
          <a:p>
            <a:r>
              <a:rPr lang="it-IT" dirty="0" smtClean="0"/>
              <a:t> C al Consiglio comunale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19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it-IT" b="1" dirty="0" smtClean="0"/>
              <a:t>  In base a quanto previsto dal D.lgs. 267/2000 e successive modifiche, la quota libera dell'avanzo di amministrazione dell'esercizio precedente</a:t>
            </a:r>
            <a:r>
              <a:rPr lang="it-IT" dirty="0" smtClean="0"/>
              <a:t>: </a:t>
            </a:r>
          </a:p>
          <a:p>
            <a:r>
              <a:rPr lang="it-IT" dirty="0" smtClean="0"/>
              <a:t>A può essere utilizzata per il finanziamento delle spese correnti a carattere permanente </a:t>
            </a:r>
          </a:p>
          <a:p>
            <a:r>
              <a:rPr lang="it-IT" dirty="0" smtClean="0"/>
              <a:t>B può essere utilizzata esclusivamente per il finanziamento di spese di investimento </a:t>
            </a:r>
          </a:p>
          <a:p>
            <a:r>
              <a:rPr lang="it-IT" dirty="0" smtClean="0"/>
              <a:t>C può essere utilizzata anche per la copertura dei debiti fuori bilancio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 </a:t>
            </a:r>
            <a:r>
              <a:rPr lang="it-IT" b="1" dirty="0" smtClean="0"/>
              <a:t>Che significato si attribuisce nel Testo unico dell’Ordinamento degli Enti locali al principio di separazione tra atti d’indirizzo politico e amministrazione?</a:t>
            </a:r>
          </a:p>
          <a:p>
            <a:r>
              <a:rPr lang="it-IT" dirty="0" smtClean="0"/>
              <a:t> A Non si attribuisce alcun significato</a:t>
            </a:r>
          </a:p>
          <a:p>
            <a:r>
              <a:rPr lang="it-IT" dirty="0" smtClean="0"/>
              <a:t> B Si attribuisce il solo significato di controllo di spesa </a:t>
            </a:r>
          </a:p>
          <a:p>
            <a:r>
              <a:rPr lang="it-IT" dirty="0" smtClean="0"/>
              <a:t>C Spettano agli organi di governo i poteri d’indirizzo e di controllo politico amministrativo e spetta alla dirigenza la gestione amministrativa, finanziaria  e tecnica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21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i="1" dirty="0" smtClean="0"/>
              <a:t> I Consigli comunali e provinciali possono essere sciolti</a:t>
            </a:r>
            <a:r>
              <a:rPr lang="it-IT" dirty="0" smtClean="0"/>
              <a:t>: </a:t>
            </a:r>
          </a:p>
          <a:p>
            <a:r>
              <a:rPr lang="it-IT" dirty="0" smtClean="0"/>
              <a:t>A solo per atti contrari alla Costituzione </a:t>
            </a:r>
          </a:p>
          <a:p>
            <a:r>
              <a:rPr lang="it-IT" dirty="0" smtClean="0"/>
              <a:t>B anche per gravi motivi di ordine pubblico </a:t>
            </a:r>
          </a:p>
          <a:p>
            <a:r>
              <a:rPr lang="it-IT" dirty="0" smtClean="0"/>
              <a:t>C solo per gravi e persistenti violazioni di legge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22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 </a:t>
            </a:r>
            <a:r>
              <a:rPr lang="it-IT" b="1" dirty="0" smtClean="0"/>
              <a:t>Con quale strumento normativo possono essere istituiti nuovi Comuni? </a:t>
            </a:r>
          </a:p>
          <a:p>
            <a:r>
              <a:rPr lang="it-IT" dirty="0" smtClean="0"/>
              <a:t>A Con legge regionale</a:t>
            </a:r>
          </a:p>
          <a:p>
            <a:r>
              <a:rPr lang="it-IT" dirty="0" smtClean="0"/>
              <a:t> B Con decreto del Presidente della Repubblica</a:t>
            </a:r>
          </a:p>
          <a:p>
            <a:r>
              <a:rPr lang="it-IT" dirty="0" smtClean="0"/>
              <a:t> C Con legge statale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23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 bilancio, prima di tutte le spese, viene iscritto: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 l’importo del fondo di riserva di cassa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 l'importo del disavanzo di amministrazione presunto al 31 dicembre dell'esercizio precedente cui il bilancio si riferisce;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 l’importo del fondo crediti dubbia esigibilità;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24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 </a:t>
            </a:r>
            <a:r>
              <a:rPr lang="it-IT" b="1" dirty="0" smtClean="0"/>
              <a:t>1. “Chi pratica sport vive bene”. “Vivere bene è una caratteristica di chi non fuma”. Se le precedenti affermazioni sono vere, allora è necessariamente vero che:</a:t>
            </a:r>
          </a:p>
          <a:p>
            <a:r>
              <a:rPr lang="it-IT" dirty="0" smtClean="0"/>
              <a:t>Solo chi pratica sport vive bene</a:t>
            </a:r>
          </a:p>
          <a:p>
            <a:r>
              <a:rPr lang="it-IT" dirty="0" smtClean="0"/>
              <a:t>Chi vive bene pratica sport</a:t>
            </a:r>
          </a:p>
          <a:p>
            <a:r>
              <a:rPr lang="it-IT" dirty="0" smtClean="0"/>
              <a:t>Chi fuma pratica sport</a:t>
            </a:r>
          </a:p>
          <a:p>
            <a:r>
              <a:rPr lang="it-IT" dirty="0" smtClean="0"/>
              <a:t>Chi non fuma vive bene</a:t>
            </a:r>
          </a:p>
          <a:p>
            <a:r>
              <a:rPr lang="it-IT" dirty="0" smtClean="0"/>
              <a:t>Nessuna delle precedenti</a:t>
            </a:r>
          </a:p>
          <a:p>
            <a:r>
              <a:rPr lang="it-IT" dirty="0" smtClean="0"/>
              <a:t>Non so rispondere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25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it-IT" b="1" dirty="0" smtClean="0"/>
              <a:t>4) Sostituisci ai punti interrogativi i 2 numeri che completano la successione:</a:t>
            </a:r>
          </a:p>
          <a:p>
            <a:pPr fontAlgn="base">
              <a:buNone/>
            </a:pPr>
            <a:r>
              <a:rPr lang="it-IT" b="1" dirty="0" smtClean="0"/>
              <a:t>(2, 11, 22) (4,13,52 ) (6, ?, 30</a:t>
            </a:r>
            <a:r>
              <a:rPr lang="it-IT" dirty="0" smtClean="0"/>
              <a:t>)</a:t>
            </a:r>
          </a:p>
          <a:p>
            <a:pPr>
              <a:buNone/>
            </a:pPr>
            <a:r>
              <a:rPr lang="it-IT" dirty="0" smtClean="0"/>
              <a:t>A) 23</a:t>
            </a:r>
          </a:p>
          <a:p>
            <a:pPr>
              <a:buNone/>
            </a:pPr>
            <a:r>
              <a:rPr lang="it-IT" dirty="0" smtClean="0"/>
              <a:t>B) 4</a:t>
            </a:r>
          </a:p>
          <a:p>
            <a:pPr>
              <a:buNone/>
            </a:pPr>
            <a:r>
              <a:rPr lang="it-IT" dirty="0" smtClean="0"/>
              <a:t>C) 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26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/>
          </a:bodyPr>
          <a:lstStyle/>
          <a:p>
            <a:pPr fontAlgn="base">
              <a:buNone/>
            </a:pPr>
            <a:r>
              <a:rPr lang="it-IT" b="1" dirty="0" smtClean="0"/>
              <a:t>Come continua la successione 7 21 36 52 ?</a:t>
            </a:r>
          </a:p>
          <a:p>
            <a:pPr fontAlgn="base">
              <a:buNone/>
            </a:pPr>
            <a:r>
              <a:rPr lang="it-IT" dirty="0" smtClean="0"/>
              <a:t>A)68</a:t>
            </a:r>
          </a:p>
          <a:p>
            <a:pPr fontAlgn="base">
              <a:buNone/>
            </a:pPr>
            <a:r>
              <a:rPr lang="it-IT" dirty="0" smtClean="0"/>
              <a:t>B)69</a:t>
            </a:r>
          </a:p>
          <a:p>
            <a:pPr fontAlgn="base">
              <a:buNone/>
            </a:pPr>
            <a:r>
              <a:rPr lang="it-IT" dirty="0" smtClean="0"/>
              <a:t>C) 67</a:t>
            </a:r>
          </a:p>
          <a:p>
            <a:pPr fontAlgn="base">
              <a:buNone/>
            </a:pPr>
            <a:endParaRPr lang="it-IT" b="1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27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it-IT" b="1" dirty="0" smtClean="0"/>
              <a:t> “Se farai come ti dico, andrà tutto bene.” – Alla luce di tale affermazione, è certamente corretta anche una (ed una sola) delle seguenti. Quale?</a:t>
            </a:r>
            <a:endParaRPr lang="it-IT" dirty="0" smtClean="0"/>
          </a:p>
          <a:p>
            <a:pPr fontAlgn="base"/>
            <a:r>
              <a:rPr lang="it-IT" dirty="0" smtClean="0"/>
              <a:t>a) Se non farai come ti dico, non potrà che andar male;</a:t>
            </a:r>
          </a:p>
          <a:p>
            <a:pPr fontAlgn="base"/>
            <a:r>
              <a:rPr lang="it-IT" dirty="0" smtClean="0"/>
              <a:t>b) Purtroppo la cosa non è andata bene, è evidente che non hai fatto come ti avevo suggerito;</a:t>
            </a:r>
          </a:p>
          <a:p>
            <a:pPr fontAlgn="base"/>
            <a:r>
              <a:rPr lang="it-IT" dirty="0" smtClean="0"/>
              <a:t>c) Se avessi seguito il mio consiglio, forse le cose non sarebbero andate come speravi, ma nemmeno troppo male;</a:t>
            </a:r>
          </a:p>
          <a:p>
            <a:pPr fontAlgn="base"/>
            <a:r>
              <a:rPr lang="it-IT" dirty="0" smtClean="0"/>
              <a:t>d) La cosa è andata bene me ne compiaccio, perché questo significa che hai fatto esattamente come ti avevo indicato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28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b="1" dirty="0" smtClean="0"/>
              <a:t>Se ORO = 42 e RAME = 33, a cose è uguale MARMO?</a:t>
            </a:r>
            <a:endParaRPr lang="it-IT" b="1" dirty="0" smtClean="0">
              <a:solidFill>
                <a:srgbClr val="FF0000"/>
              </a:solidFill>
            </a:endParaRPr>
          </a:p>
          <a:p>
            <a:r>
              <a:rPr lang="it-IT" dirty="0" smtClean="0"/>
              <a:t>A) 52</a:t>
            </a:r>
          </a:p>
          <a:p>
            <a:r>
              <a:rPr lang="it-IT" dirty="0" smtClean="0"/>
              <a:t>B)67</a:t>
            </a:r>
          </a:p>
          <a:p>
            <a:r>
              <a:rPr lang="it-IT" dirty="0" smtClean="0"/>
              <a:t>C)45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29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it-IT" b="1" dirty="0" smtClean="0"/>
              <a:t> Quale dei seguenti termini va scartato?</a:t>
            </a:r>
            <a:endParaRPr lang="it-IT" dirty="0" smtClean="0"/>
          </a:p>
          <a:p>
            <a:pPr fontAlgn="base">
              <a:buNone/>
            </a:pPr>
            <a:r>
              <a:rPr lang="it-IT" dirty="0" smtClean="0"/>
              <a:t>a) Ocarina</a:t>
            </a:r>
          </a:p>
          <a:p>
            <a:pPr fontAlgn="base">
              <a:buNone/>
            </a:pPr>
            <a:r>
              <a:rPr lang="it-IT" dirty="0" smtClean="0"/>
              <a:t>b) Clarinetto</a:t>
            </a:r>
          </a:p>
          <a:p>
            <a:pPr fontAlgn="base">
              <a:buNone/>
            </a:pPr>
            <a:r>
              <a:rPr lang="it-IT" dirty="0" smtClean="0"/>
              <a:t>c) Mandolino</a:t>
            </a:r>
          </a:p>
          <a:p>
            <a:pPr fontAlgn="base">
              <a:buNone/>
            </a:pPr>
            <a:r>
              <a:rPr lang="it-IT" dirty="0" smtClean="0"/>
              <a:t>d) Sassofono</a:t>
            </a:r>
          </a:p>
          <a:p>
            <a:pPr fontAlgn="base">
              <a:buNone/>
            </a:pPr>
            <a:r>
              <a:rPr lang="it-IT" dirty="0" smtClean="0"/>
              <a:t>e) Zampogna</a:t>
            </a:r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30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buNone/>
            </a:pPr>
            <a:r>
              <a:rPr lang="it-IT" b="1" dirty="0" smtClean="0"/>
              <a:t>12) Come dovrebbe continuare la successione: 2 4 9 20 43 ?</a:t>
            </a:r>
          </a:p>
          <a:p>
            <a:pPr fontAlgn="base">
              <a:buNone/>
            </a:pPr>
            <a:r>
              <a:rPr lang="it-IT" dirty="0" smtClean="0"/>
              <a:t>a) 86</a:t>
            </a:r>
          </a:p>
          <a:p>
            <a:pPr fontAlgn="base">
              <a:buNone/>
            </a:pPr>
            <a:r>
              <a:rPr lang="it-IT" dirty="0" smtClean="0"/>
              <a:t>b) 88</a:t>
            </a:r>
          </a:p>
          <a:p>
            <a:pPr fontAlgn="base">
              <a:buNone/>
            </a:pPr>
            <a:r>
              <a:rPr lang="it-IT" dirty="0" smtClean="0"/>
              <a:t>c) 90</a:t>
            </a:r>
          </a:p>
          <a:p>
            <a:pPr fontAlgn="base">
              <a:buNone/>
            </a:pPr>
            <a:r>
              <a:rPr lang="it-IT" dirty="0" smtClean="0"/>
              <a:t>d) 92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3197</TotalTime>
  <Words>1484</Words>
  <Application>Microsoft Office PowerPoint</Application>
  <PresentationFormat>Presentazione su schermo (4:3)</PresentationFormat>
  <Paragraphs>170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2" baseType="lpstr">
      <vt:lpstr>Tema di Office</vt:lpstr>
      <vt:lpstr>PUNTEGGIO</vt:lpstr>
      <vt:lpstr>1</vt:lpstr>
      <vt:lpstr>2</vt:lpstr>
      <vt:lpstr>3</vt:lpstr>
      <vt:lpstr>4</vt:lpstr>
      <vt:lpstr>5</vt:lpstr>
      <vt:lpstr>6</vt:lpstr>
      <vt:lpstr>7</vt:lpstr>
      <vt:lpstr>8</vt:lpstr>
      <vt:lpstr>9</vt:lpstr>
      <vt:lpstr>10</vt:lpstr>
      <vt:lpstr>11</vt:lpstr>
      <vt:lpstr>12</vt:lpstr>
      <vt:lpstr>13</vt:lpstr>
      <vt:lpstr>14</vt:lpstr>
      <vt:lpstr>15</vt:lpstr>
      <vt:lpstr>16</vt:lpstr>
      <vt:lpstr>17</vt:lpstr>
      <vt:lpstr>18</vt:lpstr>
      <vt:lpstr>19</vt:lpstr>
      <vt:lpstr>20</vt:lpstr>
      <vt:lpstr>21</vt:lpstr>
      <vt:lpstr>22</vt:lpstr>
      <vt:lpstr>23</vt:lpstr>
      <vt:lpstr>24</vt:lpstr>
      <vt:lpstr>25</vt:lpstr>
      <vt:lpstr>26</vt:lpstr>
      <vt:lpstr>27</vt:lpstr>
      <vt:lpstr>28</vt:lpstr>
      <vt:lpstr>29</vt:lpstr>
      <vt:lpstr>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Windows User</dc:creator>
  <cp:lastModifiedBy>Windows User</cp:lastModifiedBy>
  <cp:revision>12</cp:revision>
  <dcterms:created xsi:type="dcterms:W3CDTF">2017-01-31T07:38:34Z</dcterms:created>
  <dcterms:modified xsi:type="dcterms:W3CDTF">2018-04-09T12:46:27Z</dcterms:modified>
</cp:coreProperties>
</file>