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300" r:id="rId12"/>
    <p:sldId id="273" r:id="rId13"/>
    <p:sldId id="274" r:id="rId14"/>
    <p:sldId id="275" r:id="rId15"/>
    <p:sldId id="278" r:id="rId16"/>
    <p:sldId id="279" r:id="rId17"/>
    <p:sldId id="281" r:id="rId18"/>
    <p:sldId id="301" r:id="rId19"/>
    <p:sldId id="284" r:id="rId20"/>
    <p:sldId id="302" r:id="rId21"/>
    <p:sldId id="303" r:id="rId22"/>
    <p:sldId id="287" r:id="rId23"/>
    <p:sldId id="288" r:id="rId24"/>
    <p:sldId id="304" r:id="rId25"/>
    <p:sldId id="305" r:id="rId26"/>
    <p:sldId id="291" r:id="rId27"/>
    <p:sldId id="292" r:id="rId28"/>
    <p:sldId id="293" r:id="rId29"/>
    <p:sldId id="294" r:id="rId30"/>
    <p:sldId id="295" r:id="rId31"/>
    <p:sldId id="296" r:id="rId3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7" autoAdjust="0"/>
    <p:restoredTop sz="94660"/>
  </p:normalViewPr>
  <p:slideViewPr>
    <p:cSldViewPr>
      <p:cViewPr varScale="1">
        <p:scale>
          <a:sx n="68" d="100"/>
          <a:sy n="6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E8368-4082-4BD6-B229-D305750FE5B5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F4922-67F5-4C7C-A60E-92A8DBFE8CA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7E4A4-82F2-4B48-8DF5-B8FC2CF598C4}" type="datetimeFigureOut">
              <a:rPr lang="it-IT" smtClean="0"/>
              <a:pPr/>
              <a:t>24/02/2018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PUNTEGGIO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/>
          <a:lstStyle/>
          <a:p>
            <a:r>
              <a:rPr lang="it-IT" dirty="0" smtClean="0"/>
              <a:t>RISPOSTA CORRETTA: 1 PUNTO</a:t>
            </a:r>
          </a:p>
          <a:p>
            <a:r>
              <a:rPr lang="it-IT" dirty="0" smtClean="0"/>
              <a:t>RISPOSTA ERRATA: -0.5 PUNTI</a:t>
            </a:r>
          </a:p>
          <a:p>
            <a:r>
              <a:rPr lang="it-IT" dirty="0" smtClean="0"/>
              <a:t>RISPOSTA NON DATA: 0 PUNTI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b="1" dirty="0"/>
              <a:t>1) L'amministrazione è tenuta, di norma, a fornire notizia dell'inizio del procedimento Amministrativo: </a:t>
            </a:r>
            <a:endParaRPr lang="it-IT" dirty="0"/>
          </a:p>
          <a:p>
            <a:pPr>
              <a:buNone/>
            </a:pPr>
            <a:r>
              <a:rPr lang="it-IT" dirty="0"/>
              <a:t>A) Tra l'altro, ai soggetti individuati o facilmente individuabili, diversi dai diretti destinatari del provvedimento, qualora ad essi possa derivare pregiudizio dall'adozione del provvedimento. </a:t>
            </a:r>
          </a:p>
          <a:p>
            <a:pPr>
              <a:buNone/>
            </a:pPr>
            <a:r>
              <a:rPr lang="it-IT" dirty="0"/>
              <a:t>B) Ai soggetti individuati dall'amministrazione nell'esercizio della propria discrezionalità. </a:t>
            </a:r>
          </a:p>
          <a:p>
            <a:pPr>
              <a:buNone/>
            </a:pPr>
            <a:r>
              <a:rPr lang="it-IT" dirty="0"/>
              <a:t>C) Esclusivamente ai soggetti che ne facciano istanza.</a:t>
            </a:r>
          </a:p>
          <a:p>
            <a:pPr>
              <a:buNone/>
            </a:pPr>
            <a:r>
              <a:rPr lang="it-IT" dirty="0"/>
              <a:t> D) A tutti i cittadini residenti nella Regione in cui è sita l'Amministrazione.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r>
              <a:rPr lang="it-IT" sz="2400" dirty="0" smtClean="0"/>
              <a:t> </a:t>
            </a:r>
            <a:r>
              <a:rPr lang="it-IT" sz="2400" b="1" dirty="0" smtClean="0"/>
              <a:t>Secondo l'art. 49 del TUEL, le proposte di deliberazione sottoposte alla Giunta ed al Consiglio Comunale, salvo i meri atti di indirizzo, devono essere sempre corredate: </a:t>
            </a:r>
            <a:endParaRPr lang="it-IT" sz="2400" dirty="0" smtClean="0"/>
          </a:p>
          <a:p>
            <a:r>
              <a:rPr lang="it-IT" sz="2400" dirty="0" smtClean="0"/>
              <a:t>A) Del parere di </a:t>
            </a:r>
            <a:r>
              <a:rPr lang="it-IT" sz="2400" dirty="0" err="1" smtClean="0"/>
              <a:t>legittimita'</a:t>
            </a:r>
            <a:r>
              <a:rPr lang="it-IT" sz="2400" dirty="0" smtClean="0"/>
              <a:t> del Segretario Comunale </a:t>
            </a:r>
          </a:p>
          <a:p>
            <a:r>
              <a:rPr lang="it-IT" sz="2400" dirty="0" smtClean="0"/>
              <a:t>B) Del parere del Responsabile del Servizio interessato in ordine alla sola </a:t>
            </a:r>
            <a:r>
              <a:rPr lang="it-IT" sz="2400" dirty="0" err="1" smtClean="0"/>
              <a:t>regolarita'</a:t>
            </a:r>
            <a:r>
              <a:rPr lang="it-IT" sz="2400" dirty="0" smtClean="0"/>
              <a:t> tecnica, e del Responsabile della Ragioneria se vi siano effetti finanziari</a:t>
            </a:r>
          </a:p>
          <a:p>
            <a:r>
              <a:rPr lang="it-IT" sz="2400" dirty="0" smtClean="0"/>
              <a:t> C) Del parere del Segretario Comunale e del visto di </a:t>
            </a:r>
            <a:r>
              <a:rPr lang="it-IT" sz="2400" dirty="0" err="1" smtClean="0"/>
              <a:t>regolarita'</a:t>
            </a:r>
            <a:r>
              <a:rPr lang="it-IT" sz="2400" dirty="0" smtClean="0"/>
              <a:t> del Revisore per i provvedimenti che contengano impegni di spesa pluriennali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b="1" dirty="0" smtClean="0"/>
              <a:t> Quale delle seguenti affermazioni in tema di rendiconto e' conforme ai </a:t>
            </a:r>
            <a:r>
              <a:rPr lang="it-IT" b="1" dirty="0" err="1" smtClean="0"/>
              <a:t>Princìpi</a:t>
            </a:r>
            <a:r>
              <a:rPr lang="it-IT" b="1" dirty="0" smtClean="0"/>
              <a:t> in materia di </a:t>
            </a:r>
            <a:r>
              <a:rPr lang="it-IT" b="1" dirty="0" err="1" smtClean="0"/>
              <a:t>contabilita'</a:t>
            </a:r>
            <a:r>
              <a:rPr lang="it-IT" b="1" dirty="0" smtClean="0"/>
              <a:t> di cui all'art. 151 </a:t>
            </a:r>
            <a:r>
              <a:rPr lang="it-IT" b="1" dirty="0" err="1" smtClean="0"/>
              <a:t>Tuel</a:t>
            </a:r>
            <a:r>
              <a:rPr lang="it-IT" b="1" dirty="0" smtClean="0"/>
              <a:t>? </a:t>
            </a:r>
          </a:p>
          <a:p>
            <a:pPr marL="514350" indent="-514350">
              <a:buAutoNum type="alphaUcParenR"/>
            </a:pPr>
            <a:r>
              <a:rPr lang="it-IT" dirty="0" smtClean="0"/>
              <a:t>Il rendiconto e' deliberato dall'organo esecutivo entro il 30 giugno dell'anno successivo.</a:t>
            </a:r>
          </a:p>
          <a:p>
            <a:pPr marL="514350" indent="-514350">
              <a:buAutoNum type="alphaUcParenR"/>
            </a:pPr>
            <a:r>
              <a:rPr lang="it-IT" dirty="0" smtClean="0"/>
              <a:t>Al rendiconto e' allegata una relazione illustrativa del Consiglio comunale che esprime le valutazioni di efficacia dell'azione condotta sulla base dei risultati conseguiti in rapporto ai programmi ed ai costi sostenuti. </a:t>
            </a:r>
          </a:p>
          <a:p>
            <a:pPr marL="514350" indent="-514350">
              <a:buAutoNum type="alphaUcParenR"/>
            </a:pPr>
            <a:r>
              <a:rPr lang="it-IT" dirty="0" smtClean="0"/>
              <a:t> I risultati della gestione finanziaria, economica e patrimoniale sono dimostrati nel rendiconto comprendente il conto del bilancio, il conto economico e lo stato patrimoniale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b="1" dirty="0"/>
              <a:t>4) Quando viene ritirato, con efficacia retroattiva, (ossia dalla data della sua emanazione) un atto amministrativo inficiato dalla presenza di uno o più di vizi di legittimità originari dell'atto, si pone in essere un provvedimento di: </a:t>
            </a:r>
            <a:endParaRPr lang="it-IT" dirty="0"/>
          </a:p>
          <a:p>
            <a:pPr>
              <a:buNone/>
            </a:pPr>
            <a:r>
              <a:rPr lang="it-IT" dirty="0"/>
              <a:t>A) Annullamento d'ufficio dell'atto amministrativo. </a:t>
            </a:r>
          </a:p>
          <a:p>
            <a:pPr>
              <a:buNone/>
            </a:pPr>
            <a:r>
              <a:rPr lang="it-IT" dirty="0"/>
              <a:t>B) Riforma dell'atto amministrativo. </a:t>
            </a:r>
          </a:p>
          <a:p>
            <a:pPr>
              <a:buNone/>
            </a:pPr>
            <a:r>
              <a:rPr lang="it-IT" dirty="0"/>
              <a:t>C) Diniego di rinnovo dell'atto amministrativo.</a:t>
            </a:r>
          </a:p>
          <a:p>
            <a:pPr>
              <a:buNone/>
            </a:pPr>
            <a:r>
              <a:rPr lang="it-IT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 Quale delle seguenti affermazioni e' da ritenersi corretta in merito al Documento Unico di Programmazione? </a:t>
            </a:r>
          </a:p>
          <a:p>
            <a:pPr marL="514350" indent="-514350">
              <a:buAutoNum type="alphaUcParenR"/>
            </a:pPr>
            <a:r>
              <a:rPr lang="it-IT" dirty="0" smtClean="0"/>
              <a:t>Il Documento unico di programmazione si compone di due sezioni: la Sezione strategica e la Sezione operativa</a:t>
            </a:r>
          </a:p>
          <a:p>
            <a:pPr marL="514350" indent="-514350">
              <a:buAutoNum type="alphaUcParenR"/>
            </a:pPr>
            <a:r>
              <a:rPr lang="it-IT" dirty="0" smtClean="0"/>
              <a:t> La Sezione operativa del DUP ha un orizzonte temporale di riferimento pari a quello del mandato amministrativo</a:t>
            </a:r>
          </a:p>
          <a:p>
            <a:pPr marL="514350" indent="-514350">
              <a:buAutoNum type="alphaUcParenR"/>
            </a:pPr>
            <a:r>
              <a:rPr lang="it-IT" dirty="0" smtClean="0"/>
              <a:t> Viene approvato contestualmente alla Relazione Previsionale e Programmatica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/>
              <a:t>6  La Giunta </a:t>
            </a:r>
            <a:r>
              <a:rPr lang="it-IT" b="1" dirty="0" smtClean="0"/>
              <a:t>regionale </a:t>
            </a:r>
            <a:r>
              <a:rPr lang="it-IT" b="1" dirty="0"/>
              <a:t>è presieduta: </a:t>
            </a:r>
            <a:endParaRPr lang="it-IT" dirty="0"/>
          </a:p>
          <a:p>
            <a:pPr>
              <a:buNone/>
            </a:pPr>
            <a:r>
              <a:rPr lang="it-IT" dirty="0"/>
              <a:t>A da un Assessore </a:t>
            </a:r>
            <a:r>
              <a:rPr lang="it-IT" dirty="0" smtClean="0"/>
              <a:t> </a:t>
            </a:r>
            <a:r>
              <a:rPr lang="it-IT" dirty="0"/>
              <a:t>eletto dalla stessa Giunta </a:t>
            </a:r>
          </a:p>
          <a:p>
            <a:pPr>
              <a:buNone/>
            </a:pPr>
            <a:r>
              <a:rPr lang="it-IT" dirty="0"/>
              <a:t>B dal Prefetto</a:t>
            </a:r>
          </a:p>
          <a:p>
            <a:pPr>
              <a:buNone/>
            </a:pPr>
            <a:r>
              <a:rPr lang="it-IT" dirty="0"/>
              <a:t> C dal </a:t>
            </a:r>
            <a:r>
              <a:rPr lang="it-IT" dirty="0" smtClean="0"/>
              <a:t>Presidente della Regione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Secondo la disciplina dettata dal D.lgs. 150/09, la misurazione e la valutazione della performance e' volta: </a:t>
            </a:r>
          </a:p>
          <a:p>
            <a:r>
              <a:rPr lang="it-IT" dirty="0" smtClean="0"/>
              <a:t>A) Al miglioramento della </a:t>
            </a:r>
            <a:r>
              <a:rPr lang="it-IT" dirty="0" err="1" smtClean="0"/>
              <a:t>qualita'</a:t>
            </a:r>
            <a:r>
              <a:rPr lang="it-IT" dirty="0" smtClean="0"/>
              <a:t> dei servizi offerti dalle P.A. nonché alla crescita della competenza professionale</a:t>
            </a:r>
          </a:p>
          <a:p>
            <a:r>
              <a:rPr lang="it-IT" dirty="0" smtClean="0"/>
              <a:t> B) Alla migliore organizzazione degli uffici </a:t>
            </a:r>
          </a:p>
          <a:p>
            <a:r>
              <a:rPr lang="it-IT" dirty="0" smtClean="0"/>
              <a:t>C) All'ottimale inquadramento del personale negli uffici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 A norma del </a:t>
            </a:r>
            <a:r>
              <a:rPr lang="it-IT" dirty="0" err="1" smtClean="0"/>
              <a:t>D.Lgs.</a:t>
            </a:r>
            <a:r>
              <a:rPr lang="it-IT" dirty="0" smtClean="0"/>
              <a:t> 267/2000, quando gli enti locali possono effettuare spese? </a:t>
            </a:r>
          </a:p>
          <a:p>
            <a:r>
              <a:rPr lang="it-IT" dirty="0" smtClean="0"/>
              <a:t>A) Esclusivamente se c'e' l'attestazione della copertura finanziaria </a:t>
            </a:r>
          </a:p>
          <a:p>
            <a:r>
              <a:rPr lang="it-IT" dirty="0" smtClean="0"/>
              <a:t>B) In qualunque momento, senza particolari vincoli </a:t>
            </a:r>
          </a:p>
          <a:p>
            <a:r>
              <a:rPr lang="it-IT" dirty="0" smtClean="0"/>
              <a:t>C) Se sussiste l'impegno contabile registrato sul competente programma del bilancio di previsione e l'attestazione della copertura finanziaria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/>
              <a:t>9 Gli elementi dell'atto amministrativo si distinguono in: essenziali, accidentali e naturali. É un elemento essenziale.... </a:t>
            </a:r>
            <a:endParaRPr lang="it-IT" dirty="0"/>
          </a:p>
          <a:p>
            <a:pPr>
              <a:buNone/>
            </a:pPr>
            <a:r>
              <a:rPr lang="it-IT" dirty="0"/>
              <a:t>A oggetto</a:t>
            </a:r>
          </a:p>
          <a:p>
            <a:pPr>
              <a:buNone/>
            </a:pPr>
            <a:r>
              <a:rPr lang="it-IT" dirty="0"/>
              <a:t> B termine</a:t>
            </a:r>
          </a:p>
          <a:p>
            <a:pPr>
              <a:buNone/>
            </a:pPr>
            <a:r>
              <a:rPr lang="it-IT" dirty="0"/>
              <a:t> C condizione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 Ai sensi della legge 190/2012, in quali settori della P.A. e' prevista di regola la rotazione dei dirigenti e dei funzionari? </a:t>
            </a:r>
          </a:p>
          <a:p>
            <a:r>
              <a:rPr lang="it-IT" dirty="0" smtClean="0"/>
              <a:t>A) Nei settori particolarmente esposti allo stress correlato da lavoro </a:t>
            </a:r>
          </a:p>
          <a:p>
            <a:r>
              <a:rPr lang="it-IT" dirty="0" smtClean="0"/>
              <a:t>B) Esclusivamente nei settori delle amministrazioni centrali</a:t>
            </a:r>
          </a:p>
          <a:p>
            <a:r>
              <a:rPr lang="it-IT" dirty="0" smtClean="0"/>
              <a:t>c) Nei settori particolarmente esposti alla corruzione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Ai </a:t>
            </a:r>
            <a:r>
              <a:rPr lang="it-IT" b="1" dirty="0"/>
              <a:t>sensi dell'art. 11 della legge 241/1990, le controversie relative alla formazione, alla conclusione e all'esecuzione degli accordi integrativi o sostitutivi del provvedimento finale sono di competenza:</a:t>
            </a:r>
            <a:r>
              <a:rPr lang="it-IT" dirty="0"/>
              <a:t> </a:t>
            </a:r>
          </a:p>
          <a:p>
            <a:pPr>
              <a:buNone/>
            </a:pPr>
            <a:r>
              <a:rPr lang="it-IT" dirty="0"/>
              <a:t>A del giudice ordinario </a:t>
            </a:r>
          </a:p>
          <a:p>
            <a:pPr>
              <a:buNone/>
            </a:pPr>
            <a:r>
              <a:rPr lang="it-IT" dirty="0"/>
              <a:t>B della corte costituzionale </a:t>
            </a:r>
          </a:p>
          <a:p>
            <a:pPr>
              <a:buNone/>
            </a:pPr>
            <a:r>
              <a:rPr lang="it-IT" dirty="0"/>
              <a:t>C del giudice amministrativo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 </a:t>
            </a:r>
            <a:r>
              <a:rPr lang="it-IT" b="1" dirty="0"/>
              <a:t>Il provvedimento amministrativo: </a:t>
            </a:r>
            <a:endParaRPr lang="it-IT" dirty="0"/>
          </a:p>
          <a:p>
            <a:pPr>
              <a:buNone/>
            </a:pPr>
            <a:r>
              <a:rPr lang="it-IT" dirty="0"/>
              <a:t>A deve essere sempre motivato tranne in casi d’urgenza ed indifferibilità </a:t>
            </a:r>
          </a:p>
          <a:p>
            <a:pPr>
              <a:buNone/>
            </a:pPr>
            <a:r>
              <a:rPr lang="it-IT" dirty="0"/>
              <a:t>B deve essere sempre motivato anche se positivo, eccetto gli atti normativi e a contenuto generale </a:t>
            </a:r>
          </a:p>
          <a:p>
            <a:pPr>
              <a:buNone/>
            </a:pPr>
            <a:r>
              <a:rPr lang="it-IT" dirty="0"/>
              <a:t>C deve essere motivato solo in caso di pregiudizio per il destinatario 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b="1" dirty="0" smtClean="0"/>
              <a:t> La P.A. ha il dovere di concludere il procedimento mediante l'adozione di un provvedimento espresso? </a:t>
            </a:r>
          </a:p>
          <a:p>
            <a:pPr marL="514350" indent="-514350">
              <a:buAutoNum type="alphaUcParenR"/>
            </a:pPr>
            <a:r>
              <a:rPr lang="it-IT" b="1" dirty="0" smtClean="0"/>
              <a:t>No, la legge prevede solo l'obbligo generale di concludere il provvedimento </a:t>
            </a:r>
          </a:p>
          <a:p>
            <a:pPr marL="514350" indent="-514350">
              <a:buAutoNum type="alphaUcParenR"/>
            </a:pPr>
            <a:r>
              <a:rPr lang="it-IT" b="1" dirty="0" smtClean="0"/>
              <a:t>Si, è sancito espressamente dalla legge, ove il procedimento consegua obbligatoriamente ad un'istanza, ovvero debba essere iniziato d'ufficio </a:t>
            </a:r>
          </a:p>
          <a:p>
            <a:pPr marL="514350" indent="-514350">
              <a:buAutoNum type="alphaUcParenR"/>
            </a:pPr>
            <a:r>
              <a:rPr lang="it-IT" b="1" dirty="0" smtClean="0"/>
              <a:t> No. La conclusione del procedimento con provvedimento espresso è facoltà rimessa alla discrezionalità della P.A.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dirty="0" smtClean="0"/>
              <a:t>Una entrata si dice accertata: </a:t>
            </a:r>
          </a:p>
          <a:p>
            <a:pPr>
              <a:buNone/>
            </a:pPr>
            <a:r>
              <a:rPr lang="it-IT" dirty="0" smtClean="0"/>
              <a:t>A) Quando, sulla base di idonea documentazione contabile probatoria, siano individuati esattamente l'identità del debitore e l'ammontare certo del credito vantato dall'ente pubblico </a:t>
            </a:r>
          </a:p>
          <a:p>
            <a:pPr>
              <a:buNone/>
            </a:pPr>
            <a:r>
              <a:rPr lang="it-IT" dirty="0" smtClean="0"/>
              <a:t>B) Quando l'ente è in possesso di una idonea documentazione che gli consente di intimare al debitore il pagamento del credito vantato nei suoi confronti</a:t>
            </a:r>
          </a:p>
          <a:p>
            <a:pPr>
              <a:buNone/>
            </a:pPr>
            <a:r>
              <a:rPr lang="it-IT" dirty="0" smtClean="0"/>
              <a:t> C) Quando sia stata individuata l'esatta identità del creditore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b="1" dirty="0" smtClean="0"/>
              <a:t>Cosa </a:t>
            </a:r>
            <a:r>
              <a:rPr lang="it-IT" b="1" dirty="0"/>
              <a:t>è il "fondo perequativo"?</a:t>
            </a:r>
            <a:r>
              <a:rPr lang="it-IT" dirty="0"/>
              <a:t> </a:t>
            </a:r>
          </a:p>
          <a:p>
            <a:pPr>
              <a:buNone/>
            </a:pPr>
            <a:r>
              <a:rPr lang="it-IT" dirty="0"/>
              <a:t>A Un fondo di investimento per le pari opportunità </a:t>
            </a:r>
          </a:p>
          <a:p>
            <a:pPr>
              <a:buNone/>
            </a:pPr>
            <a:r>
              <a:rPr lang="it-IT" dirty="0"/>
              <a:t>B Un fondo che prevede un meccanismo sanzionatorio a carico delle Regioni non virtuose </a:t>
            </a:r>
          </a:p>
          <a:p>
            <a:pPr>
              <a:buNone/>
            </a:pPr>
            <a:r>
              <a:rPr lang="it-IT" dirty="0"/>
              <a:t>C Un fondo che prevede l'attribuzione di risorse a favore dei territori con minore capacità fiscale per abitante 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b="1" dirty="0" smtClean="0"/>
              <a:t> Che cosa sono le ordinanze d'urgenza? </a:t>
            </a:r>
          </a:p>
          <a:p>
            <a:pPr marL="514350" indent="-514350">
              <a:buAutoNum type="alphaUcParenR"/>
            </a:pPr>
            <a:r>
              <a:rPr lang="it-IT" b="1" dirty="0" smtClean="0"/>
              <a:t>Ordini che il Sindaco emana quale capo dell'amministrazione comunale per far fronte a particolari esigenze di funzionamento degli uffici comunali e di garanzia dei servizi pubblici </a:t>
            </a:r>
          </a:p>
          <a:p>
            <a:pPr marL="514350" indent="-514350">
              <a:buAutoNum type="alphaUcParenR"/>
            </a:pPr>
            <a:r>
              <a:rPr lang="it-IT" b="1" dirty="0" smtClean="0"/>
              <a:t> Ordini che il sindaco emana quale rappresentante della comunità locale e/o ufficiale di governo in casi di estrema urgenza per la tutela del pubblico interesse ed in materie tassativamente previste dalla legge </a:t>
            </a:r>
          </a:p>
          <a:p>
            <a:pPr marL="514350" indent="-514350">
              <a:buAutoNum type="alphaUcParenR"/>
            </a:pPr>
            <a:r>
              <a:rPr lang="it-IT" b="1" dirty="0" smtClean="0"/>
              <a:t> Ordini che il sindaco emana per dare attuazione a disposizioni di legge o di regolamenti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  A chi si rivolge la richiesta di accesso ai documenti amministrativi? </a:t>
            </a:r>
          </a:p>
          <a:p>
            <a:r>
              <a:rPr lang="it-IT" dirty="0" smtClean="0"/>
              <a:t>A) Deve essere rivolta all'amministrazione che ha formato il documento o che lo detiene stabilmente</a:t>
            </a:r>
          </a:p>
          <a:p>
            <a:r>
              <a:rPr lang="it-IT" dirty="0" smtClean="0"/>
              <a:t> B) Deve essere rivolta esclusivamente all'amministrazione che ha formato il documento C) Deve essere avanzata esclusivamente al responsabile del procedimento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 Dispone il D.lgs. 196/2003, che il trattamento di dati personali da parte di privati o di enti pubblici economici è ammesso solo con il consenso espresso dell'interessato. Esistono casi in cui non è richiesto? </a:t>
            </a:r>
          </a:p>
          <a:p>
            <a:r>
              <a:rPr lang="it-IT" dirty="0" smtClean="0"/>
              <a:t>A) Non è richiesto, tra l'altro, quando il trattamento è necessario per adempiere ad un obbligo previsto dalla legge, da un regolamento o dalla normativa comunitaria </a:t>
            </a:r>
          </a:p>
          <a:p>
            <a:r>
              <a:rPr lang="it-IT" dirty="0" smtClean="0"/>
              <a:t>B) Non è richiesto solo quando il trattamento riguarda dati provenienti da pubblici registri, elenchi o atti</a:t>
            </a:r>
          </a:p>
          <a:p>
            <a:r>
              <a:rPr lang="it-IT" dirty="0" smtClean="0"/>
              <a:t> C) No. Il consenso è sempre richiesto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 I residui passivi sono</a:t>
            </a:r>
          </a:p>
          <a:p>
            <a:r>
              <a:rPr lang="it-IT" dirty="0" smtClean="0"/>
              <a:t> A le uscite impegnate in un esercizio finanziario non pagate nello stesso periodo di tempo.</a:t>
            </a:r>
          </a:p>
          <a:p>
            <a:r>
              <a:rPr lang="it-IT" dirty="0" smtClean="0"/>
              <a:t> B le entrate incassate in un esercizio finanziario non riscosse nello stesso periodo di tempo. </a:t>
            </a:r>
          </a:p>
          <a:p>
            <a:r>
              <a:rPr lang="it-IT" dirty="0" smtClean="0"/>
              <a:t>C le entrate accertate in un esercizio finanziario non riscosse nello stesso periodo di tempo.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 Il Presidente del Consiglio comunale è:</a:t>
            </a:r>
          </a:p>
          <a:p>
            <a:r>
              <a:rPr lang="it-IT" dirty="0" smtClean="0"/>
              <a:t> A il soggetto eletto dall'assemblea</a:t>
            </a:r>
          </a:p>
          <a:p>
            <a:r>
              <a:rPr lang="it-IT" dirty="0" smtClean="0"/>
              <a:t> B il Sindaco nei Comuni minori e, nei Comuni maggiori, il Consigliere anziano o il soggetto eletto dall'assemblea secondo norme statutarie a seconda che si tratti di Comuni con popolazione superiore a 15.000 abitanti</a:t>
            </a:r>
          </a:p>
          <a:p>
            <a:r>
              <a:rPr lang="it-IT" dirty="0" smtClean="0"/>
              <a:t> C il Sindaco o il Consigliere anziano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Le Regioni:  </a:t>
            </a:r>
          </a:p>
          <a:p>
            <a:r>
              <a:rPr lang="it-IT" dirty="0" smtClean="0"/>
              <a:t>A) Sono enti autonomi.</a:t>
            </a:r>
          </a:p>
          <a:p>
            <a:r>
              <a:rPr lang="it-IT" dirty="0" smtClean="0"/>
              <a:t>B) Sono enti sovrani.   Hanno propri statuti, poteri e funzioni secondo i principi fissati dalla legge ordinaria. </a:t>
            </a:r>
          </a:p>
          <a:p>
            <a:r>
              <a:rPr lang="it-IT" dirty="0" smtClean="0"/>
              <a:t>C) Hanno propri statuti, poteri e funzioni secondo i principi fissati dalla Commissione bicamerale Stato regioni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Chi occulta un atto pubblico commette il reato di occultamento di atti pubblici se: </a:t>
            </a:r>
          </a:p>
          <a:p>
            <a:r>
              <a:rPr lang="it-IT" dirty="0" smtClean="0"/>
              <a:t>A) E' un impiegato dello Stato o di un altro ente pubblico, incaricato di un pubblico servizio, nell'esercizio delle sue attribuzioni </a:t>
            </a:r>
          </a:p>
          <a:p>
            <a:r>
              <a:rPr lang="it-IT" dirty="0" smtClean="0"/>
              <a:t>B) E' un pubblico dipendente </a:t>
            </a:r>
          </a:p>
          <a:p>
            <a:r>
              <a:rPr lang="it-IT" dirty="0" smtClean="0"/>
              <a:t>C) L'atto è destinato a pubbliche Autorità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Ai sensi del </a:t>
            </a:r>
            <a:r>
              <a:rPr lang="it-IT" dirty="0" err="1" smtClean="0"/>
              <a:t>D.Lgs.</a:t>
            </a:r>
            <a:r>
              <a:rPr lang="it-IT" dirty="0" smtClean="0"/>
              <a:t> n. 267/00, a chi compete il rilascio della concessione edilizia? </a:t>
            </a:r>
          </a:p>
          <a:p>
            <a:r>
              <a:rPr lang="it-IT" dirty="0" smtClean="0"/>
              <a:t>A Al dirigente competente</a:t>
            </a:r>
          </a:p>
          <a:p>
            <a:r>
              <a:rPr lang="it-IT" dirty="0" smtClean="0"/>
              <a:t> B Al Presidente della Regione </a:t>
            </a:r>
          </a:p>
          <a:p>
            <a:r>
              <a:rPr lang="it-IT" dirty="0" smtClean="0"/>
              <a:t>C Al Sindaco del Comune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 Ai sensi del D.lgs. 267/2000 e successive modifiche, gli enti locali verificano lo stato di attuazione degli obiettivi programmati:</a:t>
            </a:r>
          </a:p>
          <a:p>
            <a:r>
              <a:rPr lang="it-IT" dirty="0" smtClean="0"/>
              <a:t> A con la deliberazione consiliare del rendiconto di gestione</a:t>
            </a:r>
          </a:p>
          <a:p>
            <a:r>
              <a:rPr lang="it-IT" dirty="0" smtClean="0"/>
              <a:t> B con la specifica deliberazione dell'organo di controllo</a:t>
            </a:r>
          </a:p>
          <a:p>
            <a:r>
              <a:rPr lang="it-IT" dirty="0" smtClean="0"/>
              <a:t> C con il controllo di gestione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 Esiste secondo il </a:t>
            </a:r>
            <a:r>
              <a:rPr lang="it-IT" dirty="0" err="1" smtClean="0"/>
              <a:t>D.lgs</a:t>
            </a:r>
            <a:r>
              <a:rPr lang="it-IT" dirty="0" smtClean="0"/>
              <a:t> 33/2013, un obbligo per le PA di pubblicare i dati relativi alla valutazione della performance e alla distribuzione dei premi al personale? </a:t>
            </a:r>
          </a:p>
          <a:p>
            <a:r>
              <a:rPr lang="it-IT" dirty="0" smtClean="0"/>
              <a:t>A) Esiste un obbligo solo per ciò che riguarda la valutazione della performance, ma non per i dati relativi all'ammontare complessivo dei premi collegati alla performance </a:t>
            </a:r>
          </a:p>
          <a:p>
            <a:r>
              <a:rPr lang="it-IT" dirty="0" smtClean="0"/>
              <a:t>B) No, il D.lgs. citato non contiene disposizioni in tal senso </a:t>
            </a:r>
          </a:p>
          <a:p>
            <a:r>
              <a:rPr lang="it-IT" dirty="0" smtClean="0"/>
              <a:t>C) Si. Le pubbliche amministrazioni pubblicano i dati relativi all'ammontare complessivo dei premi collegati alla performance stanziati e l'ammontare dei premi effettivamente distribuiti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b="1" dirty="0" smtClean="0"/>
              <a:t>Ai fini del D.P.R. 28 dicembre 2000, n. 445 (Testo unico delle disposizioni legislative e regolamentari in materia di documentazione amministrativa), per «dichiarazione sostitutiva di certificazione» si intende ....</a:t>
            </a:r>
          </a:p>
          <a:p>
            <a:pPr>
              <a:buNone/>
            </a:pPr>
            <a:r>
              <a:rPr lang="it-IT" dirty="0" smtClean="0"/>
              <a:t> A il documento, sottoscritto dall'interessato, concernente stati, qualità personali e fatti, che siano a diretta conoscenza di questi</a:t>
            </a:r>
          </a:p>
          <a:p>
            <a:pPr>
              <a:buNone/>
            </a:pPr>
            <a:r>
              <a:rPr lang="it-IT" dirty="0" smtClean="0"/>
              <a:t> B il documento, sottoscritto dall'interessato, prodotto in sostituzione dei certificati.</a:t>
            </a:r>
          </a:p>
          <a:p>
            <a:pPr>
              <a:buNone/>
            </a:pPr>
            <a:r>
              <a:rPr lang="it-IT" dirty="0" smtClean="0"/>
              <a:t> C ogni rappresentazione, comunque formata, del contenuto di atti, anche interni, delle pubbliche amministrazioni o, comunque, utilizzati ai fini dell'attività amministrativa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b="1" dirty="0" smtClean="0"/>
              <a:t>Cosa si intende per documento amministrativo ai sensi della normativa sull'accesso? </a:t>
            </a:r>
          </a:p>
          <a:p>
            <a:pPr>
              <a:buNone/>
            </a:pPr>
            <a:r>
              <a:rPr lang="it-IT" dirty="0" smtClean="0"/>
              <a:t>A Gli atti a contenuto normativo </a:t>
            </a:r>
          </a:p>
          <a:p>
            <a:pPr>
              <a:buNone/>
            </a:pPr>
            <a:r>
              <a:rPr lang="it-IT" dirty="0" smtClean="0"/>
              <a:t>B Ogni rappresentazione grafica e di qualunque altra specie del contenuto di atti, anche interni, formati dalle Pubbliche Amministrazioni o comunque utilizzati ai fini dell'attività Amministrativa </a:t>
            </a:r>
          </a:p>
          <a:p>
            <a:pPr>
              <a:buNone/>
            </a:pPr>
            <a:r>
              <a:rPr lang="it-IT" dirty="0" smtClean="0"/>
              <a:t>C Il provvedimento a firma del dirigente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b="1" dirty="0" smtClean="0"/>
              <a:t>In materia di trattamento di dati personali, il "responsabile" del trattamento è....</a:t>
            </a:r>
          </a:p>
          <a:p>
            <a:pPr>
              <a:buNone/>
            </a:pPr>
            <a:r>
              <a:rPr lang="it-IT" dirty="0" smtClean="0"/>
              <a:t> A La persona fisica, la persona giuridica, la pubblica amministrazione e qualsiasi altro ente, associazione od organismo preposti dal titolare al trattamento di dati personali.</a:t>
            </a:r>
          </a:p>
          <a:p>
            <a:pPr>
              <a:buNone/>
            </a:pPr>
            <a:r>
              <a:rPr lang="it-IT" dirty="0" smtClean="0"/>
              <a:t> B La persona fisica, la persona giuridica, l'ente o l'associazione cui si riferiscono i dati personali.</a:t>
            </a:r>
          </a:p>
          <a:p>
            <a:pPr>
              <a:buNone/>
            </a:pPr>
            <a:r>
              <a:rPr lang="it-IT" dirty="0" smtClean="0"/>
              <a:t> C La persona fisica, la persona giuridica, la pubblica amministrazione e qualsiasi altro ente, associazione od organismo cui competono le decisioni in ordine alle finalità ed alle modalità del trattamento di dati personali.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 I regolamenti, nella gerarchia delle fonti dell'ordinamento italiano, sono classificati come: </a:t>
            </a:r>
          </a:p>
          <a:p>
            <a:pPr>
              <a:buNone/>
            </a:pPr>
            <a:r>
              <a:rPr lang="it-IT" dirty="0" smtClean="0"/>
              <a:t>A atti di </a:t>
            </a:r>
            <a:r>
              <a:rPr lang="it-IT" dirty="0" err="1" smtClean="0"/>
              <a:t>normazione</a:t>
            </a:r>
            <a:r>
              <a:rPr lang="it-IT" dirty="0" smtClean="0"/>
              <a:t> secondaria </a:t>
            </a:r>
          </a:p>
          <a:p>
            <a:pPr>
              <a:buNone/>
            </a:pPr>
            <a:r>
              <a:rPr lang="it-IT" dirty="0" smtClean="0"/>
              <a:t>B atti di </a:t>
            </a:r>
            <a:r>
              <a:rPr lang="it-IT" dirty="0" err="1" smtClean="0"/>
              <a:t>normazione</a:t>
            </a:r>
            <a:r>
              <a:rPr lang="it-IT" dirty="0" smtClean="0"/>
              <a:t> ordinaria </a:t>
            </a:r>
          </a:p>
          <a:p>
            <a:pPr>
              <a:buNone/>
            </a:pPr>
            <a:r>
              <a:rPr lang="it-IT" dirty="0" smtClean="0"/>
              <a:t>C decretazione d'urgenza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30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Nel bilancio di previsione e nei documenti di rendicontazione le entrate devono essere iscritte al lordo delle spese sostenute per la riscossione e di altre eventuali spese ad esse connesse. In quale Principio è contenuto questo enunciato? </a:t>
            </a:r>
          </a:p>
          <a:p>
            <a:r>
              <a:rPr lang="it-IT" dirty="0" smtClean="0"/>
              <a:t>A) Nel Principio della integrità</a:t>
            </a:r>
          </a:p>
          <a:p>
            <a:r>
              <a:rPr lang="it-IT" smtClean="0"/>
              <a:t> </a:t>
            </a:r>
            <a:r>
              <a:rPr lang="it-IT" dirty="0" smtClean="0"/>
              <a:t>B) Nel Principio della </a:t>
            </a:r>
            <a:r>
              <a:rPr lang="it-IT" smtClean="0"/>
              <a:t>annualità </a:t>
            </a:r>
          </a:p>
          <a:p>
            <a:r>
              <a:rPr lang="it-IT" smtClean="0"/>
              <a:t>C</a:t>
            </a:r>
            <a:r>
              <a:rPr lang="it-IT" dirty="0" smtClean="0"/>
              <a:t>) Il Principio della universalità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1913</Words>
  <Application>Microsoft Office PowerPoint</Application>
  <PresentationFormat>Presentazione su schermo (4:3)</PresentationFormat>
  <Paragraphs>155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2" baseType="lpstr">
      <vt:lpstr>Tema di Office</vt:lpstr>
      <vt:lpstr>PUNTEGGIO</vt:lpstr>
      <vt:lpstr>1</vt:lpstr>
      <vt:lpstr>2</vt:lpstr>
      <vt:lpstr>3</vt:lpstr>
      <vt:lpstr>4</vt:lpstr>
      <vt:lpstr>5</vt:lpstr>
      <vt:lpstr>6</vt:lpstr>
      <vt:lpstr>7</vt:lpstr>
      <vt:lpstr>8</vt:lpstr>
      <vt:lpstr>9</vt:lpstr>
      <vt:lpstr>10</vt:lpstr>
      <vt:lpstr>11</vt:lpstr>
      <vt:lpstr>12</vt:lpstr>
      <vt:lpstr>13</vt:lpstr>
      <vt:lpstr>14</vt:lpstr>
      <vt:lpstr>15</vt:lpstr>
      <vt:lpstr>16</vt:lpstr>
      <vt:lpstr>17</vt:lpstr>
      <vt:lpstr>18</vt:lpstr>
      <vt:lpstr>19</vt:lpstr>
      <vt:lpstr>20</vt:lpstr>
      <vt:lpstr>21</vt:lpstr>
      <vt:lpstr>22</vt:lpstr>
      <vt:lpstr>23</vt:lpstr>
      <vt:lpstr>24</vt:lpstr>
      <vt:lpstr>25</vt:lpstr>
      <vt:lpstr>26</vt:lpstr>
      <vt:lpstr>27</vt:lpstr>
      <vt:lpstr>28</vt:lpstr>
      <vt:lpstr>29</vt:lpstr>
      <vt:lpstr>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Windows User</dc:creator>
  <cp:lastModifiedBy>Windows User</cp:lastModifiedBy>
  <cp:revision>10</cp:revision>
  <dcterms:created xsi:type="dcterms:W3CDTF">2017-01-31T07:38:34Z</dcterms:created>
  <dcterms:modified xsi:type="dcterms:W3CDTF">2018-02-24T13:04:03Z</dcterms:modified>
</cp:coreProperties>
</file>