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9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300" r:id="rId12"/>
    <p:sldId id="273" r:id="rId13"/>
    <p:sldId id="274" r:id="rId14"/>
    <p:sldId id="275" r:id="rId15"/>
    <p:sldId id="278" r:id="rId16"/>
    <p:sldId id="279" r:id="rId17"/>
    <p:sldId id="281" r:id="rId18"/>
    <p:sldId id="284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1" r:id="rId40"/>
    <p:sldId id="322" r:id="rId41"/>
    <p:sldId id="323" r:id="rId4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7" autoAdjust="0"/>
    <p:restoredTop sz="94660"/>
  </p:normalViewPr>
  <p:slideViewPr>
    <p:cSldViewPr>
      <p:cViewPr varScale="1">
        <p:scale>
          <a:sx n="78" d="100"/>
          <a:sy n="78" d="100"/>
        </p:scale>
        <p:origin x="1627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E8368-4082-4BD6-B229-D305750FE5B5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F4922-67F5-4C7C-A60E-92A8DBFE8CA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7E4A4-82F2-4B48-8DF5-B8FC2CF598C4}" type="datetimeFigureOut">
              <a:rPr lang="it-IT" smtClean="0"/>
              <a:pPr/>
              <a:t>22/10/2024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PUNTEGGIO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/>
          <a:lstStyle/>
          <a:p>
            <a:r>
              <a:rPr lang="it-IT" dirty="0"/>
              <a:t>RISPOSTA CORRETTA: 1 PUNTO</a:t>
            </a:r>
          </a:p>
          <a:p>
            <a:r>
              <a:rPr lang="it-IT" dirty="0"/>
              <a:t>RISPOSTA ERRATA: 0 PUNTI</a:t>
            </a:r>
          </a:p>
          <a:p>
            <a:r>
              <a:rPr lang="it-IT" dirty="0"/>
              <a:t>RISPOSTA NON DATA: 0 PUNTI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400" b="1" dirty="0"/>
              <a:t>A norma del disposto di cui all’art. 3 del Tuel, le Amministrazioni comunali e provinciali hanno autonomia: (indicare tutte le forme di autonomia di cui godono).</a:t>
            </a:r>
          </a:p>
          <a:p>
            <a:r>
              <a:rPr lang="it-IT" sz="2400" dirty="0"/>
              <a:t>Statutaria, normativa, organizzativa ed amministrativa, nonché autonomia impositiva e finanziaria nell'ambito dei propri statuti e regolamenti e delle leggi di coordinamento della finanza pubblica.</a:t>
            </a:r>
          </a:p>
          <a:p>
            <a:r>
              <a:rPr lang="it-IT" sz="2400" dirty="0"/>
              <a:t> Legislativa, statutaria, normativa, organizzativa ed amministrativa, nonché autonomia impositiva nell'ambito dei propri statuti e regolamenti e delle leggi di coordinamento della finanza pubblica.</a:t>
            </a:r>
          </a:p>
          <a:p>
            <a:r>
              <a:rPr lang="it-IT" sz="2400" dirty="0"/>
              <a:t>Normativa, organizzativa ed amministrativa, nonché autonomia finanziaria nell'ambito dei propri statuti e regolamenti e delle leggi di coordinamento della finanza pubblica.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r>
              <a:rPr lang="it-IT" sz="2400" b="1" dirty="0"/>
              <a:t>- Nelle amministrazioni comunale le verbalizzazioni, le certificazioni ed ogni altro atto costituente manifestazione di giudizio e di conoscenza, sono di competenza:</a:t>
            </a:r>
          </a:p>
          <a:p>
            <a:endParaRPr lang="it-IT" sz="2400" dirty="0"/>
          </a:p>
          <a:p>
            <a:r>
              <a:rPr lang="it-IT" sz="2400" dirty="0"/>
              <a:t>Dei dirigenti dell'ente (art. 107, Tuel).</a:t>
            </a:r>
          </a:p>
          <a:p>
            <a:r>
              <a:rPr lang="it-IT" sz="2400" dirty="0"/>
              <a:t>Del rappresentante legale dell'ente (art. 107, Tuel).</a:t>
            </a:r>
          </a:p>
          <a:p>
            <a:r>
              <a:rPr lang="it-IT" sz="2400" dirty="0"/>
              <a:t>In via esclusiva del segretario comunale (art. 107, Tuel).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/>
              <a:t>- </a:t>
            </a:r>
            <a:r>
              <a:rPr lang="it-IT" b="1" dirty="0"/>
              <a:t>Ai sensi dell'art. 51, secondo comma, del Tuel, chi ha ricoperto per due mandati consecutivi la carica di Sindaco in un Comune con popolazione superiore a 5.000 abitanti:</a:t>
            </a:r>
          </a:p>
          <a:p>
            <a:r>
              <a:rPr lang="it-IT" dirty="0"/>
              <a:t> Non è, allo scadere del secondo mandato, immediatamente ricandidabile alla medesima carica.</a:t>
            </a:r>
          </a:p>
          <a:p>
            <a:r>
              <a:rPr lang="it-IT" dirty="0"/>
              <a:t> È allo scadere del secondo mandato, immediatamente eleggibile alla medesima carica.</a:t>
            </a:r>
          </a:p>
          <a:p>
            <a:r>
              <a:rPr lang="it-IT" dirty="0"/>
              <a:t> Può essere rieleggibile alla medesima carica, se lo prevede lo Statuto comunale.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4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/>
              <a:t>  </a:t>
            </a:r>
            <a:r>
              <a:rPr lang="it-IT" b="1" dirty="0"/>
              <a:t>Ai sensi dell’art. 162, comma 3, del TUEL e </a:t>
            </a:r>
            <a:r>
              <a:rPr lang="it-IT" b="1" dirty="0" err="1"/>
              <a:t>s.m.i.</a:t>
            </a:r>
            <a:r>
              <a:rPr lang="it-IT" b="1" dirty="0"/>
              <a:t>, l'unità temporale della gestione è l'anno finanziario. Esso: </a:t>
            </a:r>
          </a:p>
          <a:p>
            <a:pPr>
              <a:buNone/>
            </a:pPr>
            <a:r>
              <a:rPr lang="it-IT" dirty="0"/>
              <a:t>a Inizia il 1° gennaio e termina il 31 dicembre dello stesso anno. </a:t>
            </a:r>
          </a:p>
          <a:p>
            <a:pPr>
              <a:buNone/>
            </a:pPr>
            <a:r>
              <a:rPr lang="it-IT" dirty="0"/>
              <a:t>B Inizia il 31 marzo e termina il 31 dicembre dello stesso anno.</a:t>
            </a:r>
          </a:p>
          <a:p>
            <a:pPr>
              <a:buNone/>
            </a:pPr>
            <a:r>
              <a:rPr lang="it-IT" dirty="0"/>
              <a:t>C  Inizia il 1° dicembre e termina il 31 gennaio dell’anno successivo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5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Che tipo di controllo svolge la Corte dei Conti nei confronti degli enti locali?</a:t>
            </a:r>
          </a:p>
          <a:p>
            <a:r>
              <a:rPr lang="it-IT" dirty="0"/>
              <a:t>Controllo successivo sulla gestione.</a:t>
            </a:r>
          </a:p>
          <a:p>
            <a:r>
              <a:rPr lang="it-IT" dirty="0"/>
              <a:t>Controllo successivo di legittimità degli atti.</a:t>
            </a:r>
          </a:p>
          <a:p>
            <a:r>
              <a:rPr lang="it-IT" dirty="0"/>
              <a:t>Valutazione sugli organismi dirigenziali.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6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it-IT" dirty="0"/>
          </a:p>
          <a:p>
            <a:r>
              <a:rPr lang="it-IT" b="1" dirty="0"/>
              <a:t> Il rendiconto di gestione comprende:</a:t>
            </a:r>
          </a:p>
          <a:p>
            <a:endParaRPr lang="it-IT" dirty="0"/>
          </a:p>
          <a:p>
            <a:r>
              <a:rPr lang="it-IT" dirty="0"/>
              <a:t> a)  solo il conto del bilancio e lo stato patrimoniale; </a:t>
            </a:r>
          </a:p>
          <a:p>
            <a:r>
              <a:rPr lang="it-IT" dirty="0"/>
              <a:t>b)  il conto del bilancio, il conto economico e lo stato patrimoniale; </a:t>
            </a:r>
          </a:p>
          <a:p>
            <a:r>
              <a:rPr lang="it-IT" dirty="0"/>
              <a:t>c)  solo il conto del bilancio, il conto economico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7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17638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b="1" dirty="0"/>
              <a:t>A norma di quanto dispone il co. 4, art. 25 della legge n. 241/1990, nei confronti degli atti delle amministrazioni comunali, provinciali e regionali, in caso di diniego dell'accesso, espresso o tacito il richiedente può presentare ricorso:</a:t>
            </a:r>
          </a:p>
          <a:p>
            <a:r>
              <a:rPr lang="it-IT" dirty="0"/>
              <a:t>Entro trenta giorni.</a:t>
            </a:r>
          </a:p>
          <a:p>
            <a:r>
              <a:rPr lang="it-IT" dirty="0"/>
              <a:t>Entro sessanta giorni.</a:t>
            </a:r>
          </a:p>
          <a:p>
            <a:r>
              <a:rPr lang="it-IT" dirty="0"/>
              <a:t>Entro venti giorni.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8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/>
              <a:t> </a:t>
            </a:r>
            <a:r>
              <a:rPr lang="it-IT" b="1" dirty="0"/>
              <a:t>IL FONDO </a:t>
            </a:r>
            <a:r>
              <a:rPr lang="it-IT" b="1" dirty="0" err="1"/>
              <a:t>DI</a:t>
            </a:r>
            <a:r>
              <a:rPr lang="it-IT" b="1" dirty="0"/>
              <a:t> RISERVA DEVE ESSER:</a:t>
            </a:r>
          </a:p>
          <a:p>
            <a:r>
              <a:rPr lang="it-IT" dirty="0"/>
              <a:t>A) non inferiore allo 0,30 per cento del totale delle spese correnti di competenza inizialmente previste in bilancio </a:t>
            </a:r>
          </a:p>
          <a:p>
            <a:r>
              <a:rPr lang="it-IT" dirty="0"/>
              <a:t>B) non inferiore allo 0,45 per cento del totale delle spese correnti di competenza inizialmente previste in bilancio </a:t>
            </a:r>
          </a:p>
          <a:p>
            <a:r>
              <a:rPr lang="it-IT" dirty="0"/>
              <a:t> C) non inferiore al 2 per cento del totale delle spese correnti di competenza inizialmente previste in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9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b="1" dirty="0"/>
              <a:t>COSTITUISCE UN RESIDUO PASSIVO:</a:t>
            </a:r>
          </a:p>
          <a:p>
            <a:pPr marL="514350" indent="-514350">
              <a:buAutoNum type="alphaUcParenR"/>
            </a:pPr>
            <a:r>
              <a:rPr lang="it-IT" dirty="0"/>
              <a:t>Somma accertata e ancora non pagata entro il termine dell’esercizio finanziario</a:t>
            </a:r>
          </a:p>
          <a:p>
            <a:pPr marL="514350" indent="-514350">
              <a:buAutoNum type="alphaUcParenR"/>
            </a:pPr>
            <a:r>
              <a:rPr lang="it-IT" dirty="0"/>
              <a:t>Somma accertata e non ancora riscossa entro il termine dell’esercizio </a:t>
            </a:r>
          </a:p>
          <a:p>
            <a:pPr marL="514350" indent="-514350">
              <a:buAutoNum type="alphaUcParenR"/>
            </a:pPr>
            <a:r>
              <a:rPr lang="it-IT" dirty="0"/>
              <a:t>Somma accertata e non vincolata entro il termine dell’esercizio finanziario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10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b="1" dirty="0"/>
              <a:t>10 - Una pubblica amministrazione può negare l'accesso ai documenti amministrativi nel caso in cui sia possibile fare ricorso al potere di differimento?</a:t>
            </a:r>
          </a:p>
          <a:p>
            <a:r>
              <a:rPr lang="it-IT" dirty="0"/>
              <a:t>No.</a:t>
            </a:r>
          </a:p>
          <a:p>
            <a:r>
              <a:rPr lang="it-IT" dirty="0"/>
              <a:t>La legge n. 241/1990 nulla dispone sul differimento all'accesso.</a:t>
            </a:r>
          </a:p>
          <a:p>
            <a:r>
              <a:rPr lang="it-IT" dirty="0"/>
              <a:t>Si, la legge n. 241/1990 dispone che la p.a. ha la facoltà di negare l'accesso in luogo al differimento.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11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COSTITUISCONO FASI DELLA ENTRATA:</a:t>
            </a:r>
          </a:p>
          <a:p>
            <a:r>
              <a:rPr lang="it-IT" dirty="0"/>
              <a:t>A) La riscossione, l’impegno ed il versamento</a:t>
            </a:r>
          </a:p>
          <a:p>
            <a:r>
              <a:rPr lang="it-IT" dirty="0"/>
              <a:t>B) L’accertamento, l’impegno ed il versamento C) L’accertamento, la riscossione ed il versamento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12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/>
              <a:t> In quale veste opera il Sindaco nella tenuta dei registri degli atti di stato civile o di anagrafe?</a:t>
            </a:r>
          </a:p>
          <a:p>
            <a:pPr>
              <a:buNone/>
            </a:pPr>
            <a:r>
              <a:rPr lang="it-IT" b="1" dirty="0"/>
              <a:t> </a:t>
            </a:r>
            <a:r>
              <a:rPr lang="it-IT" dirty="0"/>
              <a:t>A Come ufficiale del Governo </a:t>
            </a:r>
          </a:p>
          <a:p>
            <a:pPr>
              <a:buNone/>
            </a:pPr>
            <a:r>
              <a:rPr lang="it-IT" dirty="0"/>
              <a:t>B Come capo dell'Amministrazione comunale </a:t>
            </a:r>
          </a:p>
          <a:p>
            <a:pPr>
              <a:buNone/>
            </a:pPr>
            <a:r>
              <a:rPr lang="it-IT" dirty="0"/>
              <a:t>C Come delegato dal Presidente della Giunta regionale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13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b="1" dirty="0"/>
              <a:t>-4 Ai sensi dell’art. 6 della legge n. 241/1990, il responsabile del procedimento:</a:t>
            </a:r>
          </a:p>
          <a:p>
            <a:pPr>
              <a:buNone/>
            </a:pPr>
            <a:r>
              <a:rPr lang="it-IT" dirty="0"/>
              <a:t>Non può mai adottare il provvedimento finale.</a:t>
            </a:r>
          </a:p>
          <a:p>
            <a:pPr>
              <a:buNone/>
            </a:pPr>
            <a:r>
              <a:rPr lang="it-IT" dirty="0"/>
              <a:t>Adotta sempre il provvedimento finale.</a:t>
            </a:r>
          </a:p>
          <a:p>
            <a:pPr>
              <a:buNone/>
            </a:pPr>
            <a:r>
              <a:rPr lang="it-IT" dirty="0"/>
              <a:t>Adotta, ove ne abbia la competenza, il provvedimento finale ovvero trasmette gli atti all’organo competente per l’adozione.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14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/>
              <a:t> </a:t>
            </a:r>
            <a:r>
              <a:rPr lang="it-IT" b="1" dirty="0"/>
              <a:t>Il </a:t>
            </a:r>
            <a:r>
              <a:rPr lang="it-IT" b="1" dirty="0" err="1"/>
              <a:t>D.lvo</a:t>
            </a:r>
            <a:r>
              <a:rPr lang="it-IT" b="1" dirty="0"/>
              <a:t> 267/2000 e successive modifiche e integrazioni prevede che l'adozione dei regolamenti sull'ordinamento degli uffici e dei servizi è di competenza</a:t>
            </a:r>
            <a:r>
              <a:rPr lang="it-IT" dirty="0"/>
              <a:t>: </a:t>
            </a:r>
          </a:p>
          <a:p>
            <a:pPr>
              <a:buNone/>
            </a:pPr>
            <a:r>
              <a:rPr lang="it-IT" dirty="0"/>
              <a:t>A dell'assessore competente, nel rispetto dei criteri generali fissati dalla Giunta </a:t>
            </a:r>
          </a:p>
          <a:p>
            <a:pPr>
              <a:buNone/>
            </a:pPr>
            <a:r>
              <a:rPr lang="it-IT" dirty="0"/>
              <a:t>B del Sindaco o dell'assessore competente, nel rispetto delle deliberazioni del Consiglio comunale</a:t>
            </a:r>
          </a:p>
          <a:p>
            <a:pPr>
              <a:buNone/>
            </a:pPr>
            <a:r>
              <a:rPr lang="it-IT" dirty="0"/>
              <a:t> C della Giunta comunale, nel rispetto dei criteri generali stabiliti dal Consiglio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15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 IL DOCUMENTO UNICO </a:t>
            </a:r>
            <a:r>
              <a:rPr lang="it-IT" b="1" dirty="0" err="1"/>
              <a:t>DI</a:t>
            </a:r>
            <a:r>
              <a:rPr lang="it-IT" b="1" dirty="0"/>
              <a:t> PROGRAMMAZIONE è SUDDIVISO IN:</a:t>
            </a:r>
          </a:p>
          <a:p>
            <a:r>
              <a:rPr lang="it-IT" dirty="0"/>
              <a:t>A- SES E SEO</a:t>
            </a:r>
          </a:p>
          <a:p>
            <a:r>
              <a:rPr lang="it-IT" dirty="0"/>
              <a:t>B- SES E SEOSS</a:t>
            </a:r>
          </a:p>
          <a:p>
            <a:r>
              <a:rPr lang="it-IT" dirty="0"/>
              <a:t>C- SES E SETR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16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b="1" dirty="0"/>
              <a:t> La Giunta comunale è presieduta: </a:t>
            </a:r>
          </a:p>
          <a:p>
            <a:pPr>
              <a:buNone/>
            </a:pPr>
            <a:r>
              <a:rPr lang="it-IT" dirty="0"/>
              <a:t>A dal Prefetto </a:t>
            </a:r>
          </a:p>
          <a:p>
            <a:pPr>
              <a:buNone/>
            </a:pPr>
            <a:r>
              <a:rPr lang="it-IT" dirty="0"/>
              <a:t>B da un Assessore comunale eletto dalla stessa Giunta </a:t>
            </a:r>
          </a:p>
          <a:p>
            <a:pPr>
              <a:buNone/>
            </a:pPr>
            <a:r>
              <a:rPr lang="it-IT" dirty="0"/>
              <a:t>C dal Sindaco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17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Nei Comuni con popolazione superiore ai 15.000 abitanti gli Assessori possono essere scelti</a:t>
            </a:r>
            <a:r>
              <a:rPr lang="it-IT" dirty="0"/>
              <a:t>: </a:t>
            </a:r>
          </a:p>
          <a:p>
            <a:r>
              <a:rPr lang="it-IT" dirty="0"/>
              <a:t>A solo tra cittadini eletti al Consiglio</a:t>
            </a:r>
          </a:p>
          <a:p>
            <a:r>
              <a:rPr lang="it-IT" dirty="0"/>
              <a:t> B anche tra cittadini non eletti al Consiglio </a:t>
            </a:r>
          </a:p>
          <a:p>
            <a:r>
              <a:rPr lang="it-IT" dirty="0"/>
              <a:t>C solo tra cittadini non eletti al Consiglio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18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 Il Sindaco, prima di assumere le funzioni, presta giuramento dinanzi</a:t>
            </a:r>
            <a:r>
              <a:rPr lang="it-IT" dirty="0"/>
              <a:t>: </a:t>
            </a:r>
          </a:p>
          <a:p>
            <a:r>
              <a:rPr lang="it-IT" dirty="0"/>
              <a:t>A al Prefetto </a:t>
            </a:r>
          </a:p>
          <a:p>
            <a:r>
              <a:rPr lang="it-IT" dirty="0"/>
              <a:t>B alla Giunta comunale</a:t>
            </a:r>
          </a:p>
          <a:p>
            <a:r>
              <a:rPr lang="it-IT" dirty="0"/>
              <a:t> C al Consiglio comunale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b="1" dirty="0"/>
              <a:t>  In base a quanto previsto dal D.lgs. 267/2000 e successive modifiche, la quota libera dell'avanzo di amministrazione dell'esercizio precedente</a:t>
            </a:r>
            <a:r>
              <a:rPr lang="it-IT" dirty="0"/>
              <a:t>: </a:t>
            </a:r>
          </a:p>
          <a:p>
            <a:r>
              <a:rPr lang="it-IT" dirty="0"/>
              <a:t>A può essere utilizzata per il finanziamento delle spese correnti a carattere permanente </a:t>
            </a:r>
          </a:p>
          <a:p>
            <a:r>
              <a:rPr lang="it-IT" dirty="0"/>
              <a:t>B può essere utilizzata esclusivamente per il finanziamento di spese di investimento </a:t>
            </a:r>
          </a:p>
          <a:p>
            <a:r>
              <a:rPr lang="it-IT" dirty="0"/>
              <a:t>C può essere utilizzata anche per la copertura dei debiti fuori bilancio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20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 </a:t>
            </a:r>
            <a:r>
              <a:rPr lang="it-IT" b="1" dirty="0"/>
              <a:t>Che significato si attribuisce nel Testo unico dell’Ordinamento degli Enti locali al principio di separazione tra atti d’indirizzo politico e amministrazione?</a:t>
            </a:r>
          </a:p>
          <a:p>
            <a:r>
              <a:rPr lang="it-IT" dirty="0"/>
              <a:t> A Non si attribuisce alcun significato</a:t>
            </a:r>
          </a:p>
          <a:p>
            <a:r>
              <a:rPr lang="it-IT" dirty="0"/>
              <a:t> B Si attribuisce il solo significato di controllo di spesa </a:t>
            </a:r>
          </a:p>
          <a:p>
            <a:r>
              <a:rPr lang="it-IT" dirty="0"/>
              <a:t>C Spettano agli organi di governo i poteri d’indirizzo e di controllo politico amministrativo e spetta alla dirigenza la gestione amministrativa, finanziaria  e tecnica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B2763D-603D-5A06-9DBE-EB188C6E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40E4543-105B-64F1-736F-FFD149E5F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 A norma di quanto disposto dalla legge n. 241/1990 è nullo....</a:t>
            </a:r>
          </a:p>
          <a:p>
            <a:r>
              <a:rPr lang="it-IT" dirty="0"/>
              <a:t>Il provvedimento amministrativo che è viziato da difetto assoluto di attribuzione.</a:t>
            </a:r>
          </a:p>
          <a:p>
            <a:r>
              <a:rPr lang="it-IT" dirty="0"/>
              <a:t>Il provvedimento amministrativo che è viziato da eccesso di potere.</a:t>
            </a:r>
          </a:p>
          <a:p>
            <a:r>
              <a:rPr lang="it-IT" dirty="0"/>
              <a:t>Il provvedimento amministrativo che è viziato da incompetenza.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2228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46F5A6-8478-23B0-1778-4B3D4A49A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22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1618CA-3647-75AC-7C7C-6CA83D9C4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dirty="0"/>
              <a:t> Nei procedimenti ad istanza di parte, prima della formale adozione di un provvedimento negativo, il responsabile del procedimento o l'autorità competente deve, a norma del disposto di cui all'art. 10-bis della legge n. 241/1990,....</a:t>
            </a:r>
          </a:p>
          <a:p>
            <a:r>
              <a:rPr lang="it-IT" dirty="0"/>
              <a:t>Invitare gli istanti a produrre ulteriore documentazione.</a:t>
            </a:r>
          </a:p>
          <a:p>
            <a:r>
              <a:rPr lang="it-IT" dirty="0"/>
              <a:t>Comunicare tempestivamente le incertezze dell'amministrazione.</a:t>
            </a:r>
          </a:p>
          <a:p>
            <a:r>
              <a:rPr lang="it-IT" dirty="0"/>
              <a:t>Comunicare tempestivamente agli istanti i motivi che ostano all'accoglimento della domanda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9616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08934A-C453-2910-7A13-32A601AB4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23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5A965DD-2EDC-24CF-BFA3-2F6D018A8A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12 La mozione di sfiducia nei confronti del Sindaco deve essere approvata: </a:t>
            </a:r>
          </a:p>
          <a:p>
            <a:r>
              <a:rPr lang="it-IT" dirty="0"/>
              <a:t>a Dalla maggioranza della Giunta.</a:t>
            </a:r>
          </a:p>
          <a:p>
            <a:r>
              <a:rPr lang="it-IT" dirty="0"/>
              <a:t>b Da 1/3 dei consiglieri.</a:t>
            </a:r>
          </a:p>
          <a:p>
            <a:r>
              <a:rPr lang="it-IT" dirty="0"/>
              <a:t>c Dalla maggioranza assoluta dei consiglieri.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96541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A2630D-4ACA-0AE0-2E7D-F8D036F64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24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BE8310-BB5F-BFB1-D8B0-CB7ED818A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/>
              <a:t>Ai sensi dell’art. 169 del TUEL e </a:t>
            </a:r>
            <a:r>
              <a:rPr lang="it-IT" b="1" dirty="0" err="1"/>
              <a:t>s.m.i.</a:t>
            </a:r>
            <a:r>
              <a:rPr lang="it-IT" b="1" dirty="0"/>
              <a:t>, nel PEG: </a:t>
            </a:r>
          </a:p>
          <a:p>
            <a:r>
              <a:rPr lang="it-IT" dirty="0" err="1"/>
              <a:t>ALe</a:t>
            </a:r>
            <a:r>
              <a:rPr lang="it-IT" dirty="0"/>
              <a:t> spese sono articolate in missioni, programmi, titoli, macroaggregati, capitoli ed eventualmente in articoli. </a:t>
            </a:r>
          </a:p>
          <a:p>
            <a:r>
              <a:rPr lang="it-IT" dirty="0"/>
              <a:t>B Le spese sono articolate in titoli, tipologie, categorie, capitoli, ed eventualmente in articoli, secondo il rispettivo oggetto. </a:t>
            </a:r>
          </a:p>
          <a:p>
            <a:r>
              <a:rPr lang="it-IT" dirty="0"/>
              <a:t>C Non sono previste le spese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88083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1DA07-49F8-89E9-4212-8803A055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25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22FE9E-57AE-3C2B-EAB6-98278E7F4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b="1" dirty="0"/>
              <a:t>Se nel corso del procedimento sorge un conflitto di interessi, quale comportamento deve assumere il responsabile del procedimento? </a:t>
            </a:r>
          </a:p>
          <a:p>
            <a:r>
              <a:rPr lang="it-IT" dirty="0" err="1"/>
              <a:t>aDeve</a:t>
            </a:r>
            <a:r>
              <a:rPr lang="it-IT" dirty="0"/>
              <a:t> astenersi dall'esercizio delle proprie competenze e segnalare il conflitto, anche potenziale. </a:t>
            </a:r>
          </a:p>
          <a:p>
            <a:r>
              <a:rPr lang="it-IT" dirty="0"/>
              <a:t>B Non è mai tenuto ad astenersi dall'esercizio delle proprie competenze. </a:t>
            </a:r>
          </a:p>
          <a:p>
            <a:r>
              <a:rPr lang="it-IT" dirty="0" err="1"/>
              <a:t>cDeve</a:t>
            </a:r>
            <a:r>
              <a:rPr lang="it-IT" dirty="0"/>
              <a:t> astenersi dall'esercizio delle proprie competenze e segnalare il conflitto, ma solo laddove possa compromettere l'azione amministrativa.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93974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A25EC5-503A-6C99-B799-95A55F459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26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3DD668-F7A5-0EBA-FDA1-A3BDECDBD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/>
              <a:t>Ai sensi dell'art. 24 della L. 241/1990, non sono ammissibili istanze di accesso: </a:t>
            </a:r>
          </a:p>
          <a:p>
            <a:r>
              <a:rPr lang="it-IT" dirty="0"/>
              <a:t>a Dirette alla conoscenza dell'offerta tecnica presentata dall'aggiudicatario di una gara d'appalto. </a:t>
            </a:r>
          </a:p>
          <a:p>
            <a:r>
              <a:rPr lang="it-IT" dirty="0"/>
              <a:t>B Preordinate ad un controllo generalizzato dell'operato delle pubbliche amministrazioni. </a:t>
            </a:r>
          </a:p>
          <a:p>
            <a:r>
              <a:rPr lang="it-IT" dirty="0"/>
              <a:t>C Dirette alla conoscenza delle graduatorie di pubblici concorsi.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95402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483001-84B9-6C1E-FCF9-F9B172471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27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A56B9A-B3A4-5638-4DB4-462950920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b="1" dirty="0"/>
              <a:t> Ai sensi dell'art. 24, comma 4, della Legge 7 agosto 1990, n. 241: </a:t>
            </a:r>
          </a:p>
          <a:p>
            <a:r>
              <a:rPr lang="it-IT" dirty="0" err="1"/>
              <a:t>aL'accesso</a:t>
            </a:r>
            <a:r>
              <a:rPr lang="it-IT" dirty="0"/>
              <a:t> ai documenti amministrativi non può essere negato ove sia sufficiente fare ricorso al potere di differimento. </a:t>
            </a:r>
          </a:p>
          <a:p>
            <a:r>
              <a:rPr lang="it-IT" dirty="0" err="1"/>
              <a:t>bL'accesso</a:t>
            </a:r>
            <a:r>
              <a:rPr lang="it-IT" dirty="0"/>
              <a:t> ai documenti amministrativi non può mai essere negato.</a:t>
            </a:r>
          </a:p>
          <a:p>
            <a:r>
              <a:rPr lang="it-IT" dirty="0"/>
              <a:t>c L'accesso ai documenti amministrativi deve essere sempre negato.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05360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9A9FAC-48B7-F193-DC4D-AD53D17E9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28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247539-90C9-672C-4EE0-A69887EA7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Ai sensi del </a:t>
            </a:r>
            <a:r>
              <a:rPr lang="it-IT" b="1" dirty="0" err="1"/>
              <a:t>D.Lgs.</a:t>
            </a:r>
            <a:r>
              <a:rPr lang="it-IT" b="1" dirty="0"/>
              <a:t> n. 267/00, il compito concernente la stipulazione dei contratti è attribuito, in ambito comunale:</a:t>
            </a:r>
          </a:p>
          <a:p>
            <a:r>
              <a:rPr lang="it-IT" dirty="0"/>
              <a:t> A al Segretario comunale</a:t>
            </a:r>
          </a:p>
          <a:p>
            <a:r>
              <a:rPr lang="it-IT" dirty="0"/>
              <a:t> B al Presidente del Consiglio comunale </a:t>
            </a:r>
          </a:p>
          <a:p>
            <a:r>
              <a:rPr lang="it-IT" dirty="0"/>
              <a:t>C ai dirigenti preposti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09938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EDC813-EC1F-77BC-402F-4E7D2059A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29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3B9253-1D4A-7D59-89FE-D3C09F94C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dirty="0"/>
              <a:t>Ai sensi dell’art 5 del </a:t>
            </a:r>
            <a:r>
              <a:rPr lang="it-IT" b="1" dirty="0" err="1"/>
              <a:t>D.lgs</a:t>
            </a:r>
            <a:r>
              <a:rPr lang="it-IT" b="1" dirty="0"/>
              <a:t> 14 Marzo 2013 n. 33, l’istanza di accesso civico:</a:t>
            </a:r>
          </a:p>
          <a:p>
            <a:r>
              <a:rPr lang="it-IT" dirty="0"/>
              <a:t> a)E’ esercitabile da chiunque e non necessita motivazione </a:t>
            </a:r>
          </a:p>
          <a:p>
            <a:r>
              <a:rPr lang="it-IT" dirty="0"/>
              <a:t>b)E’ esercitabile da chiunque e necessità motivazione </a:t>
            </a:r>
          </a:p>
          <a:p>
            <a:r>
              <a:rPr lang="it-IT" dirty="0"/>
              <a:t>c)E’ esercitabile solo dai soggetti che abbiano un interesse diretto, concreto ed attuale, corrispondente ad una situazione giuridicamente tutelata e collegata ai dati, informazioni e documenti per i quali è richiesto l’accesso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14995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413A44-62E0-7BB7-35DD-6C6D3AFD5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E05C40A-698B-8565-64DA-3E8725BBB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A quale autorità è rivolto il ricorso in opposizione?</a:t>
            </a:r>
          </a:p>
          <a:p>
            <a:r>
              <a:rPr lang="it-IT" dirty="0"/>
              <a:t>All'autorità gerarchicamente superiore.</a:t>
            </a:r>
          </a:p>
          <a:p>
            <a:r>
              <a:rPr lang="it-IT" dirty="0"/>
              <a:t>Alla stessa autorità che ha emanato l'atto.</a:t>
            </a:r>
          </a:p>
          <a:p>
            <a:r>
              <a:rPr lang="it-IT" dirty="0"/>
              <a:t>Al Capo dello Stato.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16595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65AD0B-CD95-0E4F-7685-F79A1DC49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099263-8333-A1C9-F942-616C83FD5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In quali casi la richiesta di accesso deve essere accompagnata da istanza formale?</a:t>
            </a:r>
          </a:p>
          <a:p>
            <a:r>
              <a:rPr lang="it-IT" dirty="0"/>
              <a:t>Sempre.</a:t>
            </a:r>
          </a:p>
          <a:p>
            <a:r>
              <a:rPr lang="it-IT" dirty="0"/>
              <a:t>Allorquando la richiesta di accesso riguardi atti normativi od amministrativi generali.</a:t>
            </a:r>
          </a:p>
          <a:p>
            <a:r>
              <a:rPr lang="it-IT" dirty="0"/>
              <a:t>Nel caso in cui non sia possibile l'accoglimento immediato della domanda, ovvero sorgano dubbi sull' </a:t>
            </a:r>
            <a:r>
              <a:rPr lang="it-IT" dirty="0" err="1"/>
              <a:t>accoglibilità</a:t>
            </a:r>
            <a:r>
              <a:rPr lang="it-IT" dirty="0"/>
              <a:t> della stessa</a:t>
            </a:r>
          </a:p>
        </p:txBody>
      </p:sp>
    </p:spTree>
    <p:extLst>
      <p:ext uri="{BB962C8B-B14F-4D97-AF65-F5344CB8AC3E}">
        <p14:creationId xmlns:p14="http://schemas.microsoft.com/office/powerpoint/2010/main" val="2657184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CEDCE5-0C8C-EBC9-A609-F3F68FBC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32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871D366-BA2E-CA5D-96BA-85038DD942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Lo scioglimento del Consiglio Comunale è disposto con:</a:t>
            </a:r>
          </a:p>
          <a:p>
            <a:r>
              <a:rPr lang="it-IT" dirty="0"/>
              <a:t>Decreto del Presidente della regione.</a:t>
            </a:r>
          </a:p>
          <a:p>
            <a:r>
              <a:rPr lang="it-IT" dirty="0"/>
              <a:t>Decreto del Presidente della Repubblica su proposta del Ministro dell'Interno.</a:t>
            </a:r>
          </a:p>
          <a:p>
            <a:r>
              <a:rPr lang="it-IT" dirty="0"/>
              <a:t>Ordinanza del prefetto</a:t>
            </a:r>
          </a:p>
        </p:txBody>
      </p:sp>
    </p:spTree>
    <p:extLst>
      <p:ext uri="{BB962C8B-B14F-4D97-AF65-F5344CB8AC3E}">
        <p14:creationId xmlns:p14="http://schemas.microsoft.com/office/powerpoint/2010/main" val="13005015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28BBB0-71E1-EE8A-7082-A069B7CF5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33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F9C716-4DDE-64CD-C40E-7F82FCAC5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/>
              <a:t>Il Consiglio Comunale nella prima seduta:</a:t>
            </a:r>
          </a:p>
          <a:p>
            <a:r>
              <a:rPr lang="it-IT" dirty="0"/>
              <a:t>Deve esaminare la condizione degli eletti qualora sia stato prodotto un reclamo in merito.</a:t>
            </a:r>
          </a:p>
          <a:p>
            <a:r>
              <a:rPr lang="it-IT" dirty="0"/>
              <a:t>Deve esaminare la condizione degli eletti ancorché non sia stato prodotto alcun reclamo </a:t>
            </a:r>
            <a:r>
              <a:rPr lang="it-IT" dirty="0" err="1"/>
              <a:t>inmerito</a:t>
            </a:r>
            <a:r>
              <a:rPr lang="it-IT" dirty="0"/>
              <a:t>.</a:t>
            </a:r>
          </a:p>
          <a:p>
            <a:r>
              <a:rPr lang="it-IT" dirty="0"/>
              <a:t>Deve votare la fiducia alla Giunta.</a:t>
            </a:r>
          </a:p>
        </p:txBody>
      </p:sp>
    </p:spTree>
    <p:extLst>
      <p:ext uri="{BB962C8B-B14F-4D97-AF65-F5344CB8AC3E}">
        <p14:creationId xmlns:p14="http://schemas.microsoft.com/office/powerpoint/2010/main" val="10453364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F45F3D-BB7E-C0B2-32F3-2BB1DD1FB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34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C6CACE-7358-C0A3-AEEC-592E9F9FE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Entro quale termine va approvato il rendiconto di gestione?</a:t>
            </a:r>
          </a:p>
          <a:p>
            <a:r>
              <a:rPr lang="it-IT" dirty="0"/>
              <a:t>Il 30 aprile.</a:t>
            </a:r>
          </a:p>
          <a:p>
            <a:r>
              <a:rPr lang="it-IT" dirty="0"/>
              <a:t>Il 30 giugno.</a:t>
            </a:r>
          </a:p>
          <a:p>
            <a:r>
              <a:rPr lang="it-IT" dirty="0"/>
              <a:t>Il 31 dicembre.</a:t>
            </a:r>
          </a:p>
        </p:txBody>
      </p:sp>
    </p:spTree>
    <p:extLst>
      <p:ext uri="{BB962C8B-B14F-4D97-AF65-F5344CB8AC3E}">
        <p14:creationId xmlns:p14="http://schemas.microsoft.com/office/powerpoint/2010/main" val="35914774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08D3C3-C9DC-2E26-6280-CA2EC5F88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35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879AFA-3280-929F-7FDC-A6C328144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L'organo incaricato della revisione economico-finanziaria interna negli enti locali è:</a:t>
            </a:r>
          </a:p>
          <a:p>
            <a:r>
              <a:rPr lang="it-IT" dirty="0"/>
              <a:t>Il servizio di economato.</a:t>
            </a:r>
          </a:p>
          <a:p>
            <a:r>
              <a:rPr lang="it-IT" dirty="0"/>
              <a:t>Il Collegio dei revisori.</a:t>
            </a:r>
          </a:p>
          <a:p>
            <a:r>
              <a:rPr lang="it-IT" dirty="0"/>
              <a:t>La Corte dei Conti.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754858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B68162-29D9-B0BD-9ECD-54EC714A5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36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A9A7AF-3DB7-80A9-2B40-241382B50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 Quale dei seguenti documenti non fa parte del rendiconto di gestione:</a:t>
            </a:r>
          </a:p>
          <a:p>
            <a:r>
              <a:rPr lang="it-IT" dirty="0"/>
              <a:t>I conti degli agenti contabili interni.</a:t>
            </a:r>
          </a:p>
          <a:p>
            <a:r>
              <a:rPr lang="it-IT" dirty="0"/>
              <a:t>Il conto del bilancio.</a:t>
            </a:r>
          </a:p>
          <a:p>
            <a:r>
              <a:rPr lang="it-IT" dirty="0"/>
              <a:t>Il conto economico.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9467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CC8890-5E28-08BC-03E2-63C75793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37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76CED7-7925-B842-0EEC-93F783785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Gli accordi procedimentali disciplinano:</a:t>
            </a:r>
          </a:p>
          <a:p>
            <a:r>
              <a:rPr lang="it-IT" dirty="0"/>
              <a:t>Le parti del provvedimento.</a:t>
            </a:r>
          </a:p>
          <a:p>
            <a:r>
              <a:rPr lang="it-IT" dirty="0"/>
              <a:t>il contenuto e i caratteri fondamentali del provvedimento.</a:t>
            </a:r>
          </a:p>
          <a:p>
            <a:r>
              <a:rPr lang="it-IT" dirty="0"/>
              <a:t>La forma del provvedimento.</a:t>
            </a:r>
          </a:p>
        </p:txBody>
      </p:sp>
    </p:spTree>
    <p:extLst>
      <p:ext uri="{BB962C8B-B14F-4D97-AF65-F5344CB8AC3E}">
        <p14:creationId xmlns:p14="http://schemas.microsoft.com/office/powerpoint/2010/main" val="35992606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D5FDFF-333F-2BF6-5B26-C7669EA91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38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B6AA036-C301-FD03-7FEE-B0E75041B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/>
              <a:t>Quale organo conferisce l'incarico per la formazione del nuovo Governo?</a:t>
            </a:r>
          </a:p>
          <a:p>
            <a:r>
              <a:rPr lang="it-IT" dirty="0"/>
              <a:t>il Presidente della Repubblica.</a:t>
            </a:r>
          </a:p>
          <a:p>
            <a:r>
              <a:rPr lang="it-IT" dirty="0"/>
              <a:t>il Presidente della Camera.</a:t>
            </a:r>
          </a:p>
          <a:p>
            <a:r>
              <a:rPr lang="it-IT" dirty="0"/>
              <a:t>la coalizione dei partiti di maggioranza</a:t>
            </a:r>
          </a:p>
        </p:txBody>
      </p:sp>
    </p:spTree>
    <p:extLst>
      <p:ext uri="{BB962C8B-B14F-4D97-AF65-F5344CB8AC3E}">
        <p14:creationId xmlns:p14="http://schemas.microsoft.com/office/powerpoint/2010/main" val="11949948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B0C35F-5669-DB04-3ED7-AC04152A4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39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2FC5A9-F9EB-1EAB-CC18-654AAFA95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Quando il governo è legittimato ad adottare, un decreto legge?</a:t>
            </a:r>
          </a:p>
          <a:p>
            <a:r>
              <a:rPr lang="it-IT" dirty="0"/>
              <a:t>In presenza di delega del Parlamento.</a:t>
            </a:r>
          </a:p>
          <a:p>
            <a:r>
              <a:rPr lang="it-IT" dirty="0"/>
              <a:t>In casi straordinari di necessità e urgenza.</a:t>
            </a:r>
          </a:p>
          <a:p>
            <a:r>
              <a:rPr lang="it-IT" dirty="0"/>
              <a:t>Solo al verificarsi di una calamità naturale.</a:t>
            </a:r>
          </a:p>
        </p:txBody>
      </p:sp>
    </p:spTree>
    <p:extLst>
      <p:ext uri="{BB962C8B-B14F-4D97-AF65-F5344CB8AC3E}">
        <p14:creationId xmlns:p14="http://schemas.microsoft.com/office/powerpoint/2010/main" val="14219349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196671-FC29-29B5-F89D-89DC9100C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40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A2D494-715E-4787-AA0C-3EE9BC966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b="1" dirty="0"/>
              <a:t> Il bilancio di previsione degli enti locali è redatto:</a:t>
            </a:r>
          </a:p>
          <a:p>
            <a:r>
              <a:rPr lang="it-IT" dirty="0"/>
              <a:t>In termini di cassa.</a:t>
            </a:r>
          </a:p>
          <a:p>
            <a:r>
              <a:rPr lang="it-IT" dirty="0"/>
              <a:t>In termini di competenza.</a:t>
            </a:r>
          </a:p>
          <a:p>
            <a:r>
              <a:rPr lang="it-IT" dirty="0"/>
              <a:t>Sia in termini di cassa che di competenza</a:t>
            </a:r>
          </a:p>
        </p:txBody>
      </p:sp>
    </p:spTree>
    <p:extLst>
      <p:ext uri="{BB962C8B-B14F-4D97-AF65-F5344CB8AC3E}">
        <p14:creationId xmlns:p14="http://schemas.microsoft.com/office/powerpoint/2010/main" val="24086333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3263</TotalTime>
  <Words>1946</Words>
  <Application>Microsoft Office PowerPoint</Application>
  <PresentationFormat>Presentazione su schermo (4:3)</PresentationFormat>
  <Paragraphs>206</Paragraphs>
  <Slides>41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4" baseType="lpstr">
      <vt:lpstr>Arial</vt:lpstr>
      <vt:lpstr>Calibri</vt:lpstr>
      <vt:lpstr>Tema di Office</vt:lpstr>
      <vt:lpstr>PUNTEGGIO</vt:lpstr>
      <vt:lpstr>1</vt:lpstr>
      <vt:lpstr>2</vt:lpstr>
      <vt:lpstr>3</vt:lpstr>
      <vt:lpstr>4</vt:lpstr>
      <vt:lpstr>5</vt:lpstr>
      <vt:lpstr>6</vt:lpstr>
      <vt:lpstr>7</vt:lpstr>
      <vt:lpstr>8</vt:lpstr>
      <vt:lpstr>9</vt:lpstr>
      <vt:lpstr>10</vt:lpstr>
      <vt:lpstr>11</vt:lpstr>
      <vt:lpstr>12</vt:lpstr>
      <vt:lpstr>13</vt:lpstr>
      <vt:lpstr>14</vt:lpstr>
      <vt:lpstr>15</vt:lpstr>
      <vt:lpstr>16</vt:lpstr>
      <vt:lpstr>17</vt:lpstr>
      <vt:lpstr>18</vt:lpstr>
      <vt:lpstr>19</vt:lpstr>
      <vt:lpstr>20</vt:lpstr>
      <vt:lpstr>21</vt:lpstr>
      <vt:lpstr>22</vt:lpstr>
      <vt:lpstr>23</vt:lpstr>
      <vt:lpstr>24</vt:lpstr>
      <vt:lpstr>25</vt:lpstr>
      <vt:lpstr>26</vt:lpstr>
      <vt:lpstr>27</vt:lpstr>
      <vt:lpstr>28</vt:lpstr>
      <vt:lpstr>29</vt:lpstr>
      <vt:lpstr>30</vt:lpstr>
      <vt:lpstr>31</vt:lpstr>
      <vt:lpstr>32</vt:lpstr>
      <vt:lpstr>33</vt:lpstr>
      <vt:lpstr>34</vt:lpstr>
      <vt:lpstr>35</vt:lpstr>
      <vt:lpstr>36</vt:lpstr>
      <vt:lpstr>37</vt:lpstr>
      <vt:lpstr>38</vt:lpstr>
      <vt:lpstr>39</vt:lpstr>
      <vt:lpstr>40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Windows User</dc:creator>
  <cp:lastModifiedBy>SERENA GUARDUCCI</cp:lastModifiedBy>
  <cp:revision>16</cp:revision>
  <dcterms:created xsi:type="dcterms:W3CDTF">2017-01-31T07:38:34Z</dcterms:created>
  <dcterms:modified xsi:type="dcterms:W3CDTF">2024-10-22T19:40:27Z</dcterms:modified>
</cp:coreProperties>
</file>