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153D0B12-F265-4A03-B52F-4C4A864CEF01}" type="datetimeFigureOut">
              <a:rPr lang="it-IT" smtClean="0"/>
              <a:t>13/09/2019</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B9B0F2D0-57C8-4459-9311-7872F9E6C43E}" type="slidenum">
              <a:rPr lang="it-IT" smtClean="0"/>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53D0B12-F265-4A03-B52F-4C4A864CEF01}" type="datetimeFigureOut">
              <a:rPr lang="it-IT" smtClean="0"/>
              <a:t>13/09/2019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9B0F2D0-57C8-4459-9311-7872F9E6C43E}" type="slidenum">
              <a:rPr lang="it-IT" smtClean="0"/>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153D0B12-F265-4A03-B52F-4C4A864CEF01}" type="datetimeFigureOut">
              <a:rPr lang="it-IT" smtClean="0"/>
              <a:t>13/09/2019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9B0F2D0-57C8-4459-9311-7872F9E6C43E}" type="slidenum">
              <a:rPr lang="it-IT" smtClean="0"/>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153D0B12-F265-4A03-B52F-4C4A864CEF01}" type="datetimeFigureOut">
              <a:rPr lang="it-IT" smtClean="0"/>
              <a:t>13/09/2019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9B0F2D0-57C8-4459-9311-7872F9E6C43E}" type="slidenum">
              <a:rPr lang="it-IT" smtClean="0"/>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153D0B12-F265-4A03-B52F-4C4A864CEF01}" type="datetimeFigureOut">
              <a:rPr lang="it-IT" smtClean="0"/>
              <a:t>13/09/2019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B9B0F2D0-57C8-4459-9311-7872F9E6C43E}" type="slidenum">
              <a:rPr lang="it-IT" smtClean="0"/>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153D0B12-F265-4A03-B52F-4C4A864CEF01}" type="datetimeFigureOut">
              <a:rPr lang="it-IT" smtClean="0"/>
              <a:t>13/09/2019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B9B0F2D0-57C8-4459-9311-7872F9E6C43E}"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153D0B12-F265-4A03-B52F-4C4A864CEF01}" type="datetimeFigureOut">
              <a:rPr lang="it-IT" smtClean="0"/>
              <a:t>13/09/2019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B9B0F2D0-57C8-4459-9311-7872F9E6C43E}"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153D0B12-F265-4A03-B52F-4C4A864CEF01}" type="datetimeFigureOut">
              <a:rPr lang="it-IT" smtClean="0"/>
              <a:t>13/09/2019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9B0F2D0-57C8-4459-9311-7872F9E6C43E}" type="slidenum">
              <a:rPr lang="it-IT" smtClean="0"/>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153D0B12-F265-4A03-B52F-4C4A864CEF01}" type="datetimeFigureOut">
              <a:rPr lang="it-IT" smtClean="0"/>
              <a:t>13/09/2019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B9B0F2D0-57C8-4459-9311-7872F9E6C43E}" type="slidenum">
              <a:rPr lang="it-IT" smtClean="0"/>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53D0B12-F265-4A03-B52F-4C4A864CEF01}" type="datetimeFigureOut">
              <a:rPr lang="it-IT" smtClean="0"/>
              <a:t>13/09/2019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9B0F2D0-57C8-4459-9311-7872F9E6C43E}"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53D0B12-F265-4A03-B52F-4C4A864CEF01}" type="datetimeFigureOut">
              <a:rPr lang="it-IT" smtClean="0"/>
              <a:t>13/09/2019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9B0F2D0-57C8-4459-9311-7872F9E6C43E}" type="slidenum">
              <a:rPr lang="it-IT" smtClean="0"/>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53D0B12-F265-4A03-B52F-4C4A864CEF01}" type="datetimeFigureOut">
              <a:rPr lang="it-IT" smtClean="0"/>
              <a:t>13/09/2019</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9B0F2D0-57C8-4459-9311-7872F9E6C43E}" type="slidenum">
              <a:rPr lang="it-IT" smtClean="0"/>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endParaRPr lang="it-IT"/>
          </a:p>
        </p:txBody>
      </p:sp>
      <p:sp>
        <p:nvSpPr>
          <p:cNvPr id="5" name="Segnaposto contenuto 4"/>
          <p:cNvSpPr>
            <a:spLocks noGrp="1"/>
          </p:cNvSpPr>
          <p:nvPr>
            <p:ph idx="1"/>
          </p:nvPr>
        </p:nvSpPr>
        <p:spPr/>
        <p:txBody>
          <a:bodyPr>
            <a:normAutofit/>
          </a:bodyPr>
          <a:lstStyle/>
          <a:p>
            <a:r>
              <a:rPr lang="it-IT" sz="6000" dirty="0" smtClean="0">
                <a:latin typeface="Calibri" pitchFamily="34" charset="0"/>
                <a:ea typeface="ＭＳ Ｐゴシック" pitchFamily="-84" charset="-128"/>
              </a:rPr>
              <a:t>I principi dell</a:t>
            </a:r>
            <a:r>
              <a:rPr lang="it-IT" altLang="it-IT" sz="6000" dirty="0" smtClean="0">
                <a:latin typeface="Calibri" pitchFamily="34" charset="0"/>
                <a:ea typeface="ＭＳ Ｐゴシック" pitchFamily="-84" charset="-128"/>
              </a:rPr>
              <a:t>’</a:t>
            </a:r>
            <a:r>
              <a:rPr lang="it-IT" sz="6000" dirty="0" smtClean="0">
                <a:latin typeface="Calibri" pitchFamily="34" charset="0"/>
                <a:ea typeface="ＭＳ Ｐゴシック" pitchFamily="-84" charset="-128"/>
              </a:rPr>
              <a:t>azione amministrativa</a:t>
            </a:r>
            <a:endParaRPr lang="it-IT" sz="6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dirty="0" smtClean="0">
                <a:ea typeface="ＭＳ Ｐゴシック" pitchFamily="34" charset="-128"/>
              </a:rPr>
              <a:t>L</a:t>
            </a:r>
            <a:r>
              <a:rPr lang="it-IT" altLang="it-IT" dirty="0" smtClean="0">
                <a:ea typeface="ＭＳ Ｐゴシック" pitchFamily="34" charset="-128"/>
              </a:rPr>
              <a:t>’</a:t>
            </a:r>
            <a:r>
              <a:rPr lang="it-IT" dirty="0" smtClean="0">
                <a:ea typeface="ＭＳ Ｐゴシック" pitchFamily="34" charset="-128"/>
              </a:rPr>
              <a:t>art. 1 della legge n. 241/90 è rubricato </a:t>
            </a:r>
            <a:r>
              <a:rPr lang="it-IT" altLang="it-IT" dirty="0" smtClean="0">
                <a:ea typeface="ＭＳ Ｐゴシック" pitchFamily="34" charset="-128"/>
              </a:rPr>
              <a:t>“</a:t>
            </a:r>
            <a:r>
              <a:rPr lang="it-IT" dirty="0" smtClean="0">
                <a:ea typeface="ＭＳ Ｐゴシック" pitchFamily="34" charset="-128"/>
              </a:rPr>
              <a:t>principi generali dell</a:t>
            </a:r>
            <a:r>
              <a:rPr lang="it-IT" altLang="it-IT" dirty="0" smtClean="0">
                <a:ea typeface="ＭＳ Ｐゴシック" pitchFamily="34" charset="-128"/>
              </a:rPr>
              <a:t>’</a:t>
            </a:r>
            <a:r>
              <a:rPr lang="it-IT" dirty="0" smtClean="0">
                <a:ea typeface="ＭＳ Ｐゴシック" pitchFamily="34" charset="-128"/>
              </a:rPr>
              <a:t>attività amministrativa</a:t>
            </a:r>
            <a:r>
              <a:rPr lang="it-IT" altLang="it-IT" dirty="0" smtClean="0">
                <a:ea typeface="ＭＳ Ｐゴシック" pitchFamily="34" charset="-128"/>
              </a:rPr>
              <a:t>”</a:t>
            </a:r>
          </a:p>
          <a:p>
            <a:r>
              <a:rPr lang="it-IT" dirty="0" smtClean="0">
                <a:ea typeface="ＭＳ Ｐゴシック" pitchFamily="34" charset="-128"/>
              </a:rPr>
              <a:t>La norma è stata modificata 3 volte: nel 2005 (con l’aggiunta dei due commi centrali e dei principi europei), nel 2009 (con inclusione del principio di imparzialità) e nel 2012 (con riferimento ai soggetti privati esercenti attività amministrative)</a:t>
            </a:r>
          </a:p>
          <a:p>
            <a:r>
              <a:rPr lang="it-IT" dirty="0" smtClean="0">
                <a:ea typeface="ＭＳ Ｐゴシック" pitchFamily="34" charset="-128"/>
              </a:rPr>
              <a:t>Il testo attuale afferma che l</a:t>
            </a:r>
            <a:r>
              <a:rPr lang="it-IT" altLang="it-IT" dirty="0" smtClean="0">
                <a:ea typeface="ＭＳ Ｐゴシック" pitchFamily="34" charset="-128"/>
              </a:rPr>
              <a:t>’</a:t>
            </a:r>
            <a:r>
              <a:rPr lang="it-IT" dirty="0" smtClean="0">
                <a:ea typeface="ＭＳ Ｐゴシック" pitchFamily="34" charset="-128"/>
              </a:rPr>
              <a:t>attività amministrativa </a:t>
            </a:r>
            <a:r>
              <a:rPr lang="it-IT" altLang="it-IT" dirty="0" smtClean="0">
                <a:ea typeface="ＭＳ Ｐゴシック" pitchFamily="34" charset="-128"/>
              </a:rPr>
              <a:t>“</a:t>
            </a:r>
            <a:r>
              <a:rPr lang="it-IT" dirty="0" smtClean="0">
                <a:ea typeface="ＭＳ Ｐゴシック" pitchFamily="34" charset="-128"/>
              </a:rPr>
              <a:t>è retta da criteri di economicità, efficacia, imparzialità, pubblicità e trasparenza</a:t>
            </a:r>
            <a:r>
              <a:rPr lang="it-IT" altLang="it-IT" dirty="0" smtClean="0">
                <a:ea typeface="ＭＳ Ｐゴシック" pitchFamily="34" charset="-128"/>
              </a:rPr>
              <a:t>”</a:t>
            </a:r>
            <a:endParaRPr lang="it-IT" dirty="0" smtClean="0">
              <a:ea typeface="ＭＳ Ｐゴシック" pitchFamily="34" charset="-128"/>
            </a:endParaRPr>
          </a:p>
          <a:p>
            <a:r>
              <a:rPr lang="it-IT" dirty="0" smtClean="0">
                <a:ea typeface="ＭＳ Ｐゴシック" pitchFamily="34" charset="-128"/>
              </a:rPr>
              <a:t>Menziona pure </a:t>
            </a:r>
            <a:r>
              <a:rPr lang="it-IT" altLang="it-IT" dirty="0" smtClean="0">
                <a:ea typeface="ＭＳ Ｐゴシック" pitchFamily="34" charset="-128"/>
              </a:rPr>
              <a:t>“</a:t>
            </a:r>
            <a:r>
              <a:rPr lang="it-IT" dirty="0" smtClean="0">
                <a:ea typeface="ＭＳ Ｐゴシック" pitchFamily="34" charset="-128"/>
              </a:rPr>
              <a:t>i principi dell</a:t>
            </a:r>
            <a:r>
              <a:rPr lang="it-IT" altLang="it-IT" dirty="0" smtClean="0">
                <a:ea typeface="ＭＳ Ｐゴシック" pitchFamily="34" charset="-128"/>
              </a:rPr>
              <a:t>’</a:t>
            </a:r>
            <a:r>
              <a:rPr lang="it-IT" dirty="0" smtClean="0">
                <a:ea typeface="ＭＳ Ｐゴシック" pitchFamily="34" charset="-128"/>
              </a:rPr>
              <a:t>ordinamento comunitario</a:t>
            </a:r>
            <a:r>
              <a:rPr lang="it-IT" altLang="it-IT" dirty="0" smtClean="0">
                <a:ea typeface="ＭＳ Ｐゴシック" pitchFamily="34" charset="-128"/>
              </a:rPr>
              <a:t>”</a:t>
            </a:r>
            <a:endParaRPr lang="it-IT" dirty="0" smtClean="0">
              <a:ea typeface="ＭＳ Ｐゴシック" pitchFamily="34" charset="-128"/>
            </a:endParaRPr>
          </a:p>
          <a:p>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457200" y="1935480"/>
            <a:ext cx="8229600" cy="4661872"/>
          </a:xfrm>
        </p:spPr>
        <p:txBody>
          <a:bodyPr>
            <a:normAutofit fontScale="85000" lnSpcReduction="20000"/>
          </a:bodyPr>
          <a:lstStyle/>
          <a:p>
            <a:pPr>
              <a:lnSpc>
                <a:spcPct val="90000"/>
              </a:lnSpc>
              <a:defRPr/>
            </a:pPr>
            <a:r>
              <a:rPr lang="it-IT" sz="2800" dirty="0" smtClean="0">
                <a:latin typeface="Calibri" pitchFamily="34" charset="0"/>
                <a:ea typeface="ＭＳ Ｐゴシック" pitchFamily="-84" charset="-128"/>
              </a:rPr>
              <a:t>Ogni istituto potrebbe trasformarsi in principio (termine di conclusione, partecipazione, semplificazione </a:t>
            </a:r>
            <a:r>
              <a:rPr lang="it-IT" sz="2800" dirty="0" err="1" smtClean="0">
                <a:latin typeface="Calibri" pitchFamily="34" charset="0"/>
                <a:ea typeface="ＭＳ Ｐゴシック" pitchFamily="-84" charset="-128"/>
              </a:rPr>
              <a:t>etc</a:t>
            </a:r>
            <a:r>
              <a:rPr lang="it-IT" sz="2800" dirty="0" smtClean="0">
                <a:latin typeface="Calibri" pitchFamily="34" charset="0"/>
                <a:ea typeface="ＭＳ Ｐゴシック" pitchFamily="-84" charset="-128"/>
              </a:rPr>
              <a:t>) e tutti sono interconnessi</a:t>
            </a:r>
          </a:p>
          <a:p>
            <a:pPr>
              <a:lnSpc>
                <a:spcPct val="90000"/>
              </a:lnSpc>
              <a:defRPr/>
            </a:pPr>
            <a:r>
              <a:rPr lang="it-IT" sz="2800" dirty="0" smtClean="0">
                <a:latin typeface="Calibri" pitchFamily="34" charset="0"/>
                <a:ea typeface="ＭＳ Ｐゴシック" pitchFamily="-84" charset="-128"/>
              </a:rPr>
              <a:t>In base alla fonte i principi dell</a:t>
            </a:r>
            <a:r>
              <a:rPr lang="it-IT" altLang="it-IT" sz="2800" dirty="0" smtClean="0">
                <a:latin typeface="Calibri" pitchFamily="34" charset="0"/>
                <a:ea typeface="ＭＳ Ｐゴシック" pitchFamily="-84" charset="-128"/>
              </a:rPr>
              <a:t>’</a:t>
            </a:r>
            <a:r>
              <a:rPr lang="it-IT" sz="2800" dirty="0" smtClean="0">
                <a:latin typeface="Calibri" pitchFamily="34" charset="0"/>
                <a:ea typeface="ＭＳ Ｐゴシック" pitchFamily="-84" charset="-128"/>
              </a:rPr>
              <a:t>azione amministrativa possono distinguersi in:</a:t>
            </a:r>
          </a:p>
          <a:p>
            <a:pPr marL="457200" indent="-457200">
              <a:lnSpc>
                <a:spcPct val="90000"/>
              </a:lnSpc>
              <a:buFont typeface="+mj-lt"/>
              <a:buAutoNum type="arabicPeriod"/>
              <a:defRPr/>
            </a:pPr>
            <a:r>
              <a:rPr lang="it-IT" sz="2800" dirty="0" smtClean="0">
                <a:latin typeface="Calibri" pitchFamily="34" charset="0"/>
                <a:ea typeface="ＭＳ Ｐゴシック" pitchFamily="-84" charset="-128"/>
              </a:rPr>
              <a:t>Principi non scritti come il principio di ragionevolezza e quello di funzionalità </a:t>
            </a:r>
            <a:r>
              <a:rPr lang="it-IT" sz="2800" dirty="0" smtClean="0">
                <a:latin typeface="Calibri" pitchFamily="34" charset="0"/>
                <a:ea typeface="ＭＳ Ｐゴシック" pitchFamily="-84" charset="-128"/>
              </a:rPr>
              <a:t>(</a:t>
            </a:r>
            <a:endParaRPr lang="it-IT" sz="2800" dirty="0" smtClean="0">
              <a:latin typeface="Calibri" pitchFamily="34" charset="0"/>
              <a:ea typeface="ＭＳ Ｐゴシック" pitchFamily="-84" charset="-128"/>
            </a:endParaRPr>
          </a:p>
          <a:p>
            <a:pPr marL="457200" indent="-457200">
              <a:lnSpc>
                <a:spcPct val="90000"/>
              </a:lnSpc>
              <a:buFont typeface="+mj-lt"/>
              <a:buAutoNum type="arabicPeriod"/>
              <a:defRPr/>
            </a:pPr>
            <a:r>
              <a:rPr lang="it-IT" sz="2800" dirty="0" smtClean="0">
                <a:latin typeface="Calibri" pitchFamily="34" charset="0"/>
                <a:ea typeface="ＭＳ Ｐゴシック" pitchFamily="-84" charset="-128"/>
              </a:rPr>
              <a:t>Principi costituzionalmente sanciti come quello di buon andamento e di imparzialità,</a:t>
            </a:r>
          </a:p>
          <a:p>
            <a:pPr marL="457200" indent="-457200">
              <a:lnSpc>
                <a:spcPct val="90000"/>
              </a:lnSpc>
              <a:buFont typeface="+mj-lt"/>
              <a:buAutoNum type="arabicPeriod"/>
              <a:defRPr/>
            </a:pPr>
            <a:r>
              <a:rPr lang="it-IT" sz="2800" dirty="0" smtClean="0">
                <a:latin typeface="Calibri" pitchFamily="34" charset="0"/>
                <a:ea typeface="ＭＳ Ｐゴシック" pitchFamily="-84" charset="-128"/>
              </a:rPr>
              <a:t>Principi menzionati specificamente dalla legge n. 241/90 e sono, oltre al principio di legalità, cinque: economicità, efficacia, imparzialità, pubblicità e trasparenza (progressivo aumento nel 2005 si è aggiunta la trasparenza e nel 2009 l’imparzialità).</a:t>
            </a:r>
          </a:p>
          <a:p>
            <a:pPr marL="457200" indent="-457200">
              <a:lnSpc>
                <a:spcPct val="90000"/>
              </a:lnSpc>
              <a:buFont typeface="+mj-lt"/>
              <a:buAutoNum type="arabicPeriod"/>
              <a:defRPr/>
            </a:pPr>
            <a:r>
              <a:rPr lang="it-IT" sz="2800" dirty="0" smtClean="0">
                <a:latin typeface="Calibri" pitchFamily="34" charset="0"/>
                <a:ea typeface="ＭＳ Ｐゴシック" pitchFamily="-84" charset="-128"/>
              </a:rPr>
              <a:t>Principi menzionati generalmente: principi dell</a:t>
            </a:r>
            <a:r>
              <a:rPr lang="it-IT" altLang="it-IT" sz="2800" dirty="0" smtClean="0">
                <a:latin typeface="Calibri" pitchFamily="34" charset="0"/>
                <a:ea typeface="ＭＳ Ｐゴシック" pitchFamily="-84" charset="-128"/>
              </a:rPr>
              <a:t>’</a:t>
            </a:r>
            <a:r>
              <a:rPr lang="it-IT" altLang="ja-JP" sz="2800" dirty="0" smtClean="0">
                <a:latin typeface="Calibri" pitchFamily="34" charset="0"/>
                <a:ea typeface="ＭＳ Ｐゴシック" pitchFamily="-84" charset="-128"/>
              </a:rPr>
              <a:t>ordinamento </a:t>
            </a:r>
            <a:r>
              <a:rPr lang="it-IT" altLang="ja-JP" sz="2800" dirty="0" smtClean="0">
                <a:latin typeface="Calibri" pitchFamily="34" charset="0"/>
                <a:ea typeface="ＭＳ Ｐゴシック" pitchFamily="-84" charset="-128"/>
              </a:rPr>
              <a:t>comunitario</a:t>
            </a: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a:lnSpc>
                <a:spcPct val="80000"/>
              </a:lnSpc>
            </a:pPr>
            <a:r>
              <a:rPr lang="it-IT" sz="2400" dirty="0" smtClean="0">
                <a:latin typeface="Century Schoolbook" pitchFamily="18" charset="0"/>
                <a:ea typeface="ＭＳ Ｐゴシック" pitchFamily="34" charset="-128"/>
              </a:rPr>
              <a:t>Lettura </a:t>
            </a:r>
            <a:r>
              <a:rPr lang="it-IT" sz="2400" dirty="0" err="1" smtClean="0">
                <a:latin typeface="Century Schoolbook" pitchFamily="18" charset="0"/>
                <a:ea typeface="ＭＳ Ｐゴシック" pitchFamily="34" charset="-128"/>
              </a:rPr>
              <a:t>dell</a:t>
            </a:r>
            <a:r>
              <a:rPr lang="ja-JP" altLang="it-IT" sz="2400" dirty="0" smtClean="0">
                <a:latin typeface="Century Schoolbook" pitchFamily="18" charset="0"/>
                <a:ea typeface="ＭＳ Ｐゴシック" pitchFamily="34" charset="-128"/>
              </a:rPr>
              <a:t>’</a:t>
            </a:r>
            <a:r>
              <a:rPr lang="it-IT" altLang="ja-JP" sz="2400" dirty="0" smtClean="0">
                <a:latin typeface="Century Schoolbook" pitchFamily="18" charset="0"/>
                <a:ea typeface="ＭＳ Ｐゴシック" pitchFamily="34" charset="-128"/>
              </a:rPr>
              <a:t>art.1 </a:t>
            </a:r>
          </a:p>
          <a:p>
            <a:pPr>
              <a:lnSpc>
                <a:spcPct val="80000"/>
              </a:lnSpc>
            </a:pPr>
            <a:r>
              <a:rPr lang="it-IT" sz="2400" dirty="0" smtClean="0">
                <a:latin typeface="Century Schoolbook" pitchFamily="18" charset="0"/>
                <a:ea typeface="ＭＳ Ｐゴシック" pitchFamily="34" charset="-128"/>
              </a:rPr>
              <a:t>E</a:t>
            </a:r>
            <a:r>
              <a:rPr lang="ja-JP" altLang="it-IT" sz="2400" dirty="0" smtClean="0">
                <a:latin typeface="Century Schoolbook" pitchFamily="18" charset="0"/>
                <a:ea typeface="ＭＳ Ｐゴシック" pitchFamily="34" charset="-128"/>
              </a:rPr>
              <a:t>’</a:t>
            </a:r>
            <a:r>
              <a:rPr lang="it-IT" altLang="ja-JP" sz="2400" dirty="0" smtClean="0">
                <a:latin typeface="Century Schoolbook" pitchFamily="18" charset="0"/>
                <a:ea typeface="ＭＳ Ｐゴシック" pitchFamily="34" charset="-128"/>
              </a:rPr>
              <a:t> la prima norma che richiama il principio (in precedenza lo si era ricavato da </a:t>
            </a:r>
            <a:r>
              <a:rPr lang="it-IT" altLang="ja-JP" sz="2400" dirty="0" err="1" smtClean="0">
                <a:latin typeface="Century Schoolbook" pitchFamily="18" charset="0"/>
                <a:ea typeface="ＭＳ Ｐゴシック" pitchFamily="34" charset="-128"/>
              </a:rPr>
              <a:t>nn</a:t>
            </a:r>
            <a:r>
              <a:rPr lang="it-IT" altLang="ja-JP" sz="2400" dirty="0" smtClean="0">
                <a:latin typeface="Century Schoolbook" pitchFamily="18" charset="0"/>
                <a:ea typeface="ＭＳ Ｐゴシック" pitchFamily="34" charset="-128"/>
              </a:rPr>
              <a:t> </a:t>
            </a:r>
            <a:r>
              <a:rPr lang="it-IT" altLang="ja-JP" sz="2400" dirty="0" err="1" smtClean="0">
                <a:latin typeface="Century Schoolbook" pitchFamily="18" charset="0"/>
                <a:ea typeface="ＭＳ Ｐゴシック" pitchFamily="34" charset="-128"/>
              </a:rPr>
              <a:t>cost.li</a:t>
            </a:r>
            <a:r>
              <a:rPr lang="it-IT" altLang="ja-JP" sz="2400" dirty="0" smtClean="0">
                <a:latin typeface="Century Schoolbook" pitchFamily="18" charset="0"/>
                <a:ea typeface="ＭＳ Ｐゴシック" pitchFamily="34" charset="-128"/>
              </a:rPr>
              <a:t>: 97, 23, 100, 101, 113 Cost.) </a:t>
            </a:r>
          </a:p>
          <a:p>
            <a:pPr>
              <a:lnSpc>
                <a:spcPct val="80000"/>
              </a:lnSpc>
            </a:pPr>
            <a:r>
              <a:rPr lang="it-IT" sz="2400" dirty="0" smtClean="0">
                <a:latin typeface="Century Schoolbook" pitchFamily="18" charset="0"/>
                <a:ea typeface="ＭＳ Ｐゴシック" pitchFamily="34" charset="-128"/>
              </a:rPr>
              <a:t>La norma indica solo una parte del principio di legalità (il fine) ma non indica che la legge è fondamento di ogni potere (limite positivo)</a:t>
            </a:r>
          </a:p>
          <a:p>
            <a:pPr>
              <a:lnSpc>
                <a:spcPct val="80000"/>
              </a:lnSpc>
            </a:pPr>
            <a:r>
              <a:rPr lang="it-IT" sz="2400" dirty="0" smtClean="0">
                <a:latin typeface="Century Schoolbook" pitchFamily="18" charset="0"/>
                <a:ea typeface="ＭＳ Ｐゴシック" pitchFamily="34" charset="-128"/>
              </a:rPr>
              <a:t>Sotto </a:t>
            </a:r>
            <a:r>
              <a:rPr lang="it-IT" sz="2400" dirty="0" err="1" smtClean="0">
                <a:latin typeface="Century Schoolbook" pitchFamily="18" charset="0"/>
                <a:ea typeface="ＭＳ Ｐゴシック" pitchFamily="34" charset="-128"/>
              </a:rPr>
              <a:t>qs</a:t>
            </a:r>
            <a:r>
              <a:rPr lang="it-IT" sz="2400" dirty="0" smtClean="0">
                <a:latin typeface="Century Schoolbook" pitchFamily="18" charset="0"/>
                <a:ea typeface="ＭＳ Ｐゴシック" pitchFamily="34" charset="-128"/>
              </a:rPr>
              <a:t> ultimo aspetto la norma chiarisce che mentre l</a:t>
            </a:r>
            <a:r>
              <a:rPr lang="ja-JP" altLang="it-IT" sz="2400" dirty="0" smtClean="0">
                <a:latin typeface="Century Schoolbook" pitchFamily="18" charset="0"/>
                <a:ea typeface="ＭＳ Ｐゴシック" pitchFamily="34" charset="-128"/>
              </a:rPr>
              <a:t>’</a:t>
            </a:r>
            <a:r>
              <a:rPr lang="it-IT" altLang="ja-JP" sz="2400" dirty="0" smtClean="0">
                <a:latin typeface="Century Schoolbook" pitchFamily="18" charset="0"/>
                <a:ea typeface="ＭＳ Ｐゴシック" pitchFamily="34" charset="-128"/>
              </a:rPr>
              <a:t>attività privata è libera nel fine, quella </a:t>
            </a:r>
            <a:r>
              <a:rPr lang="it-IT" altLang="ja-JP" sz="2400" dirty="0" err="1" smtClean="0">
                <a:latin typeface="Century Schoolbook" pitchFamily="18" charset="0"/>
                <a:ea typeface="ＭＳ Ｐゴシック" pitchFamily="34" charset="-128"/>
              </a:rPr>
              <a:t>amm.va</a:t>
            </a:r>
            <a:r>
              <a:rPr lang="it-IT" altLang="ja-JP" sz="2400" dirty="0" smtClean="0">
                <a:latin typeface="Century Schoolbook" pitchFamily="18" charset="0"/>
                <a:ea typeface="ＭＳ Ｐゴシック" pitchFamily="34" charset="-128"/>
              </a:rPr>
              <a:t> persegue fini indicati </a:t>
            </a:r>
            <a:r>
              <a:rPr lang="it-IT" altLang="ja-JP" sz="2400" dirty="0" err="1" smtClean="0">
                <a:latin typeface="Century Schoolbook" pitchFamily="18" charset="0"/>
                <a:ea typeface="ＭＳ Ｐゴシック" pitchFamily="34" charset="-128"/>
              </a:rPr>
              <a:t>dall</a:t>
            </a:r>
            <a:r>
              <a:rPr lang="ja-JP" altLang="it-IT" sz="2400" dirty="0" smtClean="0">
                <a:latin typeface="Century Schoolbook" pitchFamily="18" charset="0"/>
                <a:ea typeface="ＭＳ Ｐゴシック" pitchFamily="34" charset="-128"/>
              </a:rPr>
              <a:t>’</a:t>
            </a:r>
            <a:r>
              <a:rPr lang="it-IT" altLang="ja-JP" sz="2400" dirty="0" smtClean="0">
                <a:latin typeface="Century Schoolbook" pitchFamily="18" charset="0"/>
                <a:ea typeface="ＭＳ Ｐゴシック" pitchFamily="34" charset="-128"/>
              </a:rPr>
              <a:t>esterno</a:t>
            </a:r>
          </a:p>
          <a:p>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latin typeface="Century Schoolbook" pitchFamily="18" charset="0"/>
                <a:ea typeface="ＭＳ Ｐゴシック" pitchFamily="34" charset="-128"/>
              </a:rPr>
              <a:t>Principio di legalità si definisce come </a:t>
            </a:r>
            <a:r>
              <a:rPr lang="ja-JP" altLang="it-IT" dirty="0" smtClean="0">
                <a:latin typeface="Century Schoolbook" pitchFamily="18" charset="0"/>
                <a:ea typeface="ＭＳ Ｐゴシック" pitchFamily="34" charset="-128"/>
              </a:rPr>
              <a:t>“</a:t>
            </a:r>
            <a:r>
              <a:rPr lang="it-IT" altLang="ja-JP" dirty="0" smtClean="0">
                <a:latin typeface="Century Schoolbook" pitchFamily="18" charset="0"/>
                <a:ea typeface="ＭＳ Ｐゴシック" pitchFamily="34" charset="-128"/>
              </a:rPr>
              <a:t>il principio per cui l</a:t>
            </a:r>
            <a:r>
              <a:rPr lang="ja-JP" altLang="it-IT" dirty="0" smtClean="0">
                <a:latin typeface="Century Schoolbook" pitchFamily="18" charset="0"/>
                <a:ea typeface="ＭＳ Ｐゴシック" pitchFamily="34" charset="-128"/>
              </a:rPr>
              <a:t>’</a:t>
            </a:r>
            <a:r>
              <a:rPr lang="it-IT" altLang="ja-JP" dirty="0" smtClean="0">
                <a:latin typeface="Century Schoolbook" pitchFamily="18" charset="0"/>
                <a:ea typeface="ＭＳ Ｐゴシック" pitchFamily="34" charset="-128"/>
              </a:rPr>
              <a:t>amministrazione trova nella legge la fonte del suo potere, i fini della sua azione e il suo limite</a:t>
            </a:r>
            <a:r>
              <a:rPr lang="ja-JP" altLang="it-IT" dirty="0" smtClean="0">
                <a:latin typeface="Century Schoolbook" pitchFamily="18" charset="0"/>
                <a:ea typeface="ＭＳ Ｐゴシック" pitchFamily="34" charset="-128"/>
              </a:rPr>
              <a:t>”</a:t>
            </a:r>
            <a:endParaRPr lang="it-IT" altLang="ja-JP" dirty="0" smtClean="0">
              <a:latin typeface="Century Schoolbook" pitchFamily="18" charset="0"/>
              <a:ea typeface="ＭＳ Ｐゴシック" pitchFamily="34" charset="-128"/>
            </a:endParaRPr>
          </a:p>
          <a:p>
            <a:r>
              <a:rPr lang="it-IT" dirty="0" smtClean="0">
                <a:latin typeface="Century Schoolbook" pitchFamily="18" charset="0"/>
                <a:ea typeface="ＭＳ Ｐゴシック" pitchFamily="34" charset="-128"/>
              </a:rPr>
              <a:t>In </a:t>
            </a:r>
            <a:r>
              <a:rPr lang="it-IT" dirty="0" err="1" smtClean="0">
                <a:latin typeface="Century Schoolbook" pitchFamily="18" charset="0"/>
                <a:ea typeface="ＭＳ Ｐゴシック" pitchFamily="34" charset="-128"/>
              </a:rPr>
              <a:t>qs</a:t>
            </a:r>
            <a:r>
              <a:rPr lang="it-IT" dirty="0" smtClean="0">
                <a:latin typeface="Century Schoolbook" pitchFamily="18" charset="0"/>
                <a:ea typeface="ＭＳ Ｐゴシック" pitchFamily="34" charset="-128"/>
              </a:rPr>
              <a:t> </a:t>
            </a:r>
            <a:r>
              <a:rPr lang="it-IT" dirty="0" err="1" smtClean="0">
                <a:latin typeface="Century Schoolbook" pitchFamily="18" charset="0"/>
                <a:ea typeface="ＭＳ Ｐゴシック" pitchFamily="34" charset="-128"/>
              </a:rPr>
              <a:t>def</a:t>
            </a:r>
            <a:r>
              <a:rPr lang="it-IT" dirty="0" smtClean="0">
                <a:latin typeface="Century Schoolbook" pitchFamily="18" charset="0"/>
                <a:ea typeface="ＭＳ Ｐゴシック" pitchFamily="34" charset="-128"/>
              </a:rPr>
              <a:t> ci sono 3 aspetti: </a:t>
            </a:r>
            <a:endParaRPr lang="it-IT" dirty="0" smtClean="0">
              <a:latin typeface="Century Schoolbook" pitchFamily="18" charset="0"/>
              <a:ea typeface="ＭＳ Ｐゴシック" pitchFamily="34" charset="-128"/>
            </a:endParaRPr>
          </a:p>
          <a:p>
            <a:r>
              <a:rPr lang="it-IT" dirty="0" smtClean="0">
                <a:latin typeface="Century Schoolbook" pitchFamily="18" charset="0"/>
                <a:ea typeface="ＭＳ Ｐゴシック" pitchFamily="34" charset="-128"/>
              </a:rPr>
              <a:t>1</a:t>
            </a:r>
            <a:r>
              <a:rPr lang="it-IT" dirty="0" smtClean="0">
                <a:latin typeface="Century Schoolbook" pitchFamily="18" charset="0"/>
                <a:ea typeface="ＭＳ Ｐゴシック" pitchFamily="34" charset="-128"/>
              </a:rPr>
              <a:t>) legge come fonte del potere (limite positivo); </a:t>
            </a:r>
            <a:endParaRPr lang="it-IT" dirty="0" smtClean="0">
              <a:latin typeface="Century Schoolbook" pitchFamily="18" charset="0"/>
              <a:ea typeface="ＭＳ Ｐゴシック" pitchFamily="34" charset="-128"/>
            </a:endParaRPr>
          </a:p>
          <a:p>
            <a:r>
              <a:rPr lang="it-IT" dirty="0" smtClean="0">
                <a:latin typeface="Century Schoolbook" pitchFamily="18" charset="0"/>
                <a:ea typeface="ＭＳ Ｐゴシック" pitchFamily="34" charset="-128"/>
              </a:rPr>
              <a:t>2</a:t>
            </a:r>
            <a:r>
              <a:rPr lang="it-IT" dirty="0" smtClean="0">
                <a:latin typeface="Century Schoolbook" pitchFamily="18" charset="0"/>
                <a:ea typeface="ＭＳ Ｐゴシック" pitchFamily="34" charset="-128"/>
              </a:rPr>
              <a:t>) legge come indicatore di fini (art. 1) e </a:t>
            </a:r>
            <a:endParaRPr lang="it-IT" dirty="0" smtClean="0">
              <a:latin typeface="Century Schoolbook" pitchFamily="18" charset="0"/>
              <a:ea typeface="ＭＳ Ｐゴシック" pitchFamily="34" charset="-128"/>
            </a:endParaRPr>
          </a:p>
          <a:p>
            <a:r>
              <a:rPr lang="it-IT" dirty="0" smtClean="0">
                <a:latin typeface="Century Schoolbook" pitchFamily="18" charset="0"/>
                <a:ea typeface="ＭＳ Ｐゴシック" pitchFamily="34" charset="-128"/>
              </a:rPr>
              <a:t>3</a:t>
            </a:r>
            <a:r>
              <a:rPr lang="it-IT" dirty="0" smtClean="0">
                <a:latin typeface="Century Schoolbook" pitchFamily="18" charset="0"/>
                <a:ea typeface="ＭＳ Ｐゴシック" pitchFamily="34" charset="-128"/>
              </a:rPr>
              <a:t>) legge come limite negativo</a:t>
            </a:r>
          </a:p>
          <a:p>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Principio di ragionevolezza</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latin typeface="Calibri" pitchFamily="34" charset="0"/>
                <a:ea typeface="ＭＳ Ｐゴシック" pitchFamily="34" charset="-128"/>
              </a:rPr>
              <a:t>Principio non scritto (anche se c’è stato tentativo di introdurlo con art. 106 testo </a:t>
            </a:r>
            <a:r>
              <a:rPr lang="it-IT" dirty="0" err="1" smtClean="0">
                <a:latin typeface="Calibri" pitchFamily="34" charset="0"/>
                <a:ea typeface="ＭＳ Ｐゴシック" pitchFamily="34" charset="-128"/>
              </a:rPr>
              <a:t>comm.bicamerale</a:t>
            </a:r>
            <a:r>
              <a:rPr lang="it-IT" dirty="0" smtClean="0">
                <a:latin typeface="Calibri" pitchFamily="34" charset="0"/>
                <a:ea typeface="ＭＳ Ｐゴシック" pitchFamily="34" charset="-128"/>
              </a:rPr>
              <a:t> 1997) e clausola generale dell’azione amministrativa</a:t>
            </a:r>
          </a:p>
          <a:p>
            <a:r>
              <a:rPr lang="it-IT" dirty="0" smtClean="0">
                <a:latin typeface="Calibri" pitchFamily="34" charset="0"/>
                <a:ea typeface="ＭＳ Ｐゴシック" pitchFamily="34" charset="-128"/>
              </a:rPr>
              <a:t>Discende dai principi di eguaglianza, imparzialità e buon andamento ma li trascende</a:t>
            </a:r>
          </a:p>
          <a:p>
            <a:r>
              <a:rPr lang="it-IT" dirty="0" smtClean="0">
                <a:latin typeface="Calibri" pitchFamily="34" charset="0"/>
                <a:ea typeface="ＭＳ Ｐゴシック" pitchFamily="34" charset="-128"/>
              </a:rPr>
              <a:t>Può considerarsi il padre di tutti gli altri principi anche se è il più generico (sistema a cascata dal generico allo specifico: ragionevolezza, principi costituzionali, principi di fonte ordinaria o europea);</a:t>
            </a:r>
          </a:p>
          <a:p>
            <a:r>
              <a:rPr lang="it-IT" dirty="0" smtClean="0">
                <a:latin typeface="Calibri" pitchFamily="34" charset="0"/>
                <a:ea typeface="ＭＳ Ｐゴシック" pitchFamily="34" charset="-128"/>
              </a:rPr>
              <a:t>Principio assoluto: non entra in comparazione e non è mai derogabile</a:t>
            </a:r>
          </a:p>
          <a:p>
            <a:r>
              <a:rPr lang="it-IT" dirty="0" smtClean="0">
                <a:latin typeface="Calibri" pitchFamily="34" charset="0"/>
                <a:ea typeface="ＭＳ Ｐゴシック" pitchFamily="34" charset="-128"/>
              </a:rPr>
              <a:t>Il suo nucleo essenziale attiene al punto chiave dell’attività amministrativa: il bilanciamento di interessi</a:t>
            </a:r>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Regionevolezza</a:t>
            </a:r>
            <a:r>
              <a:rPr lang="it-IT" dirty="0" smtClean="0"/>
              <a:t> e bilanciamento</a:t>
            </a:r>
            <a:endParaRPr lang="it-IT" dirty="0"/>
          </a:p>
        </p:txBody>
      </p:sp>
      <p:sp>
        <p:nvSpPr>
          <p:cNvPr id="3" name="Segnaposto contenuto 2"/>
          <p:cNvSpPr>
            <a:spLocks noGrp="1"/>
          </p:cNvSpPr>
          <p:nvPr>
            <p:ph idx="1"/>
          </p:nvPr>
        </p:nvSpPr>
        <p:spPr/>
        <p:txBody>
          <a:bodyPr>
            <a:normAutofit fontScale="70000" lnSpcReduction="20000"/>
          </a:bodyPr>
          <a:lstStyle/>
          <a:p>
            <a:r>
              <a:rPr lang="it-IT" sz="2800" dirty="0" smtClean="0">
                <a:ea typeface="ＭＳ Ｐゴシック" pitchFamily="34" charset="-128"/>
              </a:rPr>
              <a:t>il principio di proporzionalità è il principio in base al quale la P.A., nell’assunzione delle proprie determinazioni, deve adottare la soluzione idonea ed adeguata con il minor sacrificio per gli interessi compresenti e attiene al bilanciamento quantitativo ossia alla misura concreta del potere esercitato, </a:t>
            </a:r>
            <a:r>
              <a:rPr lang="it-IT" sz="2800" i="1" dirty="0" smtClean="0">
                <a:ea typeface="ＭＳ Ｐゴシック" pitchFamily="34" charset="-128"/>
              </a:rPr>
              <a:t>la ragionevolezza attiene al bilanciamento qualitativo degli interessi</a:t>
            </a:r>
          </a:p>
          <a:p>
            <a:r>
              <a:rPr lang="it-IT" sz="2800" dirty="0" smtClean="0">
                <a:ea typeface="ＭＳ Ｐゴシック" pitchFamily="34" charset="-128"/>
              </a:rPr>
              <a:t>Ai fini del sindacato di legittimità non ci si deve chiedere se un certo valore, isolatamente considerato, sia stato sacrificato, ma ci si deve chiedere piuttosto se il sacrificio sia ragionevole tenuto conto della pluralità di valori e della necessità di stabilire un equilibrio tra loro. Così gli atti amministrativi generali (p. r. g., prezzi, piano del traffico, atti di pianificazione in genere) sono sottoposti ad un giudizio volto a verificare coerenza e congruità del bilanciamento di interessi, che è tanto più penetrante quanto più elaborato e complesso è il procedimento.</a:t>
            </a:r>
          </a:p>
          <a:p>
            <a:r>
              <a:rPr lang="it-IT" sz="2800" dirty="0" smtClean="0">
                <a:ea typeface="ＭＳ Ｐゴシック" pitchFamily="34" charset="-128"/>
              </a:rPr>
              <a:t>tutte le figure di eccesso di potere costituiscono un’applicazione del principio di ragionevolezza</a:t>
            </a:r>
          </a:p>
          <a:p>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ea typeface="ＭＳ Ｐゴシック" pitchFamily="34" charset="-128"/>
              </a:rPr>
              <a:t>del principio di ragionevolezza è </a:t>
            </a:r>
            <a:r>
              <a:rPr lang="it-IT" i="1" dirty="0" smtClean="0">
                <a:ea typeface="ＭＳ Ｐゴシック" pitchFamily="34" charset="-128"/>
              </a:rPr>
              <a:t>l’onere di valutazione di ipotesi alternative</a:t>
            </a:r>
            <a:r>
              <a:rPr lang="it-IT" dirty="0" smtClean="0">
                <a:ea typeface="ＭＳ Ｐゴシック" pitchFamily="34" charset="-128"/>
              </a:rPr>
              <a:t> di comparazione degli interessi in </a:t>
            </a:r>
            <a:r>
              <a:rPr lang="it-IT" dirty="0" smtClean="0">
                <a:ea typeface="ＭＳ Ｐゴシック" pitchFamily="34" charset="-128"/>
              </a:rPr>
              <a:t>conflitto</a:t>
            </a:r>
          </a:p>
          <a:p>
            <a:endParaRPr lang="it-IT" dirty="0" smtClean="0">
              <a:ea typeface="ＭＳ Ｐゴシック" pitchFamily="34" charset="-128"/>
            </a:endParaRPr>
          </a:p>
          <a:p>
            <a:r>
              <a:rPr lang="it-IT" dirty="0" err="1" smtClean="0">
                <a:ea typeface="ＭＳ Ｐゴシック" pitchFamily="34" charset="-128"/>
              </a:rPr>
              <a:t>Es</a:t>
            </a:r>
            <a:r>
              <a:rPr lang="it-IT" dirty="0" smtClean="0">
                <a:ea typeface="ＭＳ Ｐゴシック" pitchFamily="34" charset="-128"/>
                <a:sym typeface="Wingdings" pitchFamily="2" charset="2"/>
              </a:rPr>
              <a:t></a:t>
            </a:r>
            <a:r>
              <a:rPr lang="it-IT" sz="2400" dirty="0" smtClean="0">
                <a:latin typeface="Calibri" pitchFamily="34" charset="0"/>
                <a:ea typeface="ＭＳ Ｐゴシック" pitchFamily="34" charset="-128"/>
              </a:rPr>
              <a:t> Espropriazione di terreno vastissimo per realizzare opera di dimensioni minime (scuola in paese a ridotta crescita </a:t>
            </a:r>
            <a:r>
              <a:rPr lang="it-IT" sz="2400" dirty="0" err="1" smtClean="0">
                <a:latin typeface="Calibri" pitchFamily="34" charset="0"/>
                <a:ea typeface="ＭＳ Ｐゴシック" pitchFamily="34" charset="-128"/>
              </a:rPr>
              <a:t>demog</a:t>
            </a:r>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Principio del buon andamento</a:t>
            </a:r>
            <a:endParaRPr lang="it-IT" dirty="0"/>
          </a:p>
        </p:txBody>
      </p:sp>
      <p:sp>
        <p:nvSpPr>
          <p:cNvPr id="3" name="Segnaposto contenuto 2"/>
          <p:cNvSpPr>
            <a:spLocks noGrp="1"/>
          </p:cNvSpPr>
          <p:nvPr>
            <p:ph idx="1"/>
          </p:nvPr>
        </p:nvSpPr>
        <p:spPr/>
        <p:txBody>
          <a:bodyPr>
            <a:normAutofit fontScale="85000" lnSpcReduction="10000"/>
          </a:bodyPr>
          <a:lstStyle/>
          <a:p>
            <a:r>
              <a:rPr lang="it-IT" dirty="0" smtClean="0">
                <a:latin typeface="Calibri" pitchFamily="34" charset="0"/>
                <a:ea typeface="ＭＳ Ｐゴシック" pitchFamily="34" charset="-128"/>
              </a:rPr>
              <a:t>Principio contenuto nell</a:t>
            </a:r>
            <a:r>
              <a:rPr lang="it-IT" altLang="it-IT" dirty="0" smtClean="0">
                <a:latin typeface="Calibri" pitchFamily="34" charset="0"/>
                <a:ea typeface="ＭＳ Ｐゴシック" pitchFamily="34" charset="-128"/>
              </a:rPr>
              <a:t>’</a:t>
            </a:r>
            <a:r>
              <a:rPr lang="it-IT" altLang="ja-JP" dirty="0" smtClean="0">
                <a:latin typeface="Calibri" pitchFamily="34" charset="0"/>
                <a:ea typeface="ＭＳ Ｐゴシック" pitchFamily="34" charset="-128"/>
              </a:rPr>
              <a:t>art. 97 Cost.  e applicabile non solo all’organizzazione ma all’azione</a:t>
            </a:r>
          </a:p>
          <a:p>
            <a:r>
              <a:rPr lang="it-IT" altLang="ja-JP" dirty="0" smtClean="0">
                <a:latin typeface="Calibri" pitchFamily="34" charset="0"/>
                <a:ea typeface="ＭＳ Ｐゴシック" pitchFamily="34" charset="-128"/>
              </a:rPr>
              <a:t>nel primo trentennio di vita repubblicana era stato oscurato dal principio di imparzialità, ma soprattutto a partire dal Rapporto Giannini sui principali problemi dello Stato, si è inserito a pieno titolo nel flusso di riforme amministrative che ha riguardato le principali esperienze </a:t>
            </a:r>
            <a:r>
              <a:rPr lang="it-IT" altLang="ja-JP" dirty="0" err="1" smtClean="0">
                <a:latin typeface="Calibri" pitchFamily="34" charset="0"/>
                <a:ea typeface="ＭＳ Ｐゴシック" pitchFamily="34" charset="-128"/>
              </a:rPr>
              <a:t>ordinamentali</a:t>
            </a:r>
            <a:r>
              <a:rPr lang="it-IT" altLang="ja-JP" dirty="0" smtClean="0">
                <a:latin typeface="Calibri" pitchFamily="34" charset="0"/>
                <a:ea typeface="ＭＳ Ｐゴシック" pitchFamily="34" charset="-128"/>
              </a:rPr>
              <a:t> (New Public </a:t>
            </a:r>
            <a:r>
              <a:rPr lang="it-IT" altLang="ja-JP" dirty="0" err="1" smtClean="0">
                <a:latin typeface="Calibri" pitchFamily="34" charset="0"/>
                <a:ea typeface="ＭＳ Ｐゴシック" pitchFamily="34" charset="-128"/>
              </a:rPr>
              <a:t>Government</a:t>
            </a:r>
            <a:r>
              <a:rPr lang="it-IT" altLang="ja-JP" dirty="0" smtClean="0">
                <a:latin typeface="Calibri" pitchFamily="34" charset="0"/>
                <a:ea typeface="ＭＳ Ｐゴシック" pitchFamily="34" charset="-128"/>
              </a:rPr>
              <a:t> in Gran Bretagna, </a:t>
            </a:r>
            <a:r>
              <a:rPr lang="it-IT" altLang="ja-JP" dirty="0" err="1" smtClean="0">
                <a:latin typeface="Calibri" pitchFamily="34" charset="0"/>
                <a:ea typeface="ＭＳ Ｐゴシック" pitchFamily="34" charset="-128"/>
              </a:rPr>
              <a:t>Reinventing</a:t>
            </a:r>
            <a:r>
              <a:rPr lang="it-IT" altLang="ja-JP" dirty="0" smtClean="0">
                <a:latin typeface="Calibri" pitchFamily="34" charset="0"/>
                <a:ea typeface="ＭＳ Ｐゴシック" pitchFamily="34" charset="-128"/>
              </a:rPr>
              <a:t> </a:t>
            </a:r>
            <a:r>
              <a:rPr lang="it-IT" altLang="ja-JP" dirty="0" err="1" smtClean="0">
                <a:latin typeface="Calibri" pitchFamily="34" charset="0"/>
                <a:ea typeface="ＭＳ Ｐゴシック" pitchFamily="34" charset="-128"/>
              </a:rPr>
              <a:t>Government</a:t>
            </a:r>
            <a:r>
              <a:rPr lang="it-IT" altLang="ja-JP" dirty="0" smtClean="0">
                <a:latin typeface="Calibri" pitchFamily="34" charset="0"/>
                <a:ea typeface="ＭＳ Ｐゴシック" pitchFamily="34" charset="-128"/>
              </a:rPr>
              <a:t> negli USA)</a:t>
            </a:r>
          </a:p>
          <a:p>
            <a:r>
              <a:rPr lang="it-IT" altLang="ja-JP" dirty="0" smtClean="0">
                <a:latin typeface="Calibri" pitchFamily="34" charset="0"/>
                <a:ea typeface="ＭＳ Ｐゴシック" pitchFamily="34" charset="-128"/>
              </a:rPr>
              <a:t>espressamente richiamato dall’art. 41 della Carta di Nizza 18 dicembre 2000 (Carta dei diritti fondamentali dell’Unione Europea) come diritto ad una buona amministrazione</a:t>
            </a:r>
          </a:p>
          <a:p>
            <a:r>
              <a:rPr lang="it-IT" dirty="0" smtClean="0">
                <a:latin typeface="Calibri" pitchFamily="34" charset="0"/>
                <a:ea typeface="ＭＳ Ｐゴシック" pitchFamily="34" charset="-128"/>
              </a:rPr>
              <a:t>Dovere di cura dell</a:t>
            </a:r>
            <a:r>
              <a:rPr lang="it-IT" altLang="it-IT" dirty="0" smtClean="0">
                <a:latin typeface="Calibri" pitchFamily="34" charset="0"/>
                <a:ea typeface="ＭＳ Ｐゴシック" pitchFamily="34" charset="-128"/>
              </a:rPr>
              <a:t>’</a:t>
            </a:r>
            <a:r>
              <a:rPr lang="it-IT" altLang="ja-JP" dirty="0" smtClean="0">
                <a:latin typeface="Calibri" pitchFamily="34" charset="0"/>
                <a:ea typeface="ＭＳ Ｐゴシック" pitchFamily="34" charset="-128"/>
              </a:rPr>
              <a:t>interesse pubblico nella maniera più immediata, conveniente e adeguata possibile</a:t>
            </a:r>
            <a:endParaRPr lang="it-IT" dirty="0" smtClean="0">
              <a:latin typeface="Calibri" pitchFamily="34" charset="0"/>
              <a:ea typeface="ＭＳ Ｐゴシック" pitchFamily="34" charset="-128"/>
            </a:endParaRPr>
          </a:p>
          <a:p>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ea typeface="ＭＳ Ｐゴシック" pitchFamily="34" charset="-128"/>
              </a:rPr>
              <a:t>Tutto il procedimento </a:t>
            </a:r>
            <a:r>
              <a:rPr lang="it-IT" dirty="0" err="1" smtClean="0">
                <a:ea typeface="ＭＳ Ｐゴシック" pitchFamily="34" charset="-128"/>
              </a:rPr>
              <a:t>amm.vo</a:t>
            </a:r>
            <a:r>
              <a:rPr lang="it-IT" dirty="0" smtClean="0">
                <a:ea typeface="ＭＳ Ｐゴシック" pitchFamily="34" charset="-128"/>
              </a:rPr>
              <a:t> e la gran parte degli istituti contenuti nella l.241/90 si fondano sul principio del buon andamento</a:t>
            </a:r>
          </a:p>
          <a:p>
            <a:r>
              <a:rPr lang="it-IT" dirty="0" smtClean="0">
                <a:ea typeface="ＭＳ Ｐゴシック" pitchFamily="34" charset="-128"/>
              </a:rPr>
              <a:t>In particolare dalla giurisprudenza si evince lo stretto collegamento con tale principio dei seguenti istituti: termine di conclusione (art. 2), necessità di concludere con provvedimento espresso (art. 2), motivazione (art. 3), istruttoria (dovere di soccorso e indipendenza organi), contraddittorio e partecipazione, preavviso di rigetto, autotutela</a:t>
            </a:r>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latin typeface="Calibri" pitchFamily="34" charset="0"/>
                <a:ea typeface="ＭＳ Ｐゴシック" pitchFamily="34" charset="-128"/>
              </a:rPr>
              <a:t>La giurisprudenza ha evidenziato collegamenti tra buon andamento e principi contenuti nell’art. 1 o da esso desumibili </a:t>
            </a:r>
          </a:p>
          <a:p>
            <a:r>
              <a:rPr lang="it-IT" dirty="0" smtClean="0">
                <a:latin typeface="Calibri" pitchFamily="34" charset="0"/>
                <a:ea typeface="ＭＳ Ｐゴシック" pitchFamily="34" charset="-128"/>
              </a:rPr>
              <a:t>principio di pubblicità (da cui discendono obblighi di informazione)</a:t>
            </a:r>
          </a:p>
          <a:p>
            <a:r>
              <a:rPr lang="it-IT" dirty="0" smtClean="0">
                <a:latin typeface="Calibri" pitchFamily="34" charset="0"/>
                <a:ea typeface="ＭＳ Ｐゴシック" pitchFamily="34" charset="-128"/>
              </a:rPr>
              <a:t>Principio di chiarezza e linearità (così ad es. la </a:t>
            </a:r>
            <a:r>
              <a:rPr lang="it-IT" dirty="0" err="1" smtClean="0">
                <a:latin typeface="Calibri" pitchFamily="34" charset="0"/>
                <a:ea typeface="ＭＳ Ｐゴシック" pitchFamily="34" charset="-128"/>
              </a:rPr>
              <a:t>pa</a:t>
            </a:r>
            <a:r>
              <a:rPr lang="it-IT" dirty="0" smtClean="0">
                <a:latin typeface="Calibri" pitchFamily="34" charset="0"/>
                <a:ea typeface="ＭＳ Ｐゴシック" pitchFamily="34" charset="-128"/>
              </a:rPr>
              <a:t> deve orientare e non disorientare: è pertanto illegittimo il provvedimento con il quale un Comune – dopo aver rilasciato una concessione edilizia ad uno stabilimento industriale – neghi poi la concessione edilizia per la realizzazione dei relativi impianti di depurazione)</a:t>
            </a:r>
          </a:p>
          <a:p>
            <a:endParaRPr lang="it-I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latin typeface="Calibri" pitchFamily="34" charset="0"/>
                <a:ea typeface="ＭＳ Ｐゴシック" pitchFamily="34" charset="-128"/>
              </a:rPr>
              <a:t>Principio della valutazione meritocratica (cosi ad es. il sanitario a cui affidare l’incarico quinquennale di dirigente della chirurgia deve dimostrare attitudine ad essere un buon chirurgo e un buon dirigente e non deve essere semplicemente colui che maggiormente si accorda con gli indirizzi di politica sanitaria del direttore generale) </a:t>
            </a:r>
          </a:p>
          <a:p>
            <a:r>
              <a:rPr lang="it-IT" dirty="0" smtClean="0">
                <a:latin typeface="Calibri" pitchFamily="34" charset="0"/>
                <a:ea typeface="ＭＳ Ｐゴシック" pitchFamily="34" charset="-128"/>
              </a:rPr>
              <a:t>regola dell’anonimato delle prove scritte</a:t>
            </a:r>
          </a:p>
          <a:p>
            <a:r>
              <a:rPr lang="it-IT" dirty="0" smtClean="0">
                <a:latin typeface="Calibri" pitchFamily="34" charset="0"/>
                <a:ea typeface="ＭＳ Ｐゴシック" pitchFamily="34" charset="-128"/>
              </a:rPr>
              <a:t>Regola del concorso</a:t>
            </a:r>
          </a:p>
          <a:p>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Principio di imparzialità</a:t>
            </a:r>
            <a:endParaRPr lang="it-IT" dirty="0"/>
          </a:p>
        </p:txBody>
      </p:sp>
      <p:sp>
        <p:nvSpPr>
          <p:cNvPr id="3" name="Segnaposto contenuto 2"/>
          <p:cNvSpPr>
            <a:spLocks noGrp="1"/>
          </p:cNvSpPr>
          <p:nvPr>
            <p:ph idx="1"/>
          </p:nvPr>
        </p:nvSpPr>
        <p:spPr/>
        <p:txBody>
          <a:bodyPr/>
          <a:lstStyle/>
          <a:p>
            <a:r>
              <a:rPr lang="it-IT" dirty="0" smtClean="0">
                <a:latin typeface="Calibri" pitchFamily="34" charset="0"/>
                <a:ea typeface="ＭＳ Ｐゴシック" pitchFamily="34" charset="-128"/>
              </a:rPr>
              <a:t>Principio contenuto </a:t>
            </a:r>
            <a:r>
              <a:rPr lang="it-IT" dirty="0" err="1" smtClean="0">
                <a:latin typeface="Calibri" pitchFamily="34" charset="0"/>
                <a:ea typeface="ＭＳ Ｐゴシック" pitchFamily="34" charset="-128"/>
              </a:rPr>
              <a:t>nell</a:t>
            </a:r>
            <a:r>
              <a:rPr lang="ja-JP" altLang="it-IT" dirty="0" smtClean="0">
                <a:latin typeface="Calibri" pitchFamily="34" charset="0"/>
                <a:ea typeface="ＭＳ Ｐゴシック" pitchFamily="34" charset="-128"/>
              </a:rPr>
              <a:t>’</a:t>
            </a:r>
            <a:r>
              <a:rPr lang="it-IT" altLang="ja-JP" dirty="0" smtClean="0">
                <a:latin typeface="Calibri" pitchFamily="34" charset="0"/>
                <a:ea typeface="ＭＳ Ｐゴシック" pitchFamily="34" charset="-128"/>
              </a:rPr>
              <a:t>art. 97 Cost. e dal 2009 anche nella l. 241/90</a:t>
            </a:r>
          </a:p>
          <a:p>
            <a:r>
              <a:rPr lang="it-IT" dirty="0" smtClean="0">
                <a:latin typeface="Calibri" pitchFamily="34" charset="0"/>
                <a:ea typeface="ＭＳ Ｐゴシック" pitchFamily="34" charset="-128"/>
              </a:rPr>
              <a:t>Accezione oggettiva: obbligo di ponderare tutti gli interessi coinvolti (</a:t>
            </a:r>
            <a:r>
              <a:rPr lang="it-IT" dirty="0" err="1" smtClean="0">
                <a:latin typeface="Calibri" pitchFamily="34" charset="0"/>
                <a:ea typeface="ＭＳ Ｐゴシック" pitchFamily="34" charset="-128"/>
              </a:rPr>
              <a:t>compl.istruttoria</a:t>
            </a:r>
            <a:r>
              <a:rPr lang="it-IT" dirty="0" smtClean="0">
                <a:latin typeface="Calibri" pitchFamily="34" charset="0"/>
                <a:ea typeface="ＭＳ Ｐゴシック" pitchFamily="34" charset="-128"/>
              </a:rPr>
              <a:t>)</a:t>
            </a:r>
          </a:p>
          <a:p>
            <a:r>
              <a:rPr lang="it-IT" dirty="0" smtClean="0">
                <a:latin typeface="Calibri" pitchFamily="34" charset="0"/>
                <a:ea typeface="ＭＳ Ｐゴシック" pitchFamily="34" charset="-128"/>
              </a:rPr>
              <a:t>Accezione soggettiva: divieto di disparità (astensione, incompatibilità; no integrazione </a:t>
            </a:r>
            <a:r>
              <a:rPr lang="it-IT" dirty="0" err="1" smtClean="0">
                <a:latin typeface="Calibri" pitchFamily="34" charset="0"/>
                <a:ea typeface="ＭＳ Ｐゴシック" pitchFamily="34" charset="-128"/>
              </a:rPr>
              <a:t>documentaz</a:t>
            </a:r>
            <a:r>
              <a:rPr lang="it-IT" dirty="0" smtClean="0">
                <a:latin typeface="Calibri" pitchFamily="34" charset="0"/>
                <a:ea typeface="ＭＳ Ｐゴシック" pitchFamily="34" charset="-128"/>
              </a:rPr>
              <a:t>.; procedure concorsuali per bene pubblico; no bandi fotografia; divieto soggetti estranei</a:t>
            </a:r>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ea typeface="ＭＳ Ｐゴシック" pitchFamily="34" charset="-128"/>
              </a:rPr>
              <a:t>L’accezione soggettiva costituisce il fondamento degli istituti dell’</a:t>
            </a:r>
            <a:r>
              <a:rPr lang="it-IT" i="1" dirty="0" smtClean="0">
                <a:ea typeface="ＭＳ Ｐゴシック" pitchFamily="34" charset="-128"/>
              </a:rPr>
              <a:t>astensione </a:t>
            </a:r>
            <a:r>
              <a:rPr lang="it-IT" dirty="0" smtClean="0">
                <a:ea typeface="ＭＳ Ｐゴシック" pitchFamily="34" charset="-128"/>
              </a:rPr>
              <a:t>(per cui l’amministratore pubblico non deve avere alcun interesse concreto o coinvolgimento di carattere personale, anche solo in astratto nella vicenda che viene chiamato ad esaminare e valutare); dell’</a:t>
            </a:r>
            <a:r>
              <a:rPr lang="it-IT" i="1" dirty="0" smtClean="0">
                <a:ea typeface="ＭＳ Ｐゴシック" pitchFamily="34" charset="-128"/>
              </a:rPr>
              <a:t>incompatibilità</a:t>
            </a:r>
            <a:r>
              <a:rPr lang="it-IT" dirty="0" smtClean="0">
                <a:ea typeface="ＭＳ Ｐゴシック" pitchFamily="34" charset="-128"/>
              </a:rPr>
              <a:t> (per cui gli amministratori non possono essere portatori di interessi personali che possano trovarsi in posizione di conflittualità o anche solo di divergenza, rispetto a quello, generale, affidato alle cure dell’organo di cui fanno parte indipendentemente da come abbiano agito in concreto) e </a:t>
            </a:r>
            <a:r>
              <a:rPr lang="it-IT" dirty="0" err="1" smtClean="0">
                <a:ea typeface="ＭＳ Ｐゴシック" pitchFamily="34" charset="-128"/>
              </a:rPr>
              <a:t>e</a:t>
            </a:r>
            <a:r>
              <a:rPr lang="it-IT" dirty="0" smtClean="0">
                <a:ea typeface="ＭＳ Ｐゴシック" pitchFamily="34" charset="-128"/>
              </a:rPr>
              <a:t> della </a:t>
            </a:r>
            <a:r>
              <a:rPr lang="it-IT" i="1" dirty="0" smtClean="0">
                <a:ea typeface="ＭＳ Ｐゴシック" pitchFamily="34" charset="-128"/>
              </a:rPr>
              <a:t>ricusazione</a:t>
            </a:r>
            <a:r>
              <a:rPr lang="it-IT" b="1" dirty="0" smtClean="0">
                <a:ea typeface="ＭＳ Ｐゴシック" pitchFamily="34" charset="-128"/>
              </a:rPr>
              <a:t> </a:t>
            </a:r>
            <a:r>
              <a:rPr lang="it-IT" dirty="0" smtClean="0">
                <a:ea typeface="ＭＳ Ｐゴシック" pitchFamily="34" charset="-128"/>
              </a:rPr>
              <a:t>(che si ha nelle ipotesi in cui vi sarebbe dovuta essere astensione e non vi sia stata).</a:t>
            </a:r>
          </a:p>
          <a:p>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dirty="0" smtClean="0">
                <a:ea typeface="ＭＳ Ｐゴシック" pitchFamily="34" charset="-128"/>
              </a:rPr>
              <a:t>Nell’</a:t>
            </a:r>
            <a:r>
              <a:rPr lang="it-IT" i="1" dirty="0" smtClean="0">
                <a:ea typeface="ＭＳ Ｐゴシック" pitchFamily="34" charset="-128"/>
              </a:rPr>
              <a:t>accezione oggettiva</a:t>
            </a:r>
            <a:r>
              <a:rPr lang="it-IT" dirty="0" smtClean="0">
                <a:ea typeface="ＭＳ Ｐゴシック" pitchFamily="34" charset="-128"/>
              </a:rPr>
              <a:t> il principio di imparzialità indica, invece, un obbligo positivo per l’amministrazione (relativo a ciò che l’amministrazione deve fare), ossia la </a:t>
            </a:r>
            <a:r>
              <a:rPr lang="it-IT" i="1" dirty="0" smtClean="0">
                <a:ea typeface="ＭＳ Ｐゴシック" pitchFamily="34" charset="-128"/>
              </a:rPr>
              <a:t>ponderazione di tutti gli interessi coinvolti nella vicenda; </a:t>
            </a:r>
            <a:r>
              <a:rPr lang="it-IT" dirty="0" smtClean="0">
                <a:ea typeface="ＭＳ Ｐゴシック" pitchFamily="34" charset="-128"/>
              </a:rPr>
              <a:t>Ciò vale sia sul versante dell’azione (è illegittimo il provvedimento che ometta di considerare uno o più degli interessi rilevanti nella vicenda o lo faccia erroneamente) sia sul versante dell’organizzazione (è illegittima la decisione adottata da un organo collegiale in cui non siano presenti tutti i rappresentanti</a:t>
            </a:r>
          </a:p>
          <a:p>
            <a:r>
              <a:rPr lang="it-IT" dirty="0" smtClean="0">
                <a:ea typeface="ＭＳ Ｐゴシック" pitchFamily="34" charset="-128"/>
              </a:rPr>
              <a:t>Da questo punto di vista anche il principio di imparzialità diventa principio di “primo grado” fondante a sua volta i principi del contraddittorio e della partecipazione</a:t>
            </a:r>
          </a:p>
          <a:p>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Principio di economicità</a:t>
            </a:r>
            <a:endParaRPr lang="it-IT" dirty="0"/>
          </a:p>
        </p:txBody>
      </p:sp>
      <p:sp>
        <p:nvSpPr>
          <p:cNvPr id="3" name="Segnaposto contenuto 2"/>
          <p:cNvSpPr>
            <a:spLocks noGrp="1"/>
          </p:cNvSpPr>
          <p:nvPr>
            <p:ph idx="1"/>
          </p:nvPr>
        </p:nvSpPr>
        <p:spPr/>
        <p:txBody>
          <a:bodyPr/>
          <a:lstStyle/>
          <a:p>
            <a:pPr>
              <a:lnSpc>
                <a:spcPct val="90000"/>
              </a:lnSpc>
            </a:pPr>
            <a:r>
              <a:rPr lang="it-IT" sz="2400" dirty="0" smtClean="0">
                <a:latin typeface="Calibri" pitchFamily="34" charset="0"/>
                <a:ea typeface="ＭＳ Ｐゴシック" pitchFamily="34" charset="-128"/>
              </a:rPr>
              <a:t>2 accezioni: procedurale (più importante) e uso risorse di personale e finanziarie</a:t>
            </a:r>
          </a:p>
          <a:p>
            <a:pPr>
              <a:lnSpc>
                <a:spcPct val="90000"/>
              </a:lnSpc>
            </a:pPr>
            <a:r>
              <a:rPr lang="it-IT" sz="2400" dirty="0" smtClean="0">
                <a:latin typeface="Calibri" pitchFamily="34" charset="0"/>
                <a:ea typeface="ＭＳ Ｐゴシック" pitchFamily="34" charset="-128"/>
              </a:rPr>
              <a:t>Accezione procedurale: conseguimento degli obiettivi legislativamente stabiliti con il minor dispendio di passaggi</a:t>
            </a:r>
          </a:p>
          <a:p>
            <a:pPr>
              <a:lnSpc>
                <a:spcPct val="90000"/>
              </a:lnSpc>
            </a:pPr>
            <a:r>
              <a:rPr lang="it-IT" sz="2400" dirty="0" smtClean="0">
                <a:latin typeface="Calibri" pitchFamily="34" charset="0"/>
                <a:ea typeface="ＭＳ Ｐゴシック" pitchFamily="34" charset="-128"/>
              </a:rPr>
              <a:t>Es.: duplicazioni ingiustificate di pareri e di momenti istruttori, imposizioni di oneri di certificazione non dovuti, ritardo nella </a:t>
            </a:r>
            <a:r>
              <a:rPr lang="it-IT" sz="2400" dirty="0" err="1" smtClean="0">
                <a:latin typeface="Calibri" pitchFamily="34" charset="0"/>
                <a:ea typeface="ＭＳ Ｐゴシック" pitchFamily="34" charset="-128"/>
              </a:rPr>
              <a:t>concl.proc</a:t>
            </a:r>
            <a:r>
              <a:rPr lang="it-IT" sz="2400" dirty="0" smtClean="0">
                <a:latin typeface="Calibri" pitchFamily="34" charset="0"/>
                <a:ea typeface="ＭＳ Ｐゴシック" pitchFamily="34" charset="-128"/>
              </a:rPr>
              <a:t>.</a:t>
            </a:r>
          </a:p>
          <a:p>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Principio di efficacia</a:t>
            </a:r>
            <a:endParaRPr lang="it-IT" dirty="0"/>
          </a:p>
        </p:txBody>
      </p:sp>
      <p:sp>
        <p:nvSpPr>
          <p:cNvPr id="3" name="Segnaposto contenuto 2"/>
          <p:cNvSpPr>
            <a:spLocks noGrp="1"/>
          </p:cNvSpPr>
          <p:nvPr>
            <p:ph idx="1"/>
          </p:nvPr>
        </p:nvSpPr>
        <p:spPr/>
        <p:txBody>
          <a:bodyPr/>
          <a:lstStyle/>
          <a:p>
            <a:r>
              <a:rPr lang="it-IT" dirty="0" smtClean="0">
                <a:latin typeface="Calibri" pitchFamily="34" charset="0"/>
                <a:ea typeface="ＭＳ Ｐゴシック" pitchFamily="34" charset="-128"/>
              </a:rPr>
              <a:t>Il principio di efficacia richiama la </a:t>
            </a:r>
            <a:r>
              <a:rPr lang="it-IT" dirty="0" err="1" smtClean="0">
                <a:latin typeface="Calibri" pitchFamily="34" charset="0"/>
                <a:ea typeface="ＭＳ Ｐゴシック" pitchFamily="34" charset="-128"/>
              </a:rPr>
              <a:t>primarietà</a:t>
            </a:r>
            <a:r>
              <a:rPr lang="it-IT" dirty="0" smtClean="0">
                <a:latin typeface="Calibri" pitchFamily="34" charset="0"/>
                <a:ea typeface="ＭＳ Ｐゴシック" pitchFamily="34" charset="-128"/>
              </a:rPr>
              <a:t> del conseguimento dei risultati, ossia la concreta idoneità dell’azione amministrativa a conseguire, in termini pratici, i risultati prefissati in tema di tutela degli interessi pubblici</a:t>
            </a:r>
          </a:p>
          <a:p>
            <a:endParaRPr lang="it-I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Rapporto tra efficacia e efficienza</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latin typeface="Calibri" pitchFamily="34" charset="0"/>
                <a:ea typeface="ＭＳ Ｐゴシック" pitchFamily="34" charset="-128"/>
              </a:rPr>
              <a:t>Il concetto di efficacia non coincide con quello di efficienza: un’amministrazione che conti su scarsi mezzi ben potrebbe essere efficiente (utilizza tutti i mezzi che ha a disposizione nel miglior modo possibile) ma non efficace (avendo pochi mezzi non potrebbe conseguire i risultati prefissati dalla legge) e, viceversa, una p.a. efficace (che riesce a conseguire i risultati indicati dalla legge) non necessariamente è efficiente (utilizza i propri mezzi nel modo migliore possibile)</a:t>
            </a:r>
          </a:p>
          <a:p>
            <a:r>
              <a:rPr lang="it-IT" dirty="0" smtClean="0">
                <a:latin typeface="Calibri" pitchFamily="34" charset="0"/>
                <a:ea typeface="ＭＳ Ｐゴシック" pitchFamily="34" charset="-128"/>
              </a:rPr>
              <a:t>Peraltro, il principio di efficienza, richiamato nell’art. 3 bis: “per conseguire maggiore efficienza nella loro attività, le amministrazioni pubbliche incentivano l’uso della telematica”, potrebbe avere una valenza di tipo organizzativo e questo spiegherebbe la sua non esplicita menzione nel testo dell’art. 1</a:t>
            </a:r>
          </a:p>
          <a:p>
            <a:endParaRPr lang="it-I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Principio di pubblicità</a:t>
            </a:r>
            <a:endParaRPr lang="it-IT" dirty="0"/>
          </a:p>
        </p:txBody>
      </p:sp>
      <p:sp>
        <p:nvSpPr>
          <p:cNvPr id="3" name="Segnaposto contenuto 2"/>
          <p:cNvSpPr>
            <a:spLocks noGrp="1"/>
          </p:cNvSpPr>
          <p:nvPr>
            <p:ph idx="1"/>
          </p:nvPr>
        </p:nvSpPr>
        <p:spPr/>
        <p:txBody>
          <a:bodyPr/>
          <a:lstStyle/>
          <a:p>
            <a:r>
              <a:rPr lang="it-IT" dirty="0" smtClean="0">
                <a:latin typeface="Calibri" pitchFamily="34" charset="0"/>
                <a:ea typeface="ＭＳ Ｐゴシック" pitchFamily="34" charset="-128"/>
              </a:rPr>
              <a:t>Il principio di pubblicità impone che l</a:t>
            </a:r>
            <a:r>
              <a:rPr lang="ja-JP" altLang="it-IT" dirty="0" smtClean="0">
                <a:latin typeface="Calibri" pitchFamily="34" charset="0"/>
                <a:ea typeface="ＭＳ Ｐゴシック" pitchFamily="34" charset="-128"/>
              </a:rPr>
              <a:t>’</a:t>
            </a:r>
            <a:r>
              <a:rPr lang="it-IT" altLang="ja-JP" dirty="0" smtClean="0">
                <a:latin typeface="Calibri" pitchFamily="34" charset="0"/>
                <a:ea typeface="ＭＳ Ｐゴシック" pitchFamily="34" charset="-128"/>
              </a:rPr>
              <a:t>attività amministrativa sia conoscibile </a:t>
            </a:r>
            <a:r>
              <a:rPr lang="it-IT" altLang="ja-JP" dirty="0" err="1" smtClean="0">
                <a:latin typeface="Calibri" pitchFamily="34" charset="0"/>
                <a:ea typeface="ＭＳ Ｐゴシック" pitchFamily="34" charset="-128"/>
              </a:rPr>
              <a:t>dall</a:t>
            </a:r>
            <a:r>
              <a:rPr lang="ja-JP" altLang="it-IT" dirty="0" smtClean="0">
                <a:latin typeface="Calibri" pitchFamily="34" charset="0"/>
                <a:ea typeface="ＭＳ Ｐゴシック" pitchFamily="34" charset="-128"/>
              </a:rPr>
              <a:t>’</a:t>
            </a:r>
            <a:r>
              <a:rPr lang="it-IT" altLang="ja-JP" dirty="0" smtClean="0">
                <a:latin typeface="Calibri" pitchFamily="34" charset="0"/>
                <a:ea typeface="ＭＳ Ｐゴシック" pitchFamily="34" charset="-128"/>
              </a:rPr>
              <a:t>esterno e che le p.a. mettano a disposizione le proprie informazioni</a:t>
            </a:r>
          </a:p>
          <a:p>
            <a:r>
              <a:rPr lang="it-IT" dirty="0" smtClean="0">
                <a:latin typeface="Calibri" pitchFamily="34" charset="0"/>
                <a:ea typeface="ＭＳ Ｐゴシック" pitchFamily="34" charset="-128"/>
              </a:rPr>
              <a:t>Si contrappone al principio di segretezza</a:t>
            </a:r>
          </a:p>
          <a:p>
            <a:r>
              <a:rPr lang="it-IT" dirty="0" smtClean="0">
                <a:latin typeface="Calibri" pitchFamily="34" charset="0"/>
                <a:ea typeface="ＭＳ Ｐゴシック" pitchFamily="34" charset="-128"/>
              </a:rPr>
              <a:t>Collegamento con il diritto di accesso</a:t>
            </a:r>
          </a:p>
          <a:p>
            <a:endParaRPr lang="it-IT"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latin typeface="Calibri" pitchFamily="34" charset="0"/>
                <a:ea typeface="ＭＳ Ｐゴシック" pitchFamily="34" charset="-128"/>
              </a:rPr>
              <a:t>I due estremi:</a:t>
            </a:r>
          </a:p>
          <a:p>
            <a:r>
              <a:rPr lang="it-IT" dirty="0" smtClean="0">
                <a:latin typeface="Calibri" pitchFamily="34" charset="0"/>
                <a:ea typeface="ＭＳ Ｐゴシック" pitchFamily="34" charset="-128"/>
              </a:rPr>
              <a:t>Sistema del segreto totale: nessuna messa a disposizione di informazioni al cittadino (art. 15 TU 3/1957)</a:t>
            </a:r>
          </a:p>
          <a:p>
            <a:r>
              <a:rPr lang="it-IT" dirty="0" smtClean="0">
                <a:latin typeface="Calibri" pitchFamily="34" charset="0"/>
                <a:ea typeface="ＭＳ Ｐゴシック" pitchFamily="34" charset="-128"/>
              </a:rPr>
              <a:t>Sistema ad accessibilità totale: </a:t>
            </a:r>
            <a:r>
              <a:rPr lang="it-IT" dirty="0" err="1" smtClean="0">
                <a:latin typeface="Calibri" pitchFamily="34" charset="0"/>
                <a:ea typeface="ＭＳ Ｐゴシック" pitchFamily="34" charset="-128"/>
              </a:rPr>
              <a:t>totale</a:t>
            </a:r>
            <a:r>
              <a:rPr lang="it-IT" dirty="0" smtClean="0">
                <a:latin typeface="Calibri" pitchFamily="34" charset="0"/>
                <a:ea typeface="ＭＳ Ｐゴシック" pitchFamily="34" charset="-128"/>
              </a:rPr>
              <a:t> messa a disposizione di informazioni al cittadino a richiesta </a:t>
            </a:r>
            <a:r>
              <a:rPr lang="it-IT" dirty="0" smtClean="0">
                <a:latin typeface="Calibri" pitchFamily="34" charset="0"/>
                <a:ea typeface="ＭＳ Ｐゴシック" pitchFamily="34" charset="-128"/>
              </a:rPr>
              <a:t>(FOIA) </a:t>
            </a:r>
            <a:r>
              <a:rPr lang="it-IT" dirty="0" smtClean="0">
                <a:latin typeface="Calibri" pitchFamily="34" charset="0"/>
                <a:ea typeface="ＭＳ Ｐゴシック" pitchFamily="34" charset="-128"/>
              </a:rPr>
              <a:t>o addirittura senza richiesta (Scandinavia)</a:t>
            </a:r>
          </a:p>
          <a:p>
            <a:r>
              <a:rPr lang="it-IT" dirty="0" smtClean="0">
                <a:latin typeface="Calibri" pitchFamily="34" charset="0"/>
                <a:ea typeface="ＭＳ Ｐゴシック" pitchFamily="34" charset="-128"/>
              </a:rPr>
              <a:t>La sintesi:</a:t>
            </a:r>
          </a:p>
          <a:p>
            <a:r>
              <a:rPr lang="it-IT" dirty="0" smtClean="0">
                <a:latin typeface="Calibri" pitchFamily="34" charset="0"/>
                <a:ea typeface="ＭＳ Ｐゴシック" pitchFamily="34" charset="-128"/>
              </a:rPr>
              <a:t>Sistema ad accessibilità parziale: </a:t>
            </a:r>
            <a:r>
              <a:rPr lang="it-IT" dirty="0" err="1" smtClean="0">
                <a:latin typeface="Calibri" pitchFamily="34" charset="0"/>
                <a:ea typeface="ＭＳ Ｐゴシック" pitchFamily="34" charset="-128"/>
              </a:rPr>
              <a:t>parziale</a:t>
            </a:r>
            <a:r>
              <a:rPr lang="it-IT" dirty="0" smtClean="0">
                <a:latin typeface="Calibri" pitchFamily="34" charset="0"/>
                <a:ea typeface="ＭＳ Ｐゴシック" pitchFamily="34" charset="-128"/>
              </a:rPr>
              <a:t> messa a disposizione di informazioni (solo alcuni dati sono conoscibili) e solo per alcuni cittadini in possesso di interesse qualificato ossia diretto, concreto e attuale (Italia e Germania)</a:t>
            </a:r>
          </a:p>
          <a:p>
            <a:endParaRPr lang="it-IT"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latin typeface="Calibri" pitchFamily="34" charset="0"/>
                <a:ea typeface="ＭＳ Ｐゴシック" pitchFamily="34" charset="-128"/>
              </a:rPr>
              <a:t>Etimologicamente trasparenza implica passaggio (radice </a:t>
            </a:r>
            <a:r>
              <a:rPr lang="it-IT" dirty="0" err="1" smtClean="0">
                <a:latin typeface="Calibri" pitchFamily="34" charset="0"/>
                <a:ea typeface="ＭＳ Ｐゴシック" pitchFamily="34" charset="-128"/>
              </a:rPr>
              <a:t>tr</a:t>
            </a:r>
            <a:r>
              <a:rPr lang="it-IT" dirty="0" smtClean="0">
                <a:latin typeface="Calibri" pitchFamily="34" charset="0"/>
                <a:ea typeface="ＭＳ Ｐゴシック" pitchFamily="34" charset="-128"/>
              </a:rPr>
              <a:t>: trasporto, treno, trasloco, tradimento, traduzione)</a:t>
            </a:r>
          </a:p>
          <a:p>
            <a:r>
              <a:rPr lang="it-IT" dirty="0" smtClean="0">
                <a:latin typeface="Calibri" pitchFamily="34" charset="0"/>
                <a:ea typeface="ＭＳ Ｐゴシック" pitchFamily="34" charset="-128"/>
              </a:rPr>
              <a:t>In questo caso esso indica il passaggio di conoscenza dalla p.a. al cittadino, </a:t>
            </a:r>
            <a:r>
              <a:rPr lang="it-IT" dirty="0" err="1" smtClean="0">
                <a:latin typeface="Calibri" pitchFamily="34" charset="0"/>
                <a:ea typeface="ＭＳ Ｐゴシック" pitchFamily="34" charset="-128"/>
              </a:rPr>
              <a:t>all</a:t>
            </a:r>
            <a:r>
              <a:rPr lang="ja-JP" altLang="it-IT" dirty="0" smtClean="0">
                <a:latin typeface="Calibri" pitchFamily="34" charset="0"/>
                <a:ea typeface="ＭＳ Ｐゴシック" pitchFamily="34" charset="-128"/>
              </a:rPr>
              <a:t>’</a:t>
            </a:r>
            <a:r>
              <a:rPr lang="it-IT" altLang="ja-JP" dirty="0" smtClean="0">
                <a:latin typeface="Calibri" pitchFamily="34" charset="0"/>
                <a:ea typeface="ＭＳ Ｐゴシック" pitchFamily="34" charset="-128"/>
              </a:rPr>
              <a:t>impresa ma anche ad altre p.a.</a:t>
            </a:r>
            <a:endParaRPr lang="it-IT" dirty="0" smtClean="0">
              <a:latin typeface="Calibri" pitchFamily="34" charset="0"/>
              <a:ea typeface="ＭＳ Ｐゴシック" pitchFamily="34" charset="-128"/>
            </a:endParaRPr>
          </a:p>
          <a:p>
            <a:endParaRPr lang="it-IT"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400" dirty="0" smtClean="0">
                <a:latin typeface="Calibri" pitchFamily="34" charset="0"/>
                <a:ea typeface="ＭＳ Ｐゴシック" pitchFamily="34" charset="-128"/>
              </a:rPr>
              <a:t>La trasparenza costituisce lo stadio finale dei modelli attraverso i quali si può ricostruire il rapporto tra chi detiene il sapere e chi sta </a:t>
            </a:r>
            <a:r>
              <a:rPr lang="it-IT" sz="2400" dirty="0" err="1" smtClean="0">
                <a:latin typeface="Calibri" pitchFamily="34" charset="0"/>
                <a:ea typeface="ＭＳ Ｐゴシック" pitchFamily="34" charset="-128"/>
              </a:rPr>
              <a:t>all</a:t>
            </a:r>
            <a:r>
              <a:rPr lang="ja-JP" altLang="it-IT" sz="2400" dirty="0" smtClean="0">
                <a:latin typeface="Calibri" pitchFamily="34" charset="0"/>
                <a:ea typeface="ＭＳ Ｐゴシック" pitchFamily="34" charset="-128"/>
              </a:rPr>
              <a:t>’</a:t>
            </a:r>
            <a:r>
              <a:rPr lang="it-IT" altLang="ja-JP" sz="2400" dirty="0" smtClean="0">
                <a:latin typeface="Calibri" pitchFamily="34" charset="0"/>
                <a:ea typeface="ＭＳ Ｐゴシック" pitchFamily="34" charset="-128"/>
              </a:rPr>
              <a:t>esterno:</a:t>
            </a:r>
          </a:p>
          <a:p>
            <a:r>
              <a:rPr lang="it-IT" sz="2400" dirty="0" smtClean="0">
                <a:latin typeface="Calibri" pitchFamily="34" charset="0"/>
                <a:ea typeface="ＭＳ Ｐゴシック" pitchFamily="34" charset="-128"/>
              </a:rPr>
              <a:t>1) segreto;</a:t>
            </a:r>
          </a:p>
          <a:p>
            <a:r>
              <a:rPr lang="it-IT" sz="2400" dirty="0" smtClean="0">
                <a:latin typeface="Calibri" pitchFamily="34" charset="0"/>
                <a:ea typeface="ＭＳ Ｐゴシック" pitchFamily="34" charset="-128"/>
              </a:rPr>
              <a:t>2) pubblicità: messa a disposizione;</a:t>
            </a:r>
          </a:p>
          <a:p>
            <a:r>
              <a:rPr lang="it-IT" sz="2400" dirty="0" smtClean="0">
                <a:latin typeface="Calibri" pitchFamily="34" charset="0"/>
                <a:ea typeface="ＭＳ Ｐゴシック" pitchFamily="34" charset="-128"/>
              </a:rPr>
              <a:t>3) trasparenza:  passaggio reale di conoscenza</a:t>
            </a:r>
          </a:p>
          <a:p>
            <a:endParaRPr lang="it-IT"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4800" dirty="0" smtClean="0">
                <a:latin typeface="Calibri" pitchFamily="34" charset="0"/>
                <a:ea typeface="ＭＳ Ｐゴシック" pitchFamily="-84" charset="-128"/>
              </a:rPr>
              <a:t>Trasparenza come conoscibilità da parte dei non addetti</a:t>
            </a:r>
            <a:endParaRPr lang="it-IT" sz="4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ULTERIORI PRINCIPI DESUMIBILI:</a:t>
            </a:r>
            <a:br>
              <a:rPr lang="it-IT" dirty="0" smtClean="0"/>
            </a:br>
            <a:r>
              <a:rPr lang="it-IT" dirty="0" smtClean="0"/>
              <a:t>PRINCIPIO </a:t>
            </a:r>
            <a:r>
              <a:rPr lang="it-IT" dirty="0" err="1" smtClean="0"/>
              <a:t>DI</a:t>
            </a:r>
            <a:r>
              <a:rPr lang="it-IT" dirty="0" smtClean="0"/>
              <a:t> PROPORZIONALITA’</a:t>
            </a:r>
            <a:endParaRPr lang="it-IT" dirty="0"/>
          </a:p>
        </p:txBody>
      </p:sp>
      <p:sp>
        <p:nvSpPr>
          <p:cNvPr id="3" name="Segnaposto contenuto 2"/>
          <p:cNvSpPr>
            <a:spLocks noGrp="1"/>
          </p:cNvSpPr>
          <p:nvPr>
            <p:ph idx="1"/>
          </p:nvPr>
        </p:nvSpPr>
        <p:spPr/>
        <p:txBody>
          <a:bodyPr/>
          <a:lstStyle/>
          <a:p>
            <a:r>
              <a:rPr lang="it-IT" dirty="0" smtClean="0">
                <a:latin typeface="Calibri" pitchFamily="34" charset="0"/>
                <a:ea typeface="ＭＳ Ｐゴシック" pitchFamily="34" charset="-128"/>
              </a:rPr>
              <a:t>I mezzi devono essere giustificati rispetto al fine che si intende perseguire</a:t>
            </a:r>
          </a:p>
          <a:p>
            <a:r>
              <a:rPr lang="it-IT" dirty="0" smtClean="0">
                <a:latin typeface="Calibri" pitchFamily="34" charset="0"/>
                <a:ea typeface="ＭＳ Ｐゴシック" pitchFamily="34" charset="-128"/>
              </a:rPr>
              <a:t>Nel diritto comunitario le restrizioni alla concorrenza (diritto pubblico) devono essere le più limitate possibili</a:t>
            </a:r>
          </a:p>
          <a:p>
            <a:endParaRPr lang="it-IT"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PRINCIPIO LEGITTIMO AFFIDAMENTO</a:t>
            </a:r>
            <a:endParaRPr lang="it-IT" dirty="0"/>
          </a:p>
        </p:txBody>
      </p:sp>
      <p:sp>
        <p:nvSpPr>
          <p:cNvPr id="3" name="Segnaposto contenuto 2"/>
          <p:cNvSpPr>
            <a:spLocks noGrp="1"/>
          </p:cNvSpPr>
          <p:nvPr>
            <p:ph idx="1"/>
          </p:nvPr>
        </p:nvSpPr>
        <p:spPr/>
        <p:txBody>
          <a:bodyPr/>
          <a:lstStyle/>
          <a:p>
            <a:r>
              <a:rPr lang="it-IT" sz="2400" dirty="0" smtClean="0">
                <a:latin typeface="Calibri" pitchFamily="34" charset="0"/>
                <a:ea typeface="ＭＳ Ｐゴシック" pitchFamily="34" charset="-128"/>
              </a:rPr>
              <a:t>Il privato viene vincolato dai propri comportamenti precedenti</a:t>
            </a:r>
          </a:p>
          <a:p>
            <a:r>
              <a:rPr lang="it-IT" sz="2400" dirty="0" smtClean="0">
                <a:latin typeface="Calibri" pitchFamily="34" charset="0"/>
                <a:ea typeface="ＭＳ Ｐゴシック" pitchFamily="34" charset="-128"/>
              </a:rPr>
              <a:t>Prima si riteneva che la </a:t>
            </a:r>
            <a:r>
              <a:rPr lang="it-IT" sz="2400" dirty="0" err="1" smtClean="0">
                <a:latin typeface="Calibri" pitchFamily="34" charset="0"/>
                <a:ea typeface="ＭＳ Ｐゴシック" pitchFamily="34" charset="-128"/>
              </a:rPr>
              <a:t>pa</a:t>
            </a:r>
            <a:r>
              <a:rPr lang="it-IT" sz="2400" dirty="0" smtClean="0">
                <a:latin typeface="Calibri" pitchFamily="34" charset="0"/>
                <a:ea typeface="ＭＳ Ｐゴシック" pitchFamily="34" charset="-128"/>
              </a:rPr>
              <a:t>, invece, no</a:t>
            </a:r>
          </a:p>
          <a:p>
            <a:r>
              <a:rPr lang="it-IT" sz="2400" dirty="0" smtClean="0">
                <a:latin typeface="Calibri" pitchFamily="34" charset="0"/>
                <a:ea typeface="ＭＳ Ｐゴシック" pitchFamily="34" charset="-128"/>
              </a:rPr>
              <a:t>Ma per il diritto comunitario anche la </a:t>
            </a:r>
            <a:r>
              <a:rPr lang="it-IT" sz="2400" dirty="0" err="1" smtClean="0">
                <a:latin typeface="Calibri" pitchFamily="34" charset="0"/>
                <a:ea typeface="ＭＳ Ｐゴシック" pitchFamily="34" charset="-128"/>
              </a:rPr>
              <a:t>pa</a:t>
            </a:r>
            <a:r>
              <a:rPr lang="it-IT" sz="2400" dirty="0" smtClean="0">
                <a:latin typeface="Calibri" pitchFamily="34" charset="0"/>
                <a:ea typeface="ＭＳ Ｐゴシック" pitchFamily="34" charset="-128"/>
              </a:rPr>
              <a:t> deve improntare la propria azione nei cfr. del privato a correttezza e buona fede (Bilanciamento tra interesse pubblico perseguito dalla </a:t>
            </a:r>
            <a:r>
              <a:rPr lang="it-IT" sz="2400" dirty="0" err="1" smtClean="0">
                <a:latin typeface="Calibri" pitchFamily="34" charset="0"/>
                <a:ea typeface="ＭＳ Ｐゴシック" pitchFamily="34" charset="-128"/>
              </a:rPr>
              <a:t>pa</a:t>
            </a:r>
            <a:r>
              <a:rPr lang="it-IT" sz="2400" dirty="0" smtClean="0">
                <a:latin typeface="Calibri" pitchFamily="34" charset="0"/>
                <a:ea typeface="ＭＳ Ｐゴシック" pitchFamily="34" charset="-128"/>
              </a:rPr>
              <a:t> e interessi privati coinvolti nel procedimento)</a:t>
            </a:r>
          </a:p>
          <a:p>
            <a:r>
              <a:rPr lang="it-IT" sz="2400" dirty="0" smtClean="0">
                <a:latin typeface="Calibri" pitchFamily="34" charset="0"/>
                <a:ea typeface="ＭＳ Ｐゴシック" pitchFamily="34" charset="-128"/>
              </a:rPr>
              <a:t>Es. la </a:t>
            </a:r>
            <a:r>
              <a:rPr lang="it-IT" sz="2400" dirty="0" err="1" smtClean="0">
                <a:latin typeface="Calibri" pitchFamily="34" charset="0"/>
                <a:ea typeface="ＭＳ Ｐゴシック" pitchFamily="34" charset="-128"/>
              </a:rPr>
              <a:t>pa</a:t>
            </a:r>
            <a:r>
              <a:rPr lang="it-IT" sz="2400" dirty="0" smtClean="0">
                <a:latin typeface="Calibri" pitchFamily="34" charset="0"/>
                <a:ea typeface="ＭＳ Ｐゴシック" pitchFamily="34" charset="-128"/>
              </a:rPr>
              <a:t> rilascia il permesso di costruire ma nega l</a:t>
            </a:r>
            <a:r>
              <a:rPr lang="ja-JP" altLang="it-IT" sz="2400" dirty="0" smtClean="0">
                <a:latin typeface="Calibri" pitchFamily="34" charset="0"/>
                <a:ea typeface="ＭＳ Ｐゴシック" pitchFamily="34" charset="-128"/>
              </a:rPr>
              <a:t>’</a:t>
            </a:r>
            <a:r>
              <a:rPr lang="it-IT" altLang="ja-JP" sz="2400" dirty="0" smtClean="0">
                <a:latin typeface="Calibri" pitchFamily="34" charset="0"/>
                <a:ea typeface="ＭＳ Ｐゴシック" pitchFamily="34" charset="-128"/>
              </a:rPr>
              <a:t>autorizzazione x supermercato</a:t>
            </a:r>
            <a:endParaRPr lang="it-IT"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20</TotalTime>
  <Words>1871</Words>
  <Application>Microsoft Office PowerPoint</Application>
  <PresentationFormat>Presentazione su schermo (4:3)</PresentationFormat>
  <Paragraphs>86</Paragraphs>
  <Slides>26</Slides>
  <Notes>0</Notes>
  <HiddenSlides>0</HiddenSlides>
  <MMClips>0</MMClips>
  <ScaleCrop>false</ScaleCrop>
  <HeadingPairs>
    <vt:vector size="4" baseType="variant">
      <vt:variant>
        <vt:lpstr>Tema</vt:lpstr>
      </vt:variant>
      <vt:variant>
        <vt:i4>1</vt:i4>
      </vt:variant>
      <vt:variant>
        <vt:lpstr>Titoli diapositive</vt:lpstr>
      </vt:variant>
      <vt:variant>
        <vt:i4>26</vt:i4>
      </vt:variant>
    </vt:vector>
  </HeadingPairs>
  <TitlesOfParts>
    <vt:vector size="27" baseType="lpstr">
      <vt:lpstr>Equinozio</vt:lpstr>
      <vt:lpstr>Diapositiva 1</vt:lpstr>
      <vt:lpstr>Diapositiva 2</vt:lpstr>
      <vt:lpstr>Diapositiva 3</vt:lpstr>
      <vt:lpstr>Diapositiva 4</vt:lpstr>
      <vt:lpstr>Diapositiva 5</vt:lpstr>
      <vt:lpstr>Principio di ragionevolezza</vt:lpstr>
      <vt:lpstr>Regionevolezza e bilanciamento</vt:lpstr>
      <vt:lpstr>Diapositiva 8</vt:lpstr>
      <vt:lpstr>Principio del buon andamento</vt:lpstr>
      <vt:lpstr>Diapositiva 10</vt:lpstr>
      <vt:lpstr>Diapositiva 11</vt:lpstr>
      <vt:lpstr>Diapositiva 12</vt:lpstr>
      <vt:lpstr>Principio di imparzialità</vt:lpstr>
      <vt:lpstr>Diapositiva 14</vt:lpstr>
      <vt:lpstr>Diapositiva 15</vt:lpstr>
      <vt:lpstr>Principio di economicità</vt:lpstr>
      <vt:lpstr>Principio di efficacia</vt:lpstr>
      <vt:lpstr>Rapporto tra efficacia e efficienza</vt:lpstr>
      <vt:lpstr>Principio di pubblicità</vt:lpstr>
      <vt:lpstr>Diapositiva 20</vt:lpstr>
      <vt:lpstr>Diapositiva 21</vt:lpstr>
      <vt:lpstr>Diapositiva 22</vt:lpstr>
      <vt:lpstr>Diapositiva 23</vt:lpstr>
      <vt:lpstr>ULTERIORI PRINCIPI DESUMIBILI: PRINCIPIO DI PROPORZIONALITA’</vt:lpstr>
      <vt:lpstr>PRINCIPIO LEGITTIMO AFFIDAMENTO</vt:lpstr>
      <vt:lpstr>Diapositiva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Windows User</dc:creator>
  <cp:lastModifiedBy>Windows User</cp:lastModifiedBy>
  <cp:revision>1</cp:revision>
  <dcterms:created xsi:type="dcterms:W3CDTF">2019-09-13T08:20:30Z</dcterms:created>
  <dcterms:modified xsi:type="dcterms:W3CDTF">2019-09-13T08:40:55Z</dcterms:modified>
</cp:coreProperties>
</file>