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0" r:id="rId22"/>
    <p:sldId id="277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7663CA-A7EB-4412-833F-FB05A411034B}" type="datetimeFigureOut">
              <a:rPr lang="it-IT" smtClean="0"/>
              <a:t>19/09/2017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904F1B-D2E1-40D4-B65C-66C5F3E3B7F7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it-IT" dirty="0" smtClean="0"/>
              <a:t>Le strutture sanitarie devono fornire ai propri pazienti, prima della raccolta dei loro dati personali, </a:t>
            </a:r>
            <a:r>
              <a:rPr lang="it-IT" b="1" dirty="0" smtClean="0"/>
              <a:t>un’informativ</a:t>
            </a:r>
            <a:r>
              <a:rPr lang="it-IT" dirty="0" smtClean="0"/>
              <a:t>a in cui siano indicate in modo analitico le </a:t>
            </a:r>
            <a:r>
              <a:rPr lang="it-IT" b="1" dirty="0" smtClean="0"/>
              <a:t>finalità perseguite</a:t>
            </a:r>
            <a:r>
              <a:rPr lang="it-IT" dirty="0" smtClean="0"/>
              <a:t>, </a:t>
            </a:r>
            <a:r>
              <a:rPr lang="it-IT" u="sng" dirty="0" smtClean="0"/>
              <a:t>distinguendo tra quelle di cura della salute e amministrative </a:t>
            </a:r>
            <a:r>
              <a:rPr lang="it-IT" dirty="0" smtClean="0"/>
              <a:t>a queste strettamente correlate, </a:t>
            </a:r>
            <a:r>
              <a:rPr lang="it-IT" u="sng" dirty="0" smtClean="0"/>
              <a:t>dalle altre finalità eventualmente perseguite </a:t>
            </a:r>
            <a:r>
              <a:rPr lang="it-IT" dirty="0" smtClean="0"/>
              <a:t>(ad es. ricerca scientifica o offerta di ulteriori servizi sanitari) (art. 13, comma 1, lett. a) del Codice).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Nell’informativa devono essere, inoltre, specificati i d</a:t>
            </a:r>
            <a:r>
              <a:rPr lang="it-IT" b="1" dirty="0" smtClean="0"/>
              <a:t>ati personali il cui conferimento risulti obbligatorio e quali, invece, facoltativo </a:t>
            </a:r>
            <a:r>
              <a:rPr lang="it-IT" dirty="0" smtClean="0"/>
              <a:t>in relazione alle diverse finalità perseguite, avendo cura di precisare anche le conseguenze per l’interessato di un suo eventuale rifiuto (art. 13, comma 1, lett. b) e c) del Codice).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L’informativa deve, poi, contenere una </a:t>
            </a:r>
            <a:r>
              <a:rPr lang="it-IT" b="1" dirty="0" smtClean="0"/>
              <a:t>chiara indicazione dei soggetti o delle categorie di soggetti ai quali i dati possono essere comunicati</a:t>
            </a:r>
            <a:r>
              <a:rPr lang="it-IT" dirty="0" smtClean="0"/>
              <a:t>, nonché specificare la </a:t>
            </a:r>
            <a:r>
              <a:rPr lang="it-IT" b="1" dirty="0" smtClean="0"/>
              <a:t>finalità</a:t>
            </a:r>
            <a:r>
              <a:rPr lang="it-IT" dirty="0" smtClean="0"/>
              <a:t> in tal modo perseguita e </a:t>
            </a:r>
            <a:r>
              <a:rPr lang="it-IT" b="1" dirty="0" smtClean="0"/>
              <a:t>la tipologia dei dati personali oggetto della comunicazione </a:t>
            </a:r>
            <a:r>
              <a:rPr lang="it-IT" dirty="0" smtClean="0"/>
              <a:t>(art. 13, comma 1, lett. d) del Codice).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Salvi i casi di emergenza sanitaria, </a:t>
            </a:r>
            <a:r>
              <a:rPr lang="it-IT" b="1" dirty="0" smtClean="0"/>
              <a:t>il mancato conferimento dei dati</a:t>
            </a:r>
            <a:r>
              <a:rPr lang="it-IT" dirty="0" smtClean="0"/>
              <a:t> </a:t>
            </a:r>
            <a:r>
              <a:rPr lang="it-IT" b="1" dirty="0" smtClean="0"/>
              <a:t>richiesti per le finalità di cura della salute </a:t>
            </a:r>
            <a:r>
              <a:rPr lang="it-IT" dirty="0" smtClean="0"/>
              <a:t>(ivi comprese quelle amministrative a queste strettamente correlate), </a:t>
            </a:r>
            <a:r>
              <a:rPr lang="it-IT" b="1" dirty="0" smtClean="0"/>
              <a:t>rende impossibile all’interessato l’accesso alla prestazione sanitaria</a:t>
            </a:r>
            <a:r>
              <a:rPr lang="it-IT" dirty="0" smtClean="0"/>
              <a:t>, mentre il </a:t>
            </a:r>
            <a:r>
              <a:rPr lang="it-IT" b="1" dirty="0" smtClean="0"/>
              <a:t>mancato consenso al trattamento dei dati per altre finalità eventualmente perseguite </a:t>
            </a:r>
            <a:r>
              <a:rPr lang="it-IT" dirty="0" smtClean="0"/>
              <a:t>(es. ricerca scientifica, offerta di ulteriori servizi sanitari, comunicazione dello stato di salute dell’interessato a familiari o invio di referti al medico curante) </a:t>
            </a:r>
            <a:r>
              <a:rPr lang="it-IT" b="1" dirty="0" smtClean="0"/>
              <a:t>non impedisce l’accesso alla prestazione sanitaria</a:t>
            </a:r>
            <a:endParaRPr lang="it-IT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quanto riguarda la </a:t>
            </a:r>
            <a:r>
              <a:rPr lang="it-IT" b="1" dirty="0" smtClean="0"/>
              <a:t>comunicazione di dati sanitari (es. referti) a soggetti terzi</a:t>
            </a:r>
            <a:r>
              <a:rPr lang="it-IT" dirty="0" smtClean="0"/>
              <a:t>, quali il medico curante o un familiare dell’interessato indicati da quest’ultimo, </a:t>
            </a:r>
            <a:r>
              <a:rPr lang="it-IT" u="sng" dirty="0" smtClean="0"/>
              <a:t>l’organismo sanitario deve specificare la facoltatività di tale comunicazione nell’informativa </a:t>
            </a:r>
            <a:r>
              <a:rPr lang="it-IT" dirty="0" smtClean="0"/>
              <a:t>e deve acquisire uno </a:t>
            </a:r>
            <a:r>
              <a:rPr lang="it-IT" dirty="0" smtClean="0">
                <a:solidFill>
                  <a:srgbClr val="FF0000"/>
                </a:solidFill>
              </a:rPr>
              <a:t>specifico consenso </a:t>
            </a:r>
            <a:r>
              <a:rPr lang="it-IT" dirty="0" smtClean="0"/>
              <a:t>dell’interessato al riguardo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trattamento dei dati  da parte della struttura sanitaria deve avvenire nel </a:t>
            </a:r>
            <a:r>
              <a:rPr lang="it-IT" b="1" dirty="0" smtClean="0"/>
              <a:t>rispetto delle misure minime di sicurezza </a:t>
            </a:r>
            <a:r>
              <a:rPr lang="it-IT" dirty="0" smtClean="0"/>
              <a:t>per la protezione dei dati personali 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trattamento di dati personali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strumenti elettronici </a:t>
            </a:r>
            <a:r>
              <a:rPr lang="it-IT" dirty="0" smtClean="0"/>
              <a:t>è consentito agli incaricati dotati di credenziali di autenticazione che consentano il superamento di una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procedura di autenticazione </a:t>
            </a:r>
            <a:r>
              <a:rPr lang="it-IT" dirty="0" smtClean="0"/>
              <a:t>relativa a uno specifico trattamento o a un insieme di trattamenti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trattamento di dati personali con strumenti elettronici è consentito agli incaricati dotati di credenziali di autenticazione che consentano il superamento di una procedura di autenticazione relativa a uno specifico trattamento o a un insieme di trattamenti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Nell’ambito dell’aggiornamento periodico con cadenza almeno annuale dell’individuazione dell’ambito del trattamento consentito ai singoli incaricati e addetti alla gestione o alla manutenzione degli strumenti elettronici, </a:t>
            </a:r>
            <a:r>
              <a:rPr lang="it-IT" b="1" dirty="0" smtClean="0"/>
              <a:t>la lista degli incaricati </a:t>
            </a:r>
            <a:r>
              <a:rPr lang="it-IT" dirty="0" smtClean="0"/>
              <a:t>può essere redatta anche per classi omogenee di incarico e dei relativi profili di autorizzazione.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it-IT" dirty="0" smtClean="0"/>
              <a:t>Per quanto riguarda il trattamento elettronico </a:t>
            </a:r>
            <a:r>
              <a:rPr lang="it-IT" b="1" dirty="0" smtClean="0"/>
              <a:t>dei dati sensibili,</a:t>
            </a:r>
            <a:r>
              <a:rPr lang="it-IT" dirty="0" smtClean="0"/>
              <a:t> quali quelli idonei a rivelare lo stato di salute, in aggiunta ai precedenti è necessario rispettare i seguenti ulteriori requisiti.</a:t>
            </a:r>
          </a:p>
          <a:p>
            <a:pPr fontAlgn="base"/>
            <a:r>
              <a:rPr lang="it-IT" dirty="0" smtClean="0"/>
              <a:t>Sono </a:t>
            </a:r>
            <a:r>
              <a:rPr lang="it-IT" b="1" dirty="0" smtClean="0"/>
              <a:t>impartite istruzioni organizzative e tecniche per la custodia e l’uso dei supporti rimovibili </a:t>
            </a:r>
            <a:r>
              <a:rPr lang="it-IT" dirty="0" smtClean="0"/>
              <a:t>su cui sono memorizzati i dati al fine di evitare accessi non autorizzati e trattamenti non consentiti.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 supporti rimovibili contenenti dati sensibili o giudiziari </a:t>
            </a:r>
            <a:r>
              <a:rPr lang="it-IT" b="1" dirty="0" smtClean="0"/>
              <a:t>se non utilizzati sono distrutti o resi inutilizzabili, </a:t>
            </a:r>
            <a:r>
              <a:rPr lang="it-IT" dirty="0" smtClean="0"/>
              <a:t>ovvero possono essere riutilizzati da altri incaricati, non autorizzati al trattamento degli stessi dati, se le informazioni precedentemente in essi contenute non sono intelligibili e tecnicamente in alcun modo ricostruibili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Gli organismi sanitari e gli esercenti le professioni sanitarie effettuano il trattamento dei dati idonei a rivelare lo stato di salute e la vita sessuale contenuti in elenchi, registri o banche di dati con tecniche di cifratura o mediante l’utilizzazione di codici identificativi o di altre soluzioni 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L’accesso agli archivi contenenti dati sensibili è controllato. Le persone ammesse, a qualunque titolo, dopo l’orario di chiusura, sono identificate e registrate. Quando gli archivi non sono dotati di strumenti elettronici per il controllo degli accessi o di incaricati della vigilanza, le persone che vi accedono sono preventivamente autorizzate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1. Gli esercenti le professioni sanitarie e gli organismi sanitari pubblici, anche nell'ambito di un'attività di rilevante interesse pubblico ai sensi dell'articolo 85, trattano i dati personali idonei a rivelare lo stato di salute:</a:t>
            </a:r>
          </a:p>
          <a:p>
            <a:r>
              <a:rPr lang="it-IT" dirty="0" smtClean="0"/>
              <a:t> a) con il consenso dell'interessato e anche senza l'autorizzazione del Garante, se il trattamento riguarda dati e operazioni indispensabili per perseguire una finalità di tutela della salute o dell'incolumità fisica dell'interessato;</a:t>
            </a:r>
          </a:p>
          <a:p>
            <a:r>
              <a:rPr lang="it-IT" dirty="0" smtClean="0"/>
              <a:t> b) anche senza il consenso dell'interessato e previa autorizzazione del Garante, se la finalità di cui alla lettera a) riguarda un terzo o la collettività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Il medico di medicina generale o il pediatra di libera scelta informano l'interessato relativamente al trattamento dei dati personali, in forma chiara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L'informativa </a:t>
            </a:r>
            <a:r>
              <a:rPr lang="it-IT" dirty="0" err="1" smtClean="0"/>
              <a:t>puo'</a:t>
            </a:r>
            <a:r>
              <a:rPr lang="it-IT" dirty="0" smtClean="0"/>
              <a:t> essere fornita per il complessivo trattamento dei dati personali necessario per </a:t>
            </a:r>
            <a:r>
              <a:rPr lang="it-IT" dirty="0" err="1" smtClean="0"/>
              <a:t>attivita'</a:t>
            </a:r>
            <a:r>
              <a:rPr lang="it-IT" dirty="0" smtClean="0"/>
              <a:t> di prevenzione, diagnosi, cura e riabilitazione, svolte dal medico o dal pediatra a tutela della salute o dell'</a:t>
            </a:r>
            <a:r>
              <a:rPr lang="it-IT" dirty="0" err="1" smtClean="0"/>
              <a:t>incolumita</a:t>
            </a:r>
            <a:r>
              <a:rPr lang="it-IT" dirty="0" smtClean="0"/>
              <a:t>' fisica dell'interessato, su richiesta dello stesso o di cui questi e' informato in quanto effettuate nel suo interesse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Il consenso al trattamento </a:t>
            </a:r>
            <a:r>
              <a:rPr lang="it-IT" dirty="0" err="1" smtClean="0"/>
              <a:t>puo'</a:t>
            </a:r>
            <a:r>
              <a:rPr lang="it-IT" dirty="0" smtClean="0"/>
              <a:t> essere manifestato con un'unica dichiarazione, anche oralmente. In tal caso il consenso e' documentato, </a:t>
            </a:r>
            <a:r>
              <a:rPr lang="it-IT" dirty="0" err="1" smtClean="0"/>
              <a:t>anziche'</a:t>
            </a:r>
            <a:r>
              <a:rPr lang="it-IT" dirty="0" smtClean="0"/>
              <a:t> con atto scritto dell'interessato, con annotazione dell'esercente la professione sanitaria o dell'organismo sanitario pubblico, riferita al trattamento di dati effettuato da uno o </a:t>
            </a:r>
            <a:r>
              <a:rPr lang="it-IT" dirty="0" err="1" smtClean="0"/>
              <a:t>piu'</a:t>
            </a:r>
            <a:r>
              <a:rPr lang="it-IT" dirty="0" smtClean="0"/>
              <a:t> soggetti e all'informativa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Informativa successiva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cs typeface="Times New Roman" pitchFamily="18"/>
              </a:rPr>
              <a:t>a) </a:t>
            </a:r>
            <a:r>
              <a:rPr lang="it-IT" dirty="0" err="1" smtClean="0">
                <a:cs typeface="Times New Roman" pitchFamily="18"/>
              </a:rPr>
              <a:t>impossibilita'</a:t>
            </a:r>
            <a:r>
              <a:rPr lang="it-IT" dirty="0" smtClean="0">
                <a:cs typeface="Times New Roman" pitchFamily="18"/>
              </a:rPr>
              <a:t> fisica, </a:t>
            </a:r>
            <a:r>
              <a:rPr lang="it-IT" dirty="0" err="1" smtClean="0">
                <a:cs typeface="Times New Roman" pitchFamily="18"/>
              </a:rPr>
              <a:t>incapacita'</a:t>
            </a:r>
            <a:r>
              <a:rPr lang="it-IT" dirty="0" smtClean="0">
                <a:cs typeface="Times New Roman" pitchFamily="18"/>
              </a:rPr>
              <a:t> di agire o </a:t>
            </a:r>
            <a:r>
              <a:rPr lang="it-IT" dirty="0" err="1" smtClean="0">
                <a:cs typeface="Times New Roman" pitchFamily="18"/>
              </a:rPr>
              <a:t>incapacita'</a:t>
            </a:r>
            <a:r>
              <a:rPr lang="it-IT" dirty="0" smtClean="0">
                <a:cs typeface="Times New Roman" pitchFamily="18"/>
              </a:rPr>
              <a:t> di intendere o di volere dell'interessato, quando non e' possibile acquisire il consenso da chi esercita legalmente la </a:t>
            </a:r>
            <a:r>
              <a:rPr lang="it-IT" dirty="0" err="1" smtClean="0">
                <a:cs typeface="Times New Roman" pitchFamily="18"/>
              </a:rPr>
              <a:t>potesta'</a:t>
            </a:r>
            <a:r>
              <a:rPr lang="it-IT" dirty="0" smtClean="0">
                <a:cs typeface="Times New Roman" pitchFamily="18"/>
              </a:rPr>
              <a:t>, ovvero da un prossimo congiunto, da un familiare, da un convivente o, in loro assenza, dal responsabile della struttura presso cui dimora l'interessato;</a:t>
            </a:r>
            <a:br>
              <a:rPr lang="it-IT" dirty="0" smtClean="0">
                <a:cs typeface="Times New Roman" pitchFamily="18"/>
              </a:rPr>
            </a:br>
            <a:r>
              <a:rPr lang="it-IT" dirty="0" smtClean="0">
                <a:cs typeface="Times New Roman" pitchFamily="18"/>
              </a:rPr>
              <a:t>b) rischio grave, imminente ed irreparabile per la salute o dell'interessato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b="1" dirty="0" smtClean="0"/>
              <a:t>Dati genetici</a:t>
            </a:r>
            <a:r>
              <a:rPr lang="it-IT" dirty="0" smtClean="0"/>
              <a:t>. Il trattamento dei dati genetici da chiunque effettuato e' consentito nei soli casi previsti da apposita autorizzazione rilasciata dal Garante sentito il Ministro della salute, che acquisisce, a tal fine, il parere del Consiglio superiore di </a:t>
            </a:r>
            <a:r>
              <a:rPr lang="it-IT" dirty="0" err="1" smtClean="0"/>
              <a:t>sanita'</a:t>
            </a:r>
            <a:r>
              <a:rPr lang="it-IT" dirty="0" smtClean="0"/>
              <a:t>. Il donatore di midollo osseo, ha il diritto e il dovere di mantenere l'anonimato sia nei confronti del ricevente sia nei confronti di terzi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Cartelle cliniche Nei casi in cui organismi sanitari pubblici e privati redigono e conservano una cartella clinica in </a:t>
            </a:r>
            <a:r>
              <a:rPr lang="it-IT" dirty="0" err="1" smtClean="0"/>
              <a:t>conformita'</a:t>
            </a:r>
            <a:r>
              <a:rPr lang="it-IT" dirty="0" smtClean="0"/>
              <a:t> alla disciplina applicabile, sono adottati opportuni accorgimenti per assicurare la </a:t>
            </a:r>
            <a:r>
              <a:rPr lang="it-IT" dirty="0" err="1" smtClean="0"/>
              <a:t>comprensibilita'</a:t>
            </a:r>
            <a:r>
              <a:rPr lang="it-IT" dirty="0" smtClean="0"/>
              <a:t> dei dati e per distinguere i dati relativi al paziente da quelli eventualmente riguardanti altri interessati, ivi comprese informazioni relative a nascituri.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P.A., quando è investita da una </a:t>
            </a:r>
            <a:r>
              <a:rPr lang="it-IT" b="1" dirty="0" smtClean="0"/>
              <a:t>richiesta di accesso a documenti amministrativi </a:t>
            </a:r>
            <a:r>
              <a:rPr lang="it-IT" dirty="0" smtClean="0"/>
              <a:t>che </a:t>
            </a:r>
            <a:r>
              <a:rPr lang="it-IT" dirty="0" smtClean="0"/>
              <a:t>contengono informazioni </a:t>
            </a:r>
            <a:r>
              <a:rPr lang="it-IT" dirty="0" smtClean="0"/>
              <a:t>relative alla sfera privata di altri soggetti, ha il compito di effettuare per prima </a:t>
            </a:r>
            <a:r>
              <a:rPr lang="it-IT" dirty="0" smtClean="0"/>
              <a:t>il bilanciamento </a:t>
            </a:r>
            <a:r>
              <a:rPr lang="it-IT" dirty="0" smtClean="0"/>
              <a:t>tra riservatezza e accesso. </a:t>
            </a:r>
            <a:endParaRPr lang="it-IT" dirty="0" smtClean="0"/>
          </a:p>
          <a:p>
            <a:r>
              <a:rPr lang="it-IT" dirty="0" smtClean="0"/>
              <a:t>In </a:t>
            </a:r>
            <a:r>
              <a:rPr lang="it-IT" dirty="0" smtClean="0"/>
              <a:t>questa operazione di bilanciamento i criteri </a:t>
            </a:r>
            <a:r>
              <a:rPr lang="it-IT" dirty="0" smtClean="0"/>
              <a:t>sono rappresentati </a:t>
            </a:r>
            <a:r>
              <a:rPr lang="it-IT" dirty="0" smtClean="0"/>
              <a:t>dalle leggi e, se insufficienti, dal principio di ragionevolezza.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it-IT" dirty="0" smtClean="0"/>
              <a:t>RICHIESTE CARTELLE CLINICHE DA SOGGETTI </a:t>
            </a:r>
            <a:r>
              <a:rPr lang="it-IT" dirty="0" smtClean="0"/>
              <a:t>TERZI</a:t>
            </a:r>
          </a:p>
          <a:p>
            <a:pPr lvl="0"/>
            <a:endParaRPr lang="it-IT" dirty="0" smtClean="0"/>
          </a:p>
          <a:p>
            <a:pPr lvl="0"/>
            <a:r>
              <a:rPr lang="it-IT" dirty="0" smtClean="0"/>
              <a:t>a</a:t>
            </a:r>
            <a:r>
              <a:rPr lang="it-IT" dirty="0" smtClean="0"/>
              <a:t>) di far valere o difendere un diritto in sede giudiziaria , di rango pari a quello dell'interessato, ovvero consistente in un diritto della </a:t>
            </a:r>
            <a:r>
              <a:rPr lang="it-IT" dirty="0" err="1" smtClean="0"/>
              <a:t>personalita'</a:t>
            </a:r>
            <a:r>
              <a:rPr lang="it-IT" dirty="0" smtClean="0"/>
              <a:t> o in un altro diritto o </a:t>
            </a:r>
            <a:r>
              <a:rPr lang="it-IT" dirty="0" err="1" smtClean="0"/>
              <a:t>liberta'</a:t>
            </a:r>
            <a:r>
              <a:rPr lang="it-IT" dirty="0" smtClean="0"/>
              <a:t> fondamentale e </a:t>
            </a:r>
            <a:r>
              <a:rPr lang="it-IT" smtClean="0"/>
              <a:t>inviolabile</a:t>
            </a:r>
            <a:r>
              <a:rPr lang="it-IT" smtClean="0"/>
              <a:t>;</a:t>
            </a:r>
          </a:p>
          <a:p>
            <a:pPr lvl="0"/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b) di tutelare, in </a:t>
            </a:r>
            <a:r>
              <a:rPr lang="it-IT" dirty="0" err="1" smtClean="0"/>
              <a:t>conformita'</a:t>
            </a:r>
            <a:r>
              <a:rPr lang="it-IT" dirty="0" smtClean="0"/>
              <a:t> alla disciplina sull'accesso ai documenti amministrativi, una situazione giuridicamente rilevante di rango pari a quella dell'interessato, ovvero consistente in un diritto della </a:t>
            </a:r>
            <a:r>
              <a:rPr lang="it-IT" dirty="0" err="1" smtClean="0"/>
              <a:t>personalita'</a:t>
            </a:r>
            <a:r>
              <a:rPr lang="it-IT" dirty="0" smtClean="0"/>
              <a:t> o in un altro diritto o </a:t>
            </a:r>
            <a:r>
              <a:rPr lang="it-IT" dirty="0" err="1" smtClean="0"/>
              <a:t>liberta'</a:t>
            </a:r>
            <a:r>
              <a:rPr lang="it-IT" dirty="0" smtClean="0"/>
              <a:t> fondamentale e inviolabile.</a:t>
            </a:r>
          </a:p>
          <a:p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4355976" y="242088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</TotalTime>
  <Words>995</Words>
  <Application>Microsoft Office PowerPoint</Application>
  <PresentationFormat>Presentazione su schermo (4:3)</PresentationFormat>
  <Paragraphs>30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Equinozio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Informativa successiva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Windows User</cp:lastModifiedBy>
  <cp:revision>1</cp:revision>
  <dcterms:created xsi:type="dcterms:W3CDTF">2017-09-19T10:21:58Z</dcterms:created>
  <dcterms:modified xsi:type="dcterms:W3CDTF">2017-09-19T10:45:32Z</dcterms:modified>
</cp:coreProperties>
</file>