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5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11/19/2018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bosettiegatti.eu/info/norme/statali/1990_0241.htm"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www.concorsando.it/blog/wiki/diritto-amministrativo/conferenza-dei-servizi/"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it.wikipedia.org/wiki/Italia"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it.wikipedia.org/wiki/Costituzione_italiana" TargetMode="External"/><Relationship Id="rId2" Type="http://schemas.openxmlformats.org/officeDocument/2006/relationships/hyperlink" Target="https://it.wikisource.org/wiki/Italia,_Repubblica_-_Costituzione"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 Id="rId4" Type="http://schemas.openxmlformats.org/officeDocument/2006/relationships/hyperlink" Target="https://it.wikipedia.org/wiki/Giudice_amministrativo"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it.wikipedia.org/wiki/Revoca_(diritto_amministrativo)" TargetMode="External"/><Relationship Id="rId2" Type="http://schemas.openxmlformats.org/officeDocument/2006/relationships/hyperlink" Target="https://it.wikipedia.org/wiki/Annullamento_(diri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ndex.php?title=Ritirare_l'atto&amp;action=edit&amp;redlink=1" TargetMode="External"/><Relationship Id="rId5" Type="http://schemas.openxmlformats.org/officeDocument/2006/relationships/hyperlink" Target="https://it.wikipedia.org/w/index.php?title=Pronunciare_la_decadenza_dell'atto&amp;action=edit&amp;redlink=1" TargetMode="External"/><Relationship Id="rId4" Type="http://schemas.openxmlformats.org/officeDocument/2006/relationships/hyperlink" Target="https://it.wikipedia.org/w/index.php?title=Abrogazione_(diritto_amministrativo)&amp;action=edit&amp;redlink=1"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s://it.wikipedia.org/wiki/Ratifica_(diritto_amministrativo)" TargetMode="External"/><Relationship Id="rId2" Type="http://schemas.openxmlformats.org/officeDocument/2006/relationships/hyperlink" Target="https://it.wikipedia.org/wiki/Convalida_(diritto_amministrativo)" TargetMode="External"/><Relationship Id="rId1" Type="http://schemas.openxmlformats.org/officeDocument/2006/relationships/slideLayout" Target="../slideLayouts/slideLayout2.xml"/><Relationship Id="rId4" Type="http://schemas.openxmlformats.org/officeDocument/2006/relationships/hyperlink" Target="https://it.wikipedia.org/wiki/Acquiescenza"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s://it.wikipedia.org/w/index.php?title=Atto_amministrativo_di_secondo_grado&amp;action=edit&amp;redlink=1"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Annullabilit%C3%A0_(diritto_amministrativo)" TargetMode="External"/><Relationship Id="rId5" Type="http://schemas.openxmlformats.org/officeDocument/2006/relationships/hyperlink" Target="https://it.wikipedia.org/wiki/Invalidit%C3%A0_(diritto_amministrativo)" TargetMode="External"/><Relationship Id="rId4" Type="http://schemas.openxmlformats.org/officeDocument/2006/relationships/hyperlink" Target="https://it.wikipedia.org/wiki/Annullamento"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it.wikipedia.org/wiki/Pubblica_amministrazione"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6" Type="http://schemas.openxmlformats.org/officeDocument/2006/relationships/hyperlink" Target="https://it.wikipedia.org/wiki/Convalida_(diritto_amministrativo)" TargetMode="External"/><Relationship Id="rId5" Type="http://schemas.openxmlformats.org/officeDocument/2006/relationships/hyperlink" Target="https://it.wikipedia.org/wiki/Annullabilit%C3%A0_(diritto_amministrativo)" TargetMode="External"/><Relationship Id="rId4" Type="http://schemas.openxmlformats.org/officeDocument/2006/relationships/hyperlink" Target="https://it.wikipedia.org/wiki/Invalidit%C3%A0_(diritto_amministrativo)" TargetMode="External"/></Relationships>
</file>

<file path=ppt/slides/_rels/slide86.xml.rels><?xml version="1.0" encoding="UTF-8" standalone="yes"?>
<Relationships xmlns="http://schemas.openxmlformats.org/package/2006/relationships"><Relationship Id="rId2" Type="http://schemas.openxmlformats.org/officeDocument/2006/relationships/hyperlink" Target="https://it.wikipedia.org/wiki/Consiglio_di_Stato"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it.wikipedia.org/wiki/Atto_amministrativo" TargetMode="External"/><Relationship Id="rId2" Type="http://schemas.openxmlformats.org/officeDocument/2006/relationships/hyperlink" Target="https://it.wikipedia.org/wiki/Legge" TargetMode="External"/><Relationship Id="rId1" Type="http://schemas.openxmlformats.org/officeDocument/2006/relationships/slideLayout" Target="../slideLayouts/slideLayout2.xml"/><Relationship Id="rId4" Type="http://schemas.openxmlformats.org/officeDocument/2006/relationships/hyperlink" Target="https://it.wikipedia.org/wiki/Sentenza"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it.wikipedia.org/wiki/Interesse_legittimo" TargetMode="External"/><Relationship Id="rId2" Type="http://schemas.openxmlformats.org/officeDocument/2006/relationships/hyperlink" Target="https://it.wikipedia.org/wiki/Diritto_soggettivo"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it.wikipedia.org/wiki/Giudice_amministrativo" TargetMode="External"/><Relationship Id="rId2" Type="http://schemas.openxmlformats.org/officeDocument/2006/relationships/hyperlink" Target="https://it.wikipedia.org/w/index.php?title=Giudice_ordinario&amp;action=edit&amp;redlink=1" TargetMode="External"/><Relationship Id="rId1" Type="http://schemas.openxmlformats.org/officeDocument/2006/relationships/slideLayout" Target="../slideLayouts/slideLayout2.xml"/><Relationship Id="rId5" Type="http://schemas.openxmlformats.org/officeDocument/2006/relationships/hyperlink" Target="https://it.wikipedia.org/wiki/Giudizio_di_ottemperanza" TargetMode="External"/><Relationship Id="rId4" Type="http://schemas.openxmlformats.org/officeDocument/2006/relationships/hyperlink" Target="https://it.wikipedia.org/wiki/Diritto_soggettivo"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it.wikipedia.org/wiki/Invalidit%C3%A0_(diritto_amministrativo)" TargetMode="External"/><Relationship Id="rId2" Type="http://schemas.openxmlformats.org/officeDocument/2006/relationships/hyperlink" Target="https://it.wikipedia.org/wiki/Atto_amministrativo" TargetMode="External"/><Relationship Id="rId1" Type="http://schemas.openxmlformats.org/officeDocument/2006/relationships/slideLayout" Target="../slideLayouts/slideLayout2.xml"/><Relationship Id="rId5" Type="http://schemas.openxmlformats.org/officeDocument/2006/relationships/hyperlink" Target="https://it.wikipedia.org/wiki/Annullamento_(diritto_amministrativo)" TargetMode="External"/><Relationship Id="rId4" Type="http://schemas.openxmlformats.org/officeDocument/2006/relationships/hyperlink" Target="https://it.wikipedia.org/wiki/Nullit%C3%A0_(diritto_amministrativo)"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 Id="rId5" Type="http://schemas.openxmlformats.org/officeDocument/2006/relationships/hyperlink" Target="https://it.wikipedia.org/wiki/Legge_15/2005" TargetMode="External"/><Relationship Id="rId4" Type="http://schemas.openxmlformats.org/officeDocument/2006/relationships/hyperlink" Target="https://it.wikipedia.org/wiki/2005"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it.wikipedia.org/wiki/Legge_241/1990" TargetMode="External"/><Relationship Id="rId2" Type="http://schemas.openxmlformats.org/officeDocument/2006/relationships/hyperlink" Target="https://it.wikipedia.org/wiki/1990" TargetMode="Externa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011680" y="1964266"/>
            <a:ext cx="9148445" cy="2424853"/>
          </a:xfrm>
        </p:spPr>
        <p:txBody>
          <a:bodyPr>
            <a:noAutofit/>
          </a:bodyPr>
          <a:lstStyle/>
          <a:p>
            <a:pPr algn="ctr"/>
            <a:endParaRPr lang="it-IT" sz="6600" dirty="0"/>
          </a:p>
        </p:txBody>
      </p:sp>
      <p:sp>
        <p:nvSpPr>
          <p:cNvPr id="3" name="Sottotitolo 2"/>
          <p:cNvSpPr>
            <a:spLocks noGrp="1"/>
          </p:cNvSpPr>
          <p:nvPr>
            <p:ph type="subTitle" idx="1"/>
          </p:nvPr>
        </p:nvSpPr>
        <p:spPr/>
        <p:txBody>
          <a:bodyPr/>
          <a:lstStyle/>
          <a:p>
            <a:endParaRPr lang="it-IT"/>
          </a:p>
        </p:txBody>
      </p:sp>
      <p:sp>
        <p:nvSpPr>
          <p:cNvPr id="5" name="Sottotitolo 4"/>
          <p:cNvSpPr>
            <a:spLocks noGrp="1"/>
          </p:cNvSpPr>
          <p:nvPr>
            <p:ph type="subTitle" idx="1"/>
          </p:nvPr>
        </p:nvSpPr>
        <p:spPr>
          <a:xfrm>
            <a:off x="2011680" y="4385732"/>
            <a:ext cx="9148445" cy="1405467"/>
          </a:xfrm>
        </p:spPr>
        <p:txBody>
          <a:bodyPr/>
          <a:lstStyle/>
          <a:p>
            <a:endParaRPr lang="it-IT" dirty="0"/>
          </a:p>
        </p:txBody>
      </p:sp>
      <p:pic>
        <p:nvPicPr>
          <p:cNvPr id="1026" name="Picture 2" descr="C:\Users\SerenaG\Desktop\SG\01-LogoSGFG.png"/>
          <p:cNvPicPr>
            <a:picLocks noChangeAspect="1" noChangeArrowheads="1"/>
          </p:cNvPicPr>
          <p:nvPr/>
        </p:nvPicPr>
        <p:blipFill>
          <a:blip r:embed="rId2"/>
          <a:srcRect/>
          <a:stretch>
            <a:fillRect/>
          </a:stretch>
        </p:blipFill>
        <p:spPr bwMode="auto">
          <a:xfrm>
            <a:off x="1907177" y="4441371"/>
            <a:ext cx="9235439" cy="148916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Procedimento amministrativo</a:t>
            </a:r>
            <a:endParaRPr lang="it-IT" dirty="0"/>
          </a:p>
        </p:txBody>
      </p:sp>
      <p:sp>
        <p:nvSpPr>
          <p:cNvPr id="5" name="Segnaposto contenuto 4"/>
          <p:cNvSpPr>
            <a:spLocks noGrp="1"/>
          </p:cNvSpPr>
          <p:nvPr>
            <p:ph idx="1"/>
          </p:nvPr>
        </p:nvSpPr>
        <p:spPr/>
        <p:txBody>
          <a:bodyPr/>
          <a:lstStyle/>
          <a:p>
            <a:r>
              <a:rPr lang="it-IT" sz="3200" dirty="0"/>
              <a:t>IL PROC. AMM.VO E' COSTITUITO DA UN INSIEME </a:t>
            </a:r>
            <a:r>
              <a:rPr lang="it-IT" sz="3200" dirty="0" err="1"/>
              <a:t>DI</a:t>
            </a:r>
            <a:r>
              <a:rPr lang="it-IT" sz="3200" dirty="0"/>
              <a:t> </a:t>
            </a:r>
            <a:r>
              <a:rPr lang="it-IT" sz="3200" dirty="0" smtClean="0"/>
              <a:t>FASI CHE HANNO COME RISULTANTE FINALE IL PROVVEDIMENTO AMMINISTRATIVO</a:t>
            </a:r>
          </a:p>
          <a:p>
            <a:endParaRPr lang="it-IT" dirty="0"/>
          </a:p>
        </p:txBody>
      </p:sp>
    </p:spTree>
    <p:extLst>
      <p:ext uri="{BB962C8B-B14F-4D97-AF65-F5344CB8AC3E}">
        <p14:creationId xmlns:p14="http://schemas.microsoft.com/office/powerpoint/2010/main" xmlns="" val="2047685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a:t>
            </a:r>
            <a:endParaRPr lang="it-IT" dirty="0"/>
          </a:p>
        </p:txBody>
      </p:sp>
      <p:sp>
        <p:nvSpPr>
          <p:cNvPr id="3" name="Segnaposto contenuto 2"/>
          <p:cNvSpPr>
            <a:spLocks noGrp="1"/>
          </p:cNvSpPr>
          <p:nvPr>
            <p:ph idx="1"/>
          </p:nvPr>
        </p:nvSpPr>
        <p:spPr/>
        <p:txBody>
          <a:bodyPr/>
          <a:lstStyle/>
          <a:p>
            <a:r>
              <a:rPr lang="it-IT" sz="2800" dirty="0"/>
              <a:t>FASE PREPARATORIA</a:t>
            </a:r>
          </a:p>
          <a:p>
            <a:r>
              <a:rPr lang="it-IT" sz="2800" dirty="0"/>
              <a:t>FASE ISTRUTTORIA</a:t>
            </a:r>
          </a:p>
          <a:p>
            <a:r>
              <a:rPr lang="it-IT" sz="2800" dirty="0"/>
              <a:t>FASE DECISORIA</a:t>
            </a:r>
          </a:p>
          <a:p>
            <a:r>
              <a:rPr lang="it-IT" sz="2800" dirty="0"/>
              <a:t>FASE INTEGRATIVA DELL'EFFICACIA</a:t>
            </a:r>
          </a:p>
          <a:p>
            <a:endParaRPr lang="it-IT" dirty="0"/>
          </a:p>
        </p:txBody>
      </p:sp>
    </p:spTree>
    <p:extLst>
      <p:ext uri="{BB962C8B-B14F-4D97-AF65-F5344CB8AC3E}">
        <p14:creationId xmlns:p14="http://schemas.microsoft.com/office/powerpoint/2010/main" xmlns="" val="2812504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Situazioni giuridicamente rilevanti</a:t>
            </a:r>
            <a:endParaRPr lang="it-IT" dirty="0"/>
          </a:p>
        </p:txBody>
      </p:sp>
      <p:sp>
        <p:nvSpPr>
          <p:cNvPr id="3" name="Segnaposto contenuto 2"/>
          <p:cNvSpPr>
            <a:spLocks noGrp="1"/>
          </p:cNvSpPr>
          <p:nvPr>
            <p:ph idx="1"/>
          </p:nvPr>
        </p:nvSpPr>
        <p:spPr/>
        <p:txBody>
          <a:bodyPr/>
          <a:lstStyle/>
          <a:p>
            <a:r>
              <a:rPr lang="it-IT" sz="2800" dirty="0"/>
              <a:t>DIRITTO SOGGETTIVO</a:t>
            </a:r>
          </a:p>
          <a:p>
            <a:r>
              <a:rPr lang="it-IT" sz="2800" dirty="0"/>
              <a:t>INTERESSE LEGITTIMO PRETENSIVO</a:t>
            </a:r>
          </a:p>
          <a:p>
            <a:r>
              <a:rPr lang="it-IT" sz="2800" dirty="0"/>
              <a:t>INTERESSE LEGITTIMO OPPOSITIVO</a:t>
            </a:r>
          </a:p>
          <a:p>
            <a:r>
              <a:rPr lang="it-IT" sz="2800" dirty="0"/>
              <a:t>INTERESSE COLLETTIVO</a:t>
            </a:r>
          </a:p>
          <a:p>
            <a:r>
              <a:rPr lang="it-IT" sz="2800" dirty="0"/>
              <a:t>INTERESSE DIFFUSO</a:t>
            </a:r>
          </a:p>
          <a:p>
            <a:endParaRPr lang="it-IT" dirty="0"/>
          </a:p>
        </p:txBody>
      </p:sp>
    </p:spTree>
    <p:extLst>
      <p:ext uri="{BB962C8B-B14F-4D97-AF65-F5344CB8AC3E}">
        <p14:creationId xmlns:p14="http://schemas.microsoft.com/office/powerpoint/2010/main" xmlns="" val="29029557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soggettivo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Il diritto soggettivo è una situazione giuridica di vantaggio riconosciuta dall’ordinamento ad un soggetto.</a:t>
            </a:r>
          </a:p>
          <a:p>
            <a:pPr marL="0" indent="0">
              <a:buNone/>
            </a:pPr>
            <a:r>
              <a:rPr lang="it-IT" sz="2800" dirty="0"/>
              <a:t>L’ordinamento infatti riconosce un potere di agire per la realizzazione del diritto immediato e esclusivo.</a:t>
            </a:r>
          </a:p>
          <a:p>
            <a:pPr marL="0" indent="0">
              <a:buNone/>
            </a:pPr>
            <a:r>
              <a:rPr lang="it-IT" sz="2800" dirty="0"/>
              <a:t>Il diritto soggettivo viene definito perfetto quando è attribuito in maniera diretta e incondizionata al titolare, senza cioè alcuna limitazione, ed è per questo motivo che il suo esercizio viene definito  libero. ( non è infatti sottoposto né ad autorizzazione, né la stessa PA può comprimerlo o estinguerlo).</a:t>
            </a:r>
          </a:p>
          <a:p>
            <a:endParaRPr lang="it-IT" dirty="0"/>
          </a:p>
        </p:txBody>
      </p:sp>
    </p:spTree>
    <p:extLst>
      <p:ext uri="{BB962C8B-B14F-4D97-AF65-F5344CB8AC3E}">
        <p14:creationId xmlns:p14="http://schemas.microsoft.com/office/powerpoint/2010/main" xmlns="" val="15501697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endParaRPr lang="it-IT" dirty="0"/>
          </a:p>
        </p:txBody>
      </p:sp>
      <p:sp>
        <p:nvSpPr>
          <p:cNvPr id="3" name="Segnaposto contenuto 2"/>
          <p:cNvSpPr>
            <a:spLocks noGrp="1"/>
          </p:cNvSpPr>
          <p:nvPr>
            <p:ph idx="1"/>
          </p:nvPr>
        </p:nvSpPr>
        <p:spPr/>
        <p:txBody>
          <a:bodyPr>
            <a:normAutofit/>
          </a:bodyPr>
          <a:lstStyle/>
          <a:p>
            <a:r>
              <a:rPr lang="it-IT" sz="2800" dirty="0"/>
              <a:t>L’interesse legittimo è la pretesa alla legittimità di un atto amministrativo riconosciuta a quel soggetto che, rispetto all’esercizio di un potere discrezionale della P, si trovi in una particolare posizione differenziata rispetto agli altri soggetti.</a:t>
            </a:r>
          </a:p>
          <a:p>
            <a:r>
              <a:rPr lang="it-IT" sz="2800" dirty="0" smtClean="0"/>
              <a:t>L’interesse </a:t>
            </a:r>
            <a:r>
              <a:rPr lang="it-IT" sz="2800" dirty="0"/>
              <a:t>del soggetto emerge nel momento in cui l’interesse a ottenere o conservare un bene viene a confronto con il potere della PA di soddisfare tale interesse o di sacrificarlo</a:t>
            </a:r>
          </a:p>
          <a:p>
            <a:endParaRPr lang="it-IT" dirty="0"/>
          </a:p>
        </p:txBody>
      </p:sp>
    </p:spTree>
    <p:extLst>
      <p:ext uri="{BB962C8B-B14F-4D97-AF65-F5344CB8AC3E}">
        <p14:creationId xmlns:p14="http://schemas.microsoft.com/office/powerpoint/2010/main" xmlns="" val="31045578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oppositivo</a:t>
            </a:r>
            <a:endParaRPr lang="it-IT" dirty="0"/>
          </a:p>
        </p:txBody>
      </p:sp>
      <p:sp>
        <p:nvSpPr>
          <p:cNvPr id="3" name="Segnaposto contenuto 2"/>
          <p:cNvSpPr>
            <a:spLocks noGrp="1"/>
          </p:cNvSpPr>
          <p:nvPr>
            <p:ph idx="1"/>
          </p:nvPr>
        </p:nvSpPr>
        <p:spPr/>
        <p:txBody>
          <a:bodyPr/>
          <a:lstStyle/>
          <a:p>
            <a:pPr marL="0" indent="0">
              <a:buNone/>
            </a:pPr>
            <a:r>
              <a:rPr lang="it-IT" sz="3200" dirty="0"/>
              <a:t>L'interesse legittimo ha come oggetto una utilità o un bene della vita che un soggetto privato mira, rispettivamente, a conservare</a:t>
            </a:r>
          </a:p>
          <a:p>
            <a:endParaRPr lang="it-IT" dirty="0"/>
          </a:p>
        </p:txBody>
      </p:sp>
    </p:spTree>
    <p:extLst>
      <p:ext uri="{BB962C8B-B14F-4D97-AF65-F5344CB8AC3E}">
        <p14:creationId xmlns:p14="http://schemas.microsoft.com/office/powerpoint/2010/main" xmlns="" val="454587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legittimo </a:t>
            </a:r>
            <a:r>
              <a:rPr lang="it-IT" dirty="0" err="1" smtClean="0"/>
              <a:t>pretensivo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L'interesse legittimo ha come oggetto una utilità o un bene della vita che un soggetto privato mira A  conseguire tramite l'esercizio legittimo del potere amministrativo.</a:t>
            </a:r>
          </a:p>
        </p:txBody>
      </p:sp>
    </p:spTree>
    <p:extLst>
      <p:ext uri="{BB962C8B-B14F-4D97-AF65-F5344CB8AC3E}">
        <p14:creationId xmlns:p14="http://schemas.microsoft.com/office/powerpoint/2010/main" xmlns="" val="16888712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collettivo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interessi collettivi, che fano capo ad un gruppo, cioè un ente esponenziale non occasionale</a:t>
            </a:r>
          </a:p>
        </p:txBody>
      </p:sp>
    </p:spTree>
    <p:extLst>
      <p:ext uri="{BB962C8B-B14F-4D97-AF65-F5344CB8AC3E}">
        <p14:creationId xmlns:p14="http://schemas.microsoft.com/office/powerpoint/2010/main" xmlns="" val="2441312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Interesse diffuso</a:t>
            </a:r>
            <a:endParaRPr lang="it-IT" dirty="0"/>
          </a:p>
        </p:txBody>
      </p:sp>
      <p:sp>
        <p:nvSpPr>
          <p:cNvPr id="3" name="Segnaposto contenuto 2"/>
          <p:cNvSpPr>
            <a:spLocks noGrp="1"/>
          </p:cNvSpPr>
          <p:nvPr>
            <p:ph idx="1"/>
          </p:nvPr>
        </p:nvSpPr>
        <p:spPr/>
        <p:txBody>
          <a:bodyPr>
            <a:normAutofit/>
          </a:bodyPr>
          <a:lstStyle/>
          <a:p>
            <a:pPr marL="0" indent="0">
              <a:buNone/>
            </a:pPr>
            <a:r>
              <a:rPr lang="it-IT" sz="3200" dirty="0"/>
              <a:t>formazione sociale non organizzata e non individuabile autonomamente.</a:t>
            </a:r>
          </a:p>
          <a:p>
            <a:pPr marL="0" indent="0">
              <a:buNone/>
            </a:pPr>
            <a:endParaRPr lang="it-IT" sz="3200" dirty="0"/>
          </a:p>
        </p:txBody>
      </p:sp>
    </p:spTree>
    <p:extLst>
      <p:ext uri="{BB962C8B-B14F-4D97-AF65-F5344CB8AC3E}">
        <p14:creationId xmlns:p14="http://schemas.microsoft.com/office/powerpoint/2010/main" xmlns="" val="2935210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 </a:t>
            </a:r>
            <a:endParaRPr lang="it-IT" dirty="0"/>
          </a:p>
        </p:txBody>
      </p:sp>
      <p:sp>
        <p:nvSpPr>
          <p:cNvPr id="3" name="Segnaposto contenuto 2"/>
          <p:cNvSpPr>
            <a:spLocks noGrp="1"/>
          </p:cNvSpPr>
          <p:nvPr>
            <p:ph idx="1"/>
          </p:nvPr>
        </p:nvSpPr>
        <p:spPr>
          <a:xfrm>
            <a:off x="685801" y="1596979"/>
            <a:ext cx="10131425" cy="4194221"/>
          </a:xfrm>
        </p:spPr>
        <p:txBody>
          <a:bodyPr>
            <a:noAutofit/>
          </a:bodyPr>
          <a:lstStyle/>
          <a:p>
            <a:pPr marL="0" indent="0">
              <a:buNone/>
            </a:pPr>
            <a:r>
              <a:rPr lang="it-IT" sz="2800" dirty="0"/>
              <a:t> Principio legalità</a:t>
            </a:r>
          </a:p>
          <a:p>
            <a:pPr marL="0" indent="0">
              <a:buNone/>
            </a:pPr>
            <a:r>
              <a:rPr lang="it-IT" sz="2800" dirty="0"/>
              <a:t>c. efficacia</a:t>
            </a:r>
          </a:p>
          <a:p>
            <a:pPr marL="0" indent="0">
              <a:buNone/>
            </a:pPr>
            <a:r>
              <a:rPr lang="it-IT" sz="2800" dirty="0"/>
              <a:t>c. economicità</a:t>
            </a:r>
          </a:p>
          <a:p>
            <a:pPr marL="0" indent="0">
              <a:buNone/>
            </a:pPr>
            <a:r>
              <a:rPr lang="it-IT" sz="2800" dirty="0"/>
              <a:t>c. pubblicità</a:t>
            </a:r>
          </a:p>
          <a:p>
            <a:pPr marL="0" indent="0">
              <a:buNone/>
            </a:pPr>
            <a:r>
              <a:rPr lang="it-IT" sz="2800" dirty="0"/>
              <a:t>c.  imparzialità</a:t>
            </a:r>
          </a:p>
          <a:p>
            <a:pPr marL="0" indent="0">
              <a:buNone/>
            </a:pPr>
            <a:r>
              <a:rPr lang="it-IT" sz="2800" dirty="0"/>
              <a:t>c. trasparenza</a:t>
            </a:r>
          </a:p>
          <a:p>
            <a:pPr marL="0" indent="0">
              <a:buNone/>
            </a:pPr>
            <a:r>
              <a:rPr lang="it-IT" sz="2800" dirty="0" smtClean="0"/>
              <a:t>Rispetto </a:t>
            </a:r>
            <a:r>
              <a:rPr lang="it-IT" sz="2800" dirty="0"/>
              <a:t>norme ordinamento comunitario</a:t>
            </a:r>
          </a:p>
          <a:p>
            <a:pPr marL="0" indent="0">
              <a:buNone/>
            </a:pPr>
            <a:endParaRPr lang="it-IT" sz="2800" dirty="0"/>
          </a:p>
        </p:txBody>
      </p:sp>
    </p:spTree>
    <p:extLst>
      <p:ext uri="{BB962C8B-B14F-4D97-AF65-F5344CB8AC3E}">
        <p14:creationId xmlns:p14="http://schemas.microsoft.com/office/powerpoint/2010/main" xmlns="" val="1821476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Aggravio </a:t>
            </a:r>
            <a:r>
              <a:rPr lang="it-IT" dirty="0" err="1" smtClean="0"/>
              <a:t>proc</a:t>
            </a:r>
            <a:r>
              <a:rPr lang="it-IT" dirty="0" smtClean="0"/>
              <a:t>. </a:t>
            </a:r>
            <a:r>
              <a:rPr lang="it-IT" dirty="0" err="1" smtClean="0"/>
              <a:t>Amm.vo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non può aggravare il procedimento se non per straordinarie e motivate esigenze.</a:t>
            </a:r>
          </a:p>
          <a:p>
            <a:pPr marL="0" indent="0">
              <a:buNone/>
            </a:pPr>
            <a:r>
              <a:rPr lang="it-IT" sz="2800" dirty="0"/>
              <a:t>La P.A. quando adotta di atti di natura non autoritativa, agisce secondo le norme di diritto </a:t>
            </a:r>
            <a:r>
              <a:rPr lang="it-IT" sz="2800" dirty="0" smtClean="0"/>
              <a:t>privato, salvo </a:t>
            </a:r>
            <a:r>
              <a:rPr lang="it-IT" sz="2800" dirty="0"/>
              <a:t>che la legge non disponga diversamente</a:t>
            </a:r>
          </a:p>
        </p:txBody>
      </p:sp>
    </p:spTree>
    <p:extLst>
      <p:ext uri="{BB962C8B-B14F-4D97-AF65-F5344CB8AC3E}">
        <p14:creationId xmlns:p14="http://schemas.microsoft.com/office/powerpoint/2010/main" xmlns="" val="3231220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Responsabile del procedimento </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UNITA’ ORGANIZZATIVA RESPONSABILE DEL PROCEDIMENTO</a:t>
            </a:r>
          </a:p>
          <a:p>
            <a:pPr marL="0" indent="0">
              <a:buNone/>
            </a:pPr>
            <a:r>
              <a:rPr lang="it-IT" sz="2800" dirty="0"/>
              <a:t>Se non già stabilito da legge o da regolamento, le P.A. sono tenute a determinare per </a:t>
            </a:r>
            <a:r>
              <a:rPr lang="it-IT" sz="2800" dirty="0" smtClean="0"/>
              <a:t>ogni procedimento </a:t>
            </a:r>
            <a:r>
              <a:rPr lang="it-IT" sz="2800" dirty="0"/>
              <a:t>l’Unità Organizzativa responsabile dell’istruttoria, di ogni altro </a:t>
            </a:r>
            <a:r>
              <a:rPr lang="it-IT" sz="2800" dirty="0" smtClean="0"/>
              <a:t>adempimento procedimentale</a:t>
            </a:r>
            <a:r>
              <a:rPr lang="it-IT" sz="2800" dirty="0"/>
              <a:t>, dell’adozione del provvedimento finale.</a:t>
            </a:r>
          </a:p>
          <a:p>
            <a:pPr marL="0" indent="0">
              <a:buNone/>
            </a:pPr>
            <a:endParaRPr lang="it-IT" sz="2800" dirty="0"/>
          </a:p>
        </p:txBody>
      </p:sp>
    </p:spTree>
    <p:extLst>
      <p:ext uri="{BB962C8B-B14F-4D97-AF65-F5344CB8AC3E}">
        <p14:creationId xmlns:p14="http://schemas.microsoft.com/office/powerpoint/2010/main" xmlns="" val="3645283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sz="2800" dirty="0"/>
              <a:t>Il Dirigente dell’Unità Organizzativa provvede ad assegnare a sé o ad altro dipendente addetto </a:t>
            </a:r>
            <a:r>
              <a:rPr lang="it-IT" sz="2800" dirty="0" smtClean="0"/>
              <a:t>la responsabilità </a:t>
            </a:r>
            <a:r>
              <a:rPr lang="it-IT" sz="2800" dirty="0"/>
              <a:t>dell’istruttoria, di ogni altro adempimento ed eventualmente dell’adozione </a:t>
            </a:r>
            <a:r>
              <a:rPr lang="it-IT" sz="2800" dirty="0" smtClean="0"/>
              <a:t>del provvedimento </a:t>
            </a:r>
            <a:r>
              <a:rPr lang="it-IT" sz="2800" dirty="0"/>
              <a:t>finale. In mancanza di tale assegnazione il responsabile del procedimento è </a:t>
            </a:r>
            <a:r>
              <a:rPr lang="it-IT" sz="2800" dirty="0" smtClean="0"/>
              <a:t>il funzionario </a:t>
            </a:r>
            <a:r>
              <a:rPr lang="it-IT" sz="2800" dirty="0"/>
              <a:t>preposto a quella Unità Organizzativa</a:t>
            </a:r>
          </a:p>
          <a:p>
            <a:endParaRPr lang="it-IT" dirty="0"/>
          </a:p>
        </p:txBody>
      </p:sp>
    </p:spTree>
    <p:extLst>
      <p:ext uri="{BB962C8B-B14F-4D97-AF65-F5344CB8AC3E}">
        <p14:creationId xmlns:p14="http://schemas.microsoft.com/office/powerpoint/2010/main" xmlns="" val="582343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funzioni</a:t>
            </a:r>
            <a:endParaRPr lang="it-IT" dirty="0"/>
          </a:p>
        </p:txBody>
      </p:sp>
      <p:sp>
        <p:nvSpPr>
          <p:cNvPr id="3" name="Segnaposto contenuto 2"/>
          <p:cNvSpPr>
            <a:spLocks noGrp="1"/>
          </p:cNvSpPr>
          <p:nvPr>
            <p:ph idx="1"/>
          </p:nvPr>
        </p:nvSpPr>
        <p:spPr/>
        <p:txBody>
          <a:bodyPr>
            <a:normAutofit/>
          </a:bodyPr>
          <a:lstStyle/>
          <a:p>
            <a:r>
              <a:rPr lang="it-IT" sz="2800" dirty="0"/>
              <a:t>ACQUISIRE DOCUMENTI</a:t>
            </a:r>
          </a:p>
          <a:p>
            <a:r>
              <a:rPr lang="it-IT" sz="2800" dirty="0"/>
              <a:t>ACCERTA D'UFFICIO I FATTI</a:t>
            </a:r>
          </a:p>
          <a:p>
            <a:r>
              <a:rPr lang="it-IT" sz="2800" dirty="0"/>
              <a:t>INDICE CONFERENZA SERVIZI</a:t>
            </a:r>
          </a:p>
          <a:p>
            <a:r>
              <a:rPr lang="it-IT" sz="2800" dirty="0"/>
              <a:t>CHIEDE INTEGRAZIONI</a:t>
            </a:r>
          </a:p>
          <a:p>
            <a:r>
              <a:rPr lang="it-IT" sz="2800" dirty="0"/>
              <a:t>COMUNICAZIONI AGLI INTERESSATI</a:t>
            </a:r>
          </a:p>
          <a:p>
            <a:r>
              <a:rPr lang="it-IT" sz="2800" dirty="0"/>
              <a:t>EMANA IL PROV FINALE O LO DEMANDA  A CHI E' COMPETENTE</a:t>
            </a:r>
          </a:p>
          <a:p>
            <a:endParaRPr lang="it-IT" sz="2800" dirty="0"/>
          </a:p>
        </p:txBody>
      </p:sp>
    </p:spTree>
    <p:extLst>
      <p:ext uri="{BB962C8B-B14F-4D97-AF65-F5344CB8AC3E}">
        <p14:creationId xmlns:p14="http://schemas.microsoft.com/office/powerpoint/2010/main" xmlns="" val="1771394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Adotta, se ne ha la competenza, il provvedimento finale o lo trasmette all’organo che </a:t>
            </a:r>
            <a:r>
              <a:rPr lang="it-IT" sz="2800" dirty="0" smtClean="0"/>
              <a:t>è competente </a:t>
            </a:r>
            <a:r>
              <a:rPr lang="it-IT" sz="2800" dirty="0"/>
              <a:t>per l’adozione.</a:t>
            </a:r>
          </a:p>
          <a:p>
            <a:pPr marL="0" indent="0">
              <a:buNone/>
            </a:pPr>
            <a:r>
              <a:rPr lang="it-IT" sz="2800" dirty="0" smtClean="0"/>
              <a:t>L’organo </a:t>
            </a:r>
            <a:r>
              <a:rPr lang="it-IT" sz="2800" dirty="0"/>
              <a:t>competente per l’adozione del provvedimento finale se diverso dal </a:t>
            </a:r>
            <a:r>
              <a:rPr lang="it-IT" sz="2800" dirty="0" smtClean="0"/>
              <a:t>responsabile, non </a:t>
            </a:r>
            <a:r>
              <a:rPr lang="it-IT" sz="2800" dirty="0"/>
              <a:t>può discostarsi dalle risultanze dell’istruttoria del responsabile del procedimento a </a:t>
            </a:r>
            <a:r>
              <a:rPr lang="it-IT" sz="2800" dirty="0" smtClean="0"/>
              <a:t>meno che </a:t>
            </a:r>
            <a:r>
              <a:rPr lang="it-IT" sz="2800" dirty="0"/>
              <a:t>non lo motivi nel provvedimento finale</a:t>
            </a:r>
          </a:p>
          <a:p>
            <a:pPr marL="0" indent="0">
              <a:buNone/>
            </a:pPr>
            <a:endParaRPr lang="it-IT" sz="2800" dirty="0"/>
          </a:p>
        </p:txBody>
      </p:sp>
    </p:spTree>
    <p:extLst>
      <p:ext uri="{BB962C8B-B14F-4D97-AF65-F5344CB8AC3E}">
        <p14:creationId xmlns:p14="http://schemas.microsoft.com/office/powerpoint/2010/main" xmlns="" val="3501300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Partecipazione al procedimento</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Possono partecipare al </a:t>
            </a:r>
            <a:r>
              <a:rPr lang="it-IT" sz="2800" dirty="0" err="1"/>
              <a:t>proc</a:t>
            </a:r>
            <a:r>
              <a:rPr lang="it-IT" sz="2800" dirty="0"/>
              <a:t>. </a:t>
            </a:r>
            <a:r>
              <a:rPr lang="it-IT" sz="2800" dirty="0" err="1"/>
              <a:t>amm</a:t>
            </a:r>
            <a:r>
              <a:rPr lang="it-IT" sz="2800" dirty="0"/>
              <a:t>. :</a:t>
            </a:r>
          </a:p>
          <a:p>
            <a:pPr marL="0" indent="0">
              <a:buNone/>
            </a:pPr>
            <a:r>
              <a:rPr lang="it-IT" sz="2800" dirty="0"/>
              <a:t>1	soggetti portatori di interessi pubblici o privati</a:t>
            </a:r>
          </a:p>
          <a:p>
            <a:pPr marL="0" indent="0">
              <a:buNone/>
            </a:pPr>
            <a:r>
              <a:rPr lang="it-IT" sz="2800" dirty="0"/>
              <a:t>2	portatori di interessi diffusi costituiti in associazioni o comitati ai quali possa derivare un pregiudizio del </a:t>
            </a:r>
            <a:r>
              <a:rPr lang="it-IT" sz="2800" dirty="0" err="1"/>
              <a:t>prov</a:t>
            </a:r>
            <a:r>
              <a:rPr lang="it-IT" sz="2800" dirty="0"/>
              <a:t>.</a:t>
            </a:r>
          </a:p>
          <a:p>
            <a:pPr marL="0" indent="0">
              <a:buNone/>
            </a:pPr>
            <a:r>
              <a:rPr lang="it-IT" sz="2800" dirty="0"/>
              <a:t>Questi hanno diritto:</a:t>
            </a:r>
          </a:p>
          <a:p>
            <a:pPr marL="0" indent="0">
              <a:buNone/>
            </a:pPr>
            <a:r>
              <a:rPr lang="it-IT" sz="2800" dirty="0"/>
              <a:t>1	prendere visione degli atti  (eccetto limiti posti art. 24)</a:t>
            </a:r>
          </a:p>
          <a:p>
            <a:pPr marL="0" indent="0">
              <a:buNone/>
            </a:pPr>
            <a:r>
              <a:rPr lang="it-IT" sz="2800" dirty="0"/>
              <a:t>2	presentare memorie scritte e documenti che obbligatoriamente devono esser valutate dalla PA in caso di attinenza all’oggetto.</a:t>
            </a:r>
          </a:p>
          <a:p>
            <a:endParaRPr lang="it-IT" dirty="0"/>
          </a:p>
        </p:txBody>
      </p:sp>
    </p:spTree>
    <p:extLst>
      <p:ext uri="{BB962C8B-B14F-4D97-AF65-F5344CB8AC3E}">
        <p14:creationId xmlns:p14="http://schemas.microsoft.com/office/powerpoint/2010/main" xmlns="" val="3727650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Conclusione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Il procedimento si deve concludere con un provvedimento espresso entro trenta giorni e che solo </a:t>
            </a:r>
            <a:r>
              <a:rPr lang="it-IT" sz="2800" dirty="0" smtClean="0"/>
              <a:t>in particolari </a:t>
            </a:r>
            <a:r>
              <a:rPr lang="it-IT" sz="2800" dirty="0"/>
              <a:t>casi, mediante regolamenti (da adottarsi mediante DPCM), è possibile stabilire </a:t>
            </a:r>
            <a:r>
              <a:rPr lang="it-IT" sz="2800" dirty="0" smtClean="0"/>
              <a:t>un termine </a:t>
            </a:r>
            <a:r>
              <a:rPr lang="it-IT" sz="2800" dirty="0"/>
              <a:t>diverso, ma non superiore a centottanta giorni. Quanto stabilito si applica </a:t>
            </a:r>
            <a:r>
              <a:rPr lang="it-IT" sz="2800" dirty="0" smtClean="0"/>
              <a:t>alle amministrazioni </a:t>
            </a:r>
            <a:r>
              <a:rPr lang="it-IT" sz="2800" dirty="0"/>
              <a:t>statali e agli enti pubblici statali, ma non ai procedimenti di verifica o </a:t>
            </a:r>
            <a:r>
              <a:rPr lang="it-IT" sz="2800" dirty="0" smtClean="0"/>
              <a:t>autorizzativi concernenti </a:t>
            </a:r>
            <a:r>
              <a:rPr lang="it-IT" sz="2800" dirty="0"/>
              <a:t>i beni culturali e paesaggistici.</a:t>
            </a:r>
          </a:p>
          <a:p>
            <a:endParaRPr lang="it-IT" dirty="0"/>
          </a:p>
        </p:txBody>
      </p:sp>
    </p:spTree>
    <p:extLst>
      <p:ext uri="{BB962C8B-B14F-4D97-AF65-F5344CB8AC3E}">
        <p14:creationId xmlns:p14="http://schemas.microsoft.com/office/powerpoint/2010/main" xmlns="" val="1218240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termine</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 PA deve  determinare (se non è già disposto dalla legge o dal regolamento)il termine entro il quale il procedimento deve concludersi. Nel caso d’inerzia della PA il termine previsto è di 30 giorni che decorrono:</a:t>
            </a:r>
          </a:p>
          <a:p>
            <a:pPr marL="0" indent="0">
              <a:buNone/>
            </a:pPr>
            <a:r>
              <a:rPr lang="it-IT" sz="2800" dirty="0"/>
              <a:t>1	dall’inizio del procedimento d’ufficio</a:t>
            </a:r>
          </a:p>
          <a:p>
            <a:pPr marL="0" indent="0">
              <a:buNone/>
            </a:pPr>
            <a:r>
              <a:rPr lang="it-IT" sz="2800" dirty="0"/>
              <a:t>2	o dal ricevimento della domanda di parte.</a:t>
            </a:r>
          </a:p>
          <a:p>
            <a:pPr marL="0" indent="0">
              <a:buNone/>
            </a:pPr>
            <a:endParaRPr lang="it-IT" sz="2800" dirty="0"/>
          </a:p>
        </p:txBody>
      </p:sp>
    </p:spTree>
    <p:extLst>
      <p:ext uri="{BB962C8B-B14F-4D97-AF65-F5344CB8AC3E}">
        <p14:creationId xmlns:p14="http://schemas.microsoft.com/office/powerpoint/2010/main" xmlns="" val="1964297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 mancata emanazione del provvedimento nei termini costituisce anche elemento di </a:t>
            </a:r>
            <a:r>
              <a:rPr lang="it-IT" sz="2800" dirty="0" smtClean="0"/>
              <a:t>valutazione della </a:t>
            </a:r>
            <a:r>
              <a:rPr lang="it-IT" sz="2800" dirty="0"/>
              <a:t>responsabilità dirigenziale, in termini di retribuzione di risultato.</a:t>
            </a:r>
          </a:p>
          <a:p>
            <a:pPr marL="0" indent="0">
              <a:buNone/>
            </a:pPr>
            <a:endParaRPr lang="it-IT" sz="2800" dirty="0"/>
          </a:p>
        </p:txBody>
      </p:sp>
    </p:spTree>
    <p:extLst>
      <p:ext uri="{BB962C8B-B14F-4D97-AF65-F5344CB8AC3E}">
        <p14:creationId xmlns:p14="http://schemas.microsoft.com/office/powerpoint/2010/main" xmlns="" val="5388686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Uso telematica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Le P.A. incentivano l’uso della telematica sia nei rapporti interni che tra le diverse </a:t>
            </a:r>
            <a:r>
              <a:rPr lang="it-IT" sz="2800" dirty="0" smtClean="0"/>
              <a:t>amministrazioni e </a:t>
            </a:r>
            <a:r>
              <a:rPr lang="it-IT" sz="2800" dirty="0"/>
              <a:t>tra queste e i privati</a:t>
            </a:r>
          </a:p>
          <a:p>
            <a:pPr marL="0" indent="0">
              <a:buNone/>
            </a:pPr>
            <a:endParaRPr lang="it-IT" sz="2800" dirty="0"/>
          </a:p>
        </p:txBody>
      </p:sp>
    </p:spTree>
    <p:extLst>
      <p:ext uri="{BB962C8B-B14F-4D97-AF65-F5344CB8AC3E}">
        <p14:creationId xmlns:p14="http://schemas.microsoft.com/office/powerpoint/2010/main" xmlns="" val="391949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motivazione</a:t>
            </a:r>
            <a:endParaRPr lang="it-IT" dirty="0"/>
          </a:p>
        </p:txBody>
      </p:sp>
      <p:sp>
        <p:nvSpPr>
          <p:cNvPr id="3" name="Segnaposto contenuto 2"/>
          <p:cNvSpPr>
            <a:spLocks noGrp="1"/>
          </p:cNvSpPr>
          <p:nvPr>
            <p:ph idx="1"/>
          </p:nvPr>
        </p:nvSpPr>
        <p:spPr/>
        <p:txBody>
          <a:bodyPr>
            <a:normAutofit fontScale="92500" lnSpcReduction="20000"/>
          </a:bodyPr>
          <a:lstStyle/>
          <a:p>
            <a:pPr marL="0" indent="0">
              <a:buNone/>
            </a:pPr>
            <a:r>
              <a:rPr lang="it-IT" sz="2800" dirty="0"/>
              <a:t>Tutti i provvedimenti amministrativi devono esser motivati</a:t>
            </a:r>
          </a:p>
          <a:p>
            <a:pPr marL="0" indent="0">
              <a:buNone/>
            </a:pPr>
            <a:r>
              <a:rPr lang="it-IT" sz="2800" dirty="0"/>
              <a:t>La motivazione deve riportare:</a:t>
            </a:r>
          </a:p>
          <a:p>
            <a:pPr marL="0" indent="0">
              <a:buNone/>
            </a:pPr>
            <a:r>
              <a:rPr lang="it-IT" sz="2800" dirty="0"/>
              <a:t>Presupposti di fatto</a:t>
            </a:r>
          </a:p>
          <a:p>
            <a:pPr marL="0" indent="0">
              <a:buNone/>
            </a:pPr>
            <a:r>
              <a:rPr lang="it-IT" sz="2800" dirty="0"/>
              <a:t>Ragioni giuridiche</a:t>
            </a:r>
          </a:p>
          <a:p>
            <a:pPr marL="0" indent="0">
              <a:buNone/>
            </a:pPr>
            <a:endParaRPr lang="it-IT" sz="2800" dirty="0"/>
          </a:p>
          <a:p>
            <a:pPr marL="0" indent="0">
              <a:buNone/>
            </a:pPr>
            <a:r>
              <a:rPr lang="it-IT" sz="2800" dirty="0" err="1"/>
              <a:t>Provv</a:t>
            </a:r>
            <a:r>
              <a:rPr lang="it-IT" sz="2800" dirty="0"/>
              <a:t>. </a:t>
            </a:r>
            <a:r>
              <a:rPr lang="it-IT" sz="2800" dirty="0" smtClean="0"/>
              <a:t>che </a:t>
            </a:r>
            <a:r>
              <a:rPr lang="it-IT" sz="2800" dirty="0"/>
              <a:t>non devono esser motivati:</a:t>
            </a:r>
          </a:p>
          <a:p>
            <a:pPr marL="0" indent="0">
              <a:buNone/>
            </a:pPr>
            <a:r>
              <a:rPr lang="it-IT" sz="2800" dirty="0"/>
              <a:t>A carattere generale</a:t>
            </a:r>
          </a:p>
          <a:p>
            <a:pPr marL="0" indent="0">
              <a:buNone/>
            </a:pPr>
            <a:r>
              <a:rPr lang="it-IT" sz="2800" dirty="0"/>
              <a:t>A carattere normativo</a:t>
            </a:r>
          </a:p>
          <a:p>
            <a:endParaRPr lang="it-IT" dirty="0"/>
          </a:p>
        </p:txBody>
      </p:sp>
    </p:spTree>
    <p:extLst>
      <p:ext uri="{BB962C8B-B14F-4D97-AF65-F5344CB8AC3E}">
        <p14:creationId xmlns:p14="http://schemas.microsoft.com/office/powerpoint/2010/main" xmlns="" val="1522323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 del procedimento</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PREPARATORIA</a:t>
            </a:r>
          </a:p>
          <a:p>
            <a:pPr marL="0" indent="0">
              <a:buNone/>
            </a:pPr>
            <a:r>
              <a:rPr lang="it-IT" sz="2800" dirty="0"/>
              <a:t>ISTRUTTORIA</a:t>
            </a:r>
          </a:p>
          <a:p>
            <a:pPr marL="0" indent="0">
              <a:buNone/>
            </a:pPr>
            <a:r>
              <a:rPr lang="it-IT" sz="2800" dirty="0"/>
              <a:t>DECISORIA</a:t>
            </a:r>
          </a:p>
          <a:p>
            <a:pPr marL="0" indent="0">
              <a:buNone/>
            </a:pPr>
            <a:r>
              <a:rPr lang="it-IT" sz="2800" dirty="0"/>
              <a:t>INTEGRATIVA DELL'EFFICACIA</a:t>
            </a:r>
          </a:p>
          <a:p>
            <a:pPr marL="0" indent="0">
              <a:buNone/>
            </a:pPr>
            <a:endParaRPr lang="it-IT" sz="2800" dirty="0"/>
          </a:p>
        </p:txBody>
      </p:sp>
    </p:spTree>
    <p:extLst>
      <p:ext uri="{BB962C8B-B14F-4D97-AF65-F5344CB8AC3E}">
        <p14:creationId xmlns:p14="http://schemas.microsoft.com/office/powerpoint/2010/main" xmlns="" val="3349110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preparatoria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1.	su istanza di parte</a:t>
            </a:r>
          </a:p>
          <a:p>
            <a:pPr marL="0" indent="0">
              <a:buNone/>
            </a:pPr>
            <a:r>
              <a:rPr lang="it-IT" sz="2800" dirty="0"/>
              <a:t>2.	d’ufficio.</a:t>
            </a:r>
          </a:p>
          <a:p>
            <a:pPr marL="0" indent="0">
              <a:buNone/>
            </a:pPr>
            <a:endParaRPr lang="it-IT" sz="2800" dirty="0"/>
          </a:p>
        </p:txBody>
      </p:sp>
    </p:spTree>
    <p:extLst>
      <p:ext uri="{BB962C8B-B14F-4D97-AF65-F5344CB8AC3E}">
        <p14:creationId xmlns:p14="http://schemas.microsoft.com/office/powerpoint/2010/main" xmlns="" val="9297743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istruttoria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istruttoria è la raccolta , la valutazione di tutti gli elementi di diritto e di fatto necessari per una determinata decisione che si concretizza in un atto amministrativo.</a:t>
            </a:r>
          </a:p>
          <a:p>
            <a:pPr marL="0" indent="0">
              <a:buNone/>
            </a:pPr>
            <a:endParaRPr lang="it-IT" sz="2800" dirty="0"/>
          </a:p>
        </p:txBody>
      </p:sp>
    </p:spTree>
    <p:extLst>
      <p:ext uri="{BB962C8B-B14F-4D97-AF65-F5344CB8AC3E}">
        <p14:creationId xmlns:p14="http://schemas.microsoft.com/office/powerpoint/2010/main" xmlns="" val="135808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25000" lnSpcReduction="20000"/>
          </a:bodyPr>
          <a:lstStyle/>
          <a:p>
            <a:endParaRPr lang="it-IT" dirty="0"/>
          </a:p>
          <a:p>
            <a:endParaRPr lang="it-IT" dirty="0"/>
          </a:p>
          <a:p>
            <a:endParaRPr lang="it-IT" dirty="0"/>
          </a:p>
          <a:p>
            <a:endParaRPr lang="it-IT" dirty="0"/>
          </a:p>
          <a:p>
            <a:r>
              <a:rPr lang="it-IT" sz="11200" dirty="0"/>
              <a:t>presentazione memorie scritte da parte del cittadino.</a:t>
            </a:r>
          </a:p>
          <a:p>
            <a:r>
              <a:rPr lang="it-IT" sz="11200" dirty="0" smtClean="0"/>
              <a:t>ispezioni </a:t>
            </a:r>
            <a:r>
              <a:rPr lang="it-IT" sz="11200" dirty="0"/>
              <a:t>(strumento di verifica storica dei fatti)</a:t>
            </a:r>
          </a:p>
          <a:p>
            <a:r>
              <a:rPr lang="it-IT" sz="11200" dirty="0" smtClean="0"/>
              <a:t>esibizione </a:t>
            </a:r>
            <a:r>
              <a:rPr lang="it-IT" sz="11200" dirty="0"/>
              <a:t>o presentazione documenti da parte dell’interessato</a:t>
            </a:r>
          </a:p>
          <a:p>
            <a:r>
              <a:rPr lang="it-IT" sz="11200" dirty="0" smtClean="0"/>
              <a:t>accertamenti </a:t>
            </a:r>
            <a:r>
              <a:rPr lang="it-IT" sz="11200" dirty="0"/>
              <a:t>tecnici</a:t>
            </a:r>
          </a:p>
          <a:p>
            <a:r>
              <a:rPr lang="it-IT" sz="11200" dirty="0" smtClean="0"/>
              <a:t>pareri</a:t>
            </a:r>
            <a:endParaRPr lang="it-IT" sz="11200" dirty="0"/>
          </a:p>
          <a:p>
            <a:endParaRPr lang="it-IT" dirty="0"/>
          </a:p>
        </p:txBody>
      </p:sp>
    </p:spTree>
    <p:extLst>
      <p:ext uri="{BB962C8B-B14F-4D97-AF65-F5344CB8AC3E}">
        <p14:creationId xmlns:p14="http://schemas.microsoft.com/office/powerpoint/2010/main" xmlns="" val="422070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decisoria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determina il contenuto dell’atto da adottare e si provvede all’emanazione del provvedimento finale.</a:t>
            </a:r>
          </a:p>
          <a:p>
            <a:pPr marL="0" indent="0">
              <a:buNone/>
            </a:pPr>
            <a:endParaRPr lang="it-IT" sz="2800" dirty="0"/>
          </a:p>
        </p:txBody>
      </p:sp>
    </p:spTree>
    <p:extLst>
      <p:ext uri="{BB962C8B-B14F-4D97-AF65-F5344CB8AC3E}">
        <p14:creationId xmlns:p14="http://schemas.microsoft.com/office/powerpoint/2010/main" xmlns="" val="20189574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integrativa dell’efficacia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Fase meramente eventuale...</a:t>
            </a:r>
          </a:p>
          <a:p>
            <a:pPr marL="0" indent="0">
              <a:buNone/>
            </a:pPr>
            <a:r>
              <a:rPr lang="it-IT" sz="2800" dirty="0" smtClean="0"/>
              <a:t>Solo </a:t>
            </a:r>
            <a:r>
              <a:rPr lang="it-IT" sz="2800" dirty="0"/>
              <a:t>per alcuni provvedimenti (quando ad esempio ci sono successivi controlli)</a:t>
            </a:r>
          </a:p>
          <a:p>
            <a:pPr marL="0" indent="0">
              <a:buNone/>
            </a:pPr>
            <a:r>
              <a:rPr lang="it-IT" sz="2800" dirty="0" smtClean="0"/>
              <a:t>L'atto </a:t>
            </a:r>
            <a:r>
              <a:rPr lang="it-IT" sz="2800" dirty="0"/>
              <a:t>è perfetto ma non </a:t>
            </a:r>
            <a:r>
              <a:rPr lang="it-IT" sz="2800" dirty="0" err="1"/>
              <a:t>puo'</a:t>
            </a:r>
            <a:r>
              <a:rPr lang="it-IT" sz="2800" dirty="0"/>
              <a:t> produrre effetti </a:t>
            </a:r>
          </a:p>
        </p:txBody>
      </p:sp>
    </p:spTree>
    <p:extLst>
      <p:ext uri="{BB962C8B-B14F-4D97-AF65-F5344CB8AC3E}">
        <p14:creationId xmlns:p14="http://schemas.microsoft.com/office/powerpoint/2010/main" xmlns="" val="34453396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Comunicazione di avvio</a:t>
            </a:r>
            <a:endParaRPr lang="it-IT" dirty="0"/>
          </a:p>
        </p:txBody>
      </p:sp>
      <p:sp>
        <p:nvSpPr>
          <p:cNvPr id="3" name="Segnaposto contenuto 2"/>
          <p:cNvSpPr>
            <a:spLocks noGrp="1"/>
          </p:cNvSpPr>
          <p:nvPr>
            <p:ph idx="1"/>
          </p:nvPr>
        </p:nvSpPr>
        <p:spPr/>
        <p:txBody>
          <a:bodyPr>
            <a:normAutofit/>
          </a:bodyPr>
          <a:lstStyle/>
          <a:p>
            <a:pPr marL="0" indent="0">
              <a:buNone/>
            </a:pPr>
            <a:r>
              <a:rPr lang="it-IT" sz="3300" dirty="0"/>
              <a:t>1	chi ne subisce effetti diretti</a:t>
            </a:r>
          </a:p>
          <a:p>
            <a:pPr marL="0" indent="0">
              <a:buNone/>
            </a:pPr>
            <a:r>
              <a:rPr lang="it-IT" sz="3300" dirty="0"/>
              <a:t>2	chi per legge deve intervenire</a:t>
            </a:r>
          </a:p>
          <a:p>
            <a:pPr marL="0" indent="0">
              <a:buNone/>
            </a:pPr>
            <a:r>
              <a:rPr lang="it-IT" sz="3300" dirty="0"/>
              <a:t>3	coloro che hanno subito un pregiudizio dal </a:t>
            </a:r>
            <a:r>
              <a:rPr lang="it-IT" sz="3300" dirty="0" err="1"/>
              <a:t>prov</a:t>
            </a:r>
            <a:r>
              <a:rPr lang="it-IT" sz="3300" dirty="0"/>
              <a:t>. finale (individuati o facilmente individuabili)</a:t>
            </a:r>
          </a:p>
          <a:p>
            <a:pPr marL="0" indent="0">
              <a:buNone/>
            </a:pPr>
            <a:endParaRPr lang="it-IT" sz="3300" dirty="0"/>
          </a:p>
          <a:p>
            <a:endParaRPr lang="it-IT" dirty="0"/>
          </a:p>
        </p:txBody>
      </p:sp>
    </p:spTree>
    <p:extLst>
      <p:ext uri="{BB962C8B-B14F-4D97-AF65-F5344CB8AC3E}">
        <p14:creationId xmlns:p14="http://schemas.microsoft.com/office/powerpoint/2010/main" xmlns="" val="19852679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marL="0" indent="0">
              <a:buNone/>
            </a:pPr>
            <a:r>
              <a:rPr lang="it-IT" sz="2800" dirty="0"/>
              <a:t>La comunicazione personale  deve contenere:</a:t>
            </a:r>
          </a:p>
          <a:p>
            <a:pPr marL="0" indent="0">
              <a:buNone/>
            </a:pPr>
            <a:r>
              <a:rPr lang="it-IT" sz="2800" dirty="0"/>
              <a:t>1	amministrazione competente</a:t>
            </a:r>
          </a:p>
          <a:p>
            <a:pPr marL="0" indent="0">
              <a:buNone/>
            </a:pPr>
            <a:r>
              <a:rPr lang="it-IT" sz="2800" dirty="0"/>
              <a:t>2	oggetto del procedimento</a:t>
            </a:r>
          </a:p>
          <a:p>
            <a:pPr marL="0" indent="0">
              <a:buNone/>
            </a:pPr>
            <a:r>
              <a:rPr lang="it-IT" sz="2800" dirty="0"/>
              <a:t>3	ufficio e responsabile del procedimento</a:t>
            </a:r>
          </a:p>
          <a:p>
            <a:pPr marL="0" indent="0">
              <a:buNone/>
            </a:pPr>
            <a:r>
              <a:rPr lang="it-IT" sz="2800" dirty="0"/>
              <a:t>4	ufficio in cui si può prendere visione degli atti</a:t>
            </a:r>
          </a:p>
          <a:p>
            <a:pPr marL="0" indent="0">
              <a:buNone/>
            </a:pPr>
            <a:r>
              <a:rPr lang="it-IT" sz="2800" dirty="0"/>
              <a:t>5	data di conclusione del </a:t>
            </a:r>
            <a:r>
              <a:rPr lang="it-IT" sz="2800" dirty="0" err="1"/>
              <a:t>proc.amm</a:t>
            </a:r>
            <a:r>
              <a:rPr lang="it-IT" sz="2800" dirty="0"/>
              <a:t> e i rimedi esperibili in caso di inerzia della PA</a:t>
            </a:r>
          </a:p>
          <a:p>
            <a:pPr marL="0" indent="0">
              <a:buNone/>
            </a:pPr>
            <a:r>
              <a:rPr lang="it-IT" sz="2800" dirty="0"/>
              <a:t>6	nei procedimenti ad iniziativa di parte , la data di presentazione dell’istanza.</a:t>
            </a:r>
          </a:p>
          <a:p>
            <a:endParaRPr lang="it-IT" dirty="0"/>
          </a:p>
        </p:txBody>
      </p:sp>
    </p:spTree>
    <p:extLst>
      <p:ext uri="{BB962C8B-B14F-4D97-AF65-F5344CB8AC3E}">
        <p14:creationId xmlns:p14="http://schemas.microsoft.com/office/powerpoint/2010/main" xmlns="" val="420005496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10 bis</a:t>
            </a:r>
            <a:endParaRPr lang="it-IT" dirty="0"/>
          </a:p>
        </p:txBody>
      </p:sp>
      <p:sp>
        <p:nvSpPr>
          <p:cNvPr id="3" name="Segnaposto contenuto 2"/>
          <p:cNvSpPr>
            <a:spLocks noGrp="1"/>
          </p:cNvSpPr>
          <p:nvPr>
            <p:ph idx="1"/>
          </p:nvPr>
        </p:nvSpPr>
        <p:spPr/>
        <p:txBody>
          <a:bodyPr>
            <a:noAutofit/>
          </a:bodyPr>
          <a:lstStyle/>
          <a:p>
            <a:pPr marL="0" indent="0">
              <a:buNone/>
            </a:pPr>
            <a:r>
              <a:rPr lang="it-IT" sz="2800" dirty="0"/>
              <a:t>Prima dell’adozione di un provvedimento negativo il responsabile  comunicano tempestivamente al cittadino che ha fatto l’istanza, il motivo del mancato accoglimento della domanda.</a:t>
            </a:r>
          </a:p>
          <a:p>
            <a:pPr marL="0" indent="0">
              <a:buNone/>
            </a:pPr>
            <a:r>
              <a:rPr lang="it-IT" sz="2800" dirty="0" smtClean="0"/>
              <a:t>10 </a:t>
            </a:r>
            <a:r>
              <a:rPr lang="it-IT" sz="2800" dirty="0"/>
              <a:t>giorni di tempo  per presentare osservazioni scritte ed eventuali documenti</a:t>
            </a:r>
          </a:p>
          <a:p>
            <a:pPr marL="0" indent="0">
              <a:buNone/>
            </a:pPr>
            <a:r>
              <a:rPr lang="it-IT" sz="2800" dirty="0" smtClean="0"/>
              <a:t>SOSPENSIONE </a:t>
            </a:r>
            <a:r>
              <a:rPr lang="it-IT" sz="2800" dirty="0"/>
              <a:t>DEI TERMINI</a:t>
            </a:r>
          </a:p>
          <a:p>
            <a:pPr marL="0" indent="0">
              <a:buNone/>
            </a:pPr>
            <a:r>
              <a:rPr lang="it-IT" sz="2800" dirty="0" smtClean="0"/>
              <a:t>Se </a:t>
            </a:r>
            <a:r>
              <a:rPr lang="it-IT" sz="2800" dirty="0"/>
              <a:t>la P.A Non accoglie le osservazioni deve motivarlo nel provvedimento finale.</a:t>
            </a:r>
          </a:p>
          <a:p>
            <a:pPr marL="0" indent="0">
              <a:buNone/>
            </a:pPr>
            <a:endParaRPr lang="it-IT" sz="2800" dirty="0"/>
          </a:p>
        </p:txBody>
      </p:sp>
    </p:spTree>
    <p:extLst>
      <p:ext uri="{BB962C8B-B14F-4D97-AF65-F5344CB8AC3E}">
        <p14:creationId xmlns:p14="http://schemas.microsoft.com/office/powerpoint/2010/main" xmlns="" val="14521068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 art . 11</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E’ stato valorizzato il rapporto tra cittadino e P.A</a:t>
            </a:r>
            <a:r>
              <a:rPr lang="it-IT" sz="2800" dirty="0" smtClean="0"/>
              <a:t>., creando </a:t>
            </a:r>
            <a:r>
              <a:rPr lang="it-IT" sz="2800" dirty="0"/>
              <a:t>la possibilità di una contrattazione sia per determinare il contenuto del </a:t>
            </a:r>
            <a:r>
              <a:rPr lang="it-IT" sz="2800" dirty="0" smtClean="0"/>
              <a:t>provvedimento finale </a:t>
            </a:r>
            <a:r>
              <a:rPr lang="it-IT" sz="2800" dirty="0"/>
              <a:t>sia per sostituirlo</a:t>
            </a:r>
          </a:p>
          <a:p>
            <a:pPr marL="0" indent="0">
              <a:buNone/>
            </a:pPr>
            <a:endParaRPr lang="it-IT" sz="2800" dirty="0"/>
          </a:p>
        </p:txBody>
      </p:sp>
    </p:spTree>
    <p:extLst>
      <p:ext uri="{BB962C8B-B14F-4D97-AF65-F5344CB8AC3E}">
        <p14:creationId xmlns:p14="http://schemas.microsoft.com/office/powerpoint/2010/main" xmlns="" val="35161210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12</a:t>
            </a:r>
            <a:endParaRPr lang="it-IT" dirty="0"/>
          </a:p>
        </p:txBody>
      </p:sp>
      <p:sp>
        <p:nvSpPr>
          <p:cNvPr id="3" name="Segnaposto contenuto 2"/>
          <p:cNvSpPr>
            <a:spLocks noGrp="1"/>
          </p:cNvSpPr>
          <p:nvPr>
            <p:ph idx="1"/>
          </p:nvPr>
        </p:nvSpPr>
        <p:spPr/>
        <p:txBody>
          <a:bodyPr/>
          <a:lstStyle/>
          <a:p>
            <a:pPr marL="0" indent="0">
              <a:buNone/>
            </a:pPr>
            <a:r>
              <a:rPr lang="it-IT" sz="2800" dirty="0"/>
              <a:t>L’amministrazione deve subordinare la concessione di sovvenzioni, contributi, sussidi, </a:t>
            </a:r>
            <a:r>
              <a:rPr lang="it-IT" sz="2800" dirty="0" smtClean="0"/>
              <a:t>ausili finanziari </a:t>
            </a:r>
            <a:r>
              <a:rPr lang="it-IT" sz="2800" dirty="0"/>
              <a:t>e l’attribuzione di vantaggi economici a persone ed enti pubblici e privati </a:t>
            </a:r>
            <a:r>
              <a:rPr lang="it-IT" sz="2800" dirty="0" smtClean="0"/>
              <a:t>alla predeterminazione </a:t>
            </a:r>
            <a:r>
              <a:rPr lang="it-IT" sz="2800" dirty="0"/>
              <a:t>e pubblicazione dei criteri e modalità ai quali essa deve attenersi e la </a:t>
            </a:r>
            <a:r>
              <a:rPr lang="it-IT" sz="2800" dirty="0" smtClean="0"/>
              <a:t>cui effettiva </a:t>
            </a:r>
            <a:r>
              <a:rPr lang="it-IT" sz="2800" dirty="0"/>
              <a:t>osservanza deve risultare dai singoli provvedimenti.</a:t>
            </a:r>
          </a:p>
          <a:p>
            <a:endParaRPr lang="it-IT" dirty="0"/>
          </a:p>
        </p:txBody>
      </p:sp>
    </p:spTree>
    <p:extLst>
      <p:ext uri="{BB962C8B-B14F-4D97-AF65-F5344CB8AC3E}">
        <p14:creationId xmlns:p14="http://schemas.microsoft.com/office/powerpoint/2010/main" xmlns="" val="16016556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Semplificazione </a:t>
            </a:r>
            <a:r>
              <a:rPr lang="it-IT" dirty="0" err="1" smtClean="0"/>
              <a:t>amminstrtaiva</a:t>
            </a:r>
            <a:endParaRPr lang="it-IT" dirty="0"/>
          </a:p>
        </p:txBody>
      </p:sp>
      <p:sp>
        <p:nvSpPr>
          <p:cNvPr id="3" name="Segnaposto contenuto 2"/>
          <p:cNvSpPr>
            <a:spLocks noGrp="1"/>
          </p:cNvSpPr>
          <p:nvPr>
            <p:ph idx="1"/>
          </p:nvPr>
        </p:nvSpPr>
        <p:spPr/>
        <p:txBody>
          <a:bodyPr>
            <a:normAutofit/>
          </a:bodyPr>
          <a:lstStyle/>
          <a:p>
            <a:r>
              <a:rPr lang="it-IT" sz="2800" dirty="0" smtClean="0"/>
              <a:t>Semplificare l'attività amministrativa significa quindi una pubblica amministrazione che costi meno alla collettività, sia in termini di stanziamenti di bilancio che in termini di costi complessivi (comprensivi delle ore-lavoro che l'acquisizione di inutili certificati o le code davanti agli uffici sottraggono ad ogni cittadino) e soprattutto che lavori meglio.</a:t>
            </a:r>
            <a:endParaRPr lang="it-IT" sz="2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accordi</a:t>
            </a:r>
            <a:endParaRPr lang="it-IT" dirty="0"/>
          </a:p>
        </p:txBody>
      </p:sp>
      <p:sp>
        <p:nvSpPr>
          <p:cNvPr id="3" name="Segnaposto contenuto 2"/>
          <p:cNvSpPr>
            <a:spLocks noGrp="1"/>
          </p:cNvSpPr>
          <p:nvPr>
            <p:ph idx="1"/>
          </p:nvPr>
        </p:nvSpPr>
        <p:spPr/>
        <p:txBody>
          <a:bodyPr>
            <a:normAutofit/>
          </a:bodyPr>
          <a:lstStyle/>
          <a:p>
            <a:r>
              <a:rPr lang="it-IT" sz="3200" dirty="0" smtClean="0"/>
              <a:t>Mentre la conferenza dei servizi mira a raggiungere l'assenso di tutte le amministrazioni interessate ad un determinato procedimento, l'istituto degli accordi previsto dall'art. 11 della l. 7 agosto 1990 n. 241 mira a raggiungere l'assenso dei cittadini destinatari dell'azione amministrativa. </a:t>
            </a:r>
            <a:endParaRPr lang="it-IT"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conclusione degli accordi può essere proposta, sia dai destinatari dell'azione amministrativa (in questo caso, la proposta di accordo costituisce una delle argomentazioni che i destinatari dell'azione amministrativa possono inserire nelle memorie presentate ai sensi dell'art. 10 della l. 241/90), sia dall'amministrazione procedente. </a:t>
            </a:r>
            <a:endParaRPr lang="it-IT" sz="3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Accordi preparatori determinano il contenuto del provvedimento e sono quindi destinati ad essere seguiti comunque dal provvedimento amministrativo (ad. es., nell'ipotesi dell'espropriazione della casa, l'accordo con il proprietario sul tracciato della strada deve poi essere rispecchiato comunque dal provvedimento di espropriazione). </a:t>
            </a:r>
          </a:p>
          <a:p>
            <a:r>
              <a:rPr lang="it-IT" sz="2800" dirty="0" smtClean="0"/>
              <a:t>Accordi sostitutivi, al contrario, sostituiscono totalmente il provvedimento amministrativo (ad es., piuttosto che concordare l'importo dell'indennità di esproprio, il proprietario del bene cede volontariamente lo stesso alla p.a.)</a:t>
            </a:r>
            <a:endParaRPr lang="it-IT"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La differenza più importante tra le due tipologie di accordi è data dal fatto che, mentre gli accordi preparatori sono di applicazione generalizzata (possono quindi essere conclusi in qualsiasi procedimento amministrativo), gli accordi sostitutivi possono essere conclusi solo nei casi espressamente previsti dalla legge. </a:t>
            </a:r>
            <a:endParaRPr lang="it-IT" sz="3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Forma scritta a pena di nullità</a:t>
            </a:r>
          </a:p>
          <a:p>
            <a:r>
              <a:rPr lang="it-IT" sz="3200" dirty="0" smtClean="0"/>
              <a:t>Salvaguardia diritti dei terzi</a:t>
            </a:r>
          </a:p>
          <a:p>
            <a:r>
              <a:rPr lang="it-IT" sz="3200" dirty="0" smtClean="0"/>
              <a:t>Recesso unilaterale della sola PA salvo indennizzo</a:t>
            </a:r>
            <a:endParaRPr lang="it-IT"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pareri</a:t>
            </a:r>
            <a:endParaRPr lang="it-IT" dirty="0"/>
          </a:p>
        </p:txBody>
      </p:sp>
      <p:sp>
        <p:nvSpPr>
          <p:cNvPr id="3" name="Segnaposto contenuto 2"/>
          <p:cNvSpPr>
            <a:spLocks noGrp="1"/>
          </p:cNvSpPr>
          <p:nvPr>
            <p:ph idx="1"/>
          </p:nvPr>
        </p:nvSpPr>
        <p:spPr/>
        <p:txBody>
          <a:bodyPr>
            <a:normAutofit/>
          </a:bodyPr>
          <a:lstStyle/>
          <a:p>
            <a:r>
              <a:rPr lang="it-IT" sz="2800" dirty="0" smtClean="0"/>
              <a:t>Le leggi amministrative spesso prevedono l'acquisizione di un parere da parte di organi (il Consiglio di Stato, l'Avvocatura dello Stato, vari organi consultivi delle singole amministrazioni, ecc.) che esercitano la cd. funzione consultiva cioè la funzione di illuminare l'organo fornito della competenza </a:t>
            </a:r>
            <a:r>
              <a:rPr lang="it-IT" sz="2800" dirty="0" err="1" smtClean="0"/>
              <a:t>provvedimentale</a:t>
            </a:r>
            <a:r>
              <a:rPr lang="it-IT" sz="2800" dirty="0" smtClean="0"/>
              <a:t> (la cd. funzione di amministrazione attiva) con le considerazioni derivanti da una particolare competenza tecnica. </a:t>
            </a:r>
            <a:endParaRPr lang="it-IT" sz="2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Devono esser resi entro 20 g a meno che non siano manifestate esigenze istruttorie (ulteriori 15g)</a:t>
            </a:r>
          </a:p>
          <a:p>
            <a:r>
              <a:rPr lang="it-IT" sz="3200" dirty="0" smtClean="0"/>
              <a:t>Esistono pareri facoltativi e pareri obbligatori</a:t>
            </a:r>
          </a:p>
          <a:p>
            <a:r>
              <a:rPr lang="it-IT" sz="3200" dirty="0" smtClean="0"/>
              <a:t>La disciplina non vale in materia di diritto alla salute, paesaggistica, territoriale e ambientale</a:t>
            </a:r>
            <a:endParaRPr lang="it-IT"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In caso di decorrenza del termine senza che sia stato comunicato il parere obbligatorio o senza che l’organo adito abbia rappresentato esigenze istruttorie, è in facoltà dell’amministrazione richiedente di procedere indipendentemente dall’espressione del parere. In caso di decorrenza del termine senza che sia stato comunicato il parere facoltativo o senza che l’organo adito abbia rappresentato esigenze istruttorie, l’amministrazione richiedente procede indipendentemente dall’espressione del parere. Salvo il caso di omessa richiesta del parere, il responsabile del procedimento non può essere chiamato a rispondere degli eventuali danni derivanti dalla mancata espressione dei pareri</a:t>
            </a:r>
            <a:endParaRPr lang="it-IT" sz="2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autOcertificazione</a:t>
            </a:r>
            <a:endParaRPr lang="it-IT" dirty="0"/>
          </a:p>
        </p:txBody>
      </p:sp>
      <p:sp>
        <p:nvSpPr>
          <p:cNvPr id="3" name="Segnaposto contenuto 2"/>
          <p:cNvSpPr>
            <a:spLocks noGrp="1"/>
          </p:cNvSpPr>
          <p:nvPr>
            <p:ph idx="1"/>
          </p:nvPr>
        </p:nvSpPr>
        <p:spPr/>
        <p:txBody>
          <a:bodyPr>
            <a:normAutofit/>
          </a:bodyPr>
          <a:lstStyle/>
          <a:p>
            <a:r>
              <a:rPr lang="it-IT" sz="2800" dirty="0" smtClean="0"/>
              <a:t>L'autocertificazione, ovvero la possibilità, per il cittadino, di dimostrare il possesso di requisiti rilevanti per il procedimento amministrativo mediante una semplice dichiarazione con la quale ci si assume la responsabilità della veridicità della dichiarazione (in luogo della consueta esibizione dei relativi certificati), è stata introdotta, nel nostro ordinamento, dalla legge 4 gennaio 1968 n. 15</a:t>
            </a:r>
            <a:endParaRPr lang="it-IT" sz="28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I documenti attestanti atti, fatti, qualità e stati soggettivi, necessari per l'istruttoria del procedimento, sono acquisiti d'ufficio quando sono in possesso dell'amministrazione procedente, ovvero sono detenuti, istituzionalmente, da altre pubbliche amministrazioni. L'amministrazione procedente può richiedere agli interessati i soli elementi necessari per la ricerca dei documenti.</a:t>
            </a:r>
            <a:endParaRPr lang="it-IT" sz="32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Discrezionalita’</a:t>
            </a:r>
            <a:r>
              <a:rPr lang="it-IT" dirty="0" smtClean="0"/>
              <a:t> tecnica</a:t>
            </a:r>
            <a:endParaRPr lang="it-IT" dirty="0"/>
          </a:p>
        </p:txBody>
      </p:sp>
      <p:sp>
        <p:nvSpPr>
          <p:cNvPr id="3" name="Segnaposto contenuto 2"/>
          <p:cNvSpPr>
            <a:spLocks noGrp="1"/>
          </p:cNvSpPr>
          <p:nvPr>
            <p:ph idx="1"/>
          </p:nvPr>
        </p:nvSpPr>
        <p:spPr/>
        <p:txBody>
          <a:bodyPr>
            <a:normAutofit fontScale="92500" lnSpcReduction="10000"/>
          </a:bodyPr>
          <a:lstStyle/>
          <a:p>
            <a:pPr fontAlgn="base"/>
            <a:r>
              <a:rPr lang="it-IT" sz="2800" dirty="0" smtClean="0"/>
              <a:t>La discrezionalità tecnica ricorre quando l'esame di fatti o di situazioni rilevanti per l'esercizio del potere pubblico necessiti del ricorso a cognizioni tecniche o scientifiche di carattere specialistico. </a:t>
            </a:r>
          </a:p>
          <a:p>
            <a:pPr fontAlgn="base"/>
            <a:r>
              <a:rPr lang="it-IT" sz="2800" dirty="0" smtClean="0"/>
              <a:t>Nell'esercizio della discrezionalità tecnica, quindi, l'Amministrazione compie una valutazione di fatti alla stregua di canoni scientifici e tecnici, e non svolge alcuna comparazione tra l'interesse pubblico primario e gli interessi secondari al fine di individuare la soluzione più opportuna per l'interesse da perseguire (come invece avviene in caso di discrezionalità amministrativa c.d. “pura”). </a:t>
            </a:r>
          </a:p>
          <a:p>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mentre la discrezionalità amministrativa consta sia del momento del giudizio (nel quale si acquisiscono e si esaminano i fatti), che del momento della scelta (nel quale si compie una sintesi degli interessi in gioco e si determina la soluzione più opportuna), la discrezionalità tecnica, viceversa, contiene il solo profilo del giudizio, risolvendosi soltanto in una analisi di fatti, sia pure complessi, ma non di interessi</a:t>
            </a:r>
            <a:endParaRPr lang="it-IT" sz="2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Può altresì accadere che, dopo l'analisi dei fatti condotta nell'esercizio della discrezionalità tecnica, la P.A. rimanga libera di individuare il provvedimento più opportuno per il perseguimento dell'interesse pubblico: in tale ipotesi, si sostiene che alla discrezionalità tecnica si accompagna la discrezionalità amministrativa, dando luogo alla c.d. “discrezionalità mista”, intesa concettualmente come la sintesi dei due momenti discrezionali che caratterizzano l'intera azione amministrativa.</a:t>
            </a:r>
            <a:endParaRPr lang="it-IT" sz="2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Ove per disposizione espressa di legge o di regolamento sia previsto che per l’adozione di un provvedimento debbano essere preventivamente acquisite le valutazioni tecniche di organi od enti appositi e tali organi ed enti non provvedano o non rappresentino esigenze istruttorie di competenza dell’amministrazione procedente nei termini prefissati dalla disposizione stessa o, in mancanza, entro novanta giorni dal ricevimento della richiesta, il responsabile del procedimento deve chiedere le suddette valutazioni tecniche ad altri organi dell’amministrazione pubblica o ad enti pubblici che siano dotati di qualificazione e capacità tecnica equipollenti, ovvero ad istituti universitari.</a:t>
            </a:r>
            <a:endParaRPr lang="it-IT" sz="2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disposizione non si applica in caso di valutazioni che debbano essere prodotte da amministrazioni preposte alla tutela ambientale, </a:t>
            </a:r>
            <a:r>
              <a:rPr lang="it-IT" sz="2800" dirty="0" err="1" smtClean="0"/>
              <a:t>paesaggistico-territoriale</a:t>
            </a:r>
            <a:r>
              <a:rPr lang="it-IT" sz="2800" dirty="0" smtClean="0"/>
              <a:t> e della salute dei cittadini.</a:t>
            </a:r>
            <a:endParaRPr lang="it-IT"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Silenzio assenso tra amministrazioni pubbliche e tra amministrazioni pubbliche e gestori di beni o servizi pubblici</a:t>
            </a:r>
            <a:endParaRPr lang="it-IT" dirty="0"/>
          </a:p>
        </p:txBody>
      </p:sp>
      <p:sp>
        <p:nvSpPr>
          <p:cNvPr id="3" name="Segnaposto contenuto 2"/>
          <p:cNvSpPr>
            <a:spLocks noGrp="1"/>
          </p:cNvSpPr>
          <p:nvPr>
            <p:ph idx="1"/>
          </p:nvPr>
        </p:nvSpPr>
        <p:spPr>
          <a:xfrm>
            <a:off x="685801" y="2142067"/>
            <a:ext cx="10131425" cy="4493864"/>
          </a:xfrm>
        </p:spPr>
        <p:txBody>
          <a:bodyPr>
            <a:normAutofit fontScale="92500" lnSpcReduction="20000"/>
          </a:bodyPr>
          <a:lstStyle/>
          <a:p>
            <a:r>
              <a:rPr lang="it-IT" b="1" dirty="0" smtClean="0"/>
              <a:t/>
            </a:r>
            <a:br>
              <a:rPr lang="it-IT" b="1" dirty="0" smtClean="0"/>
            </a:br>
            <a:r>
              <a:rPr lang="it-IT" dirty="0" smtClean="0"/>
              <a:t> </a:t>
            </a:r>
            <a:r>
              <a:rPr lang="it-IT" sz="2800" dirty="0" smtClean="0"/>
              <a:t>Nei casi in cui è prevista l'acquisizione di assensi, concerti o nulla osta comunque denominati di amministrazioni pubbliche e di gestori di beni o servizi pubblici, per l'adozione di provvedimenti normativi e amministrativi di competenza di altre amministrazioni pubbliche, le amministrazioni o i gestori competenti comunicano il proprio assenso, concerto o nulla osta entro trenta giorni dal ricevimento dello schema di provvedimento, corredato della relativa documentazione, da parte dell'amministrazione procedente. Il termine è interrotto in caso  esigenze istruttorie manifestate</a:t>
            </a:r>
          </a:p>
          <a:p>
            <a:r>
              <a:rPr lang="it-IT" sz="2800" dirty="0" smtClean="0"/>
              <a:t>Decorsi i termini senza che sia stato comunicato l'assenso, il concerto o il nulla osta, lo stesso si intende acquisito</a:t>
            </a:r>
          </a:p>
          <a:p>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si applica anche ai casi in cui è prevista l'acquisizione di assensi, concerti o nulla osta comunque denominati di amministrazioni preposte alla tutela ambientale, </a:t>
            </a:r>
            <a:r>
              <a:rPr lang="it-IT" sz="2800" dirty="0" err="1" smtClean="0"/>
              <a:t>paesaggistico-territoriale</a:t>
            </a:r>
            <a:r>
              <a:rPr lang="it-IT" sz="2800" dirty="0" smtClean="0"/>
              <a:t>, dei beni culturali e della salute dei cittadini, per l'adozione di provvedimenti normativi e amministrativi di competenza di amministrazioni pubbliche</a:t>
            </a:r>
            <a:endParaRPr lang="it-IT"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06482"/>
          </a:xfrm>
        </p:spPr>
        <p:txBody>
          <a:bodyPr>
            <a:normAutofit fontScale="92500" lnSpcReduction="20000"/>
          </a:bodyPr>
          <a:lstStyle/>
          <a:p>
            <a:r>
              <a:rPr lang="it-IT" sz="2800" dirty="0" smtClean="0"/>
              <a:t>La SCIA consente l'immediato inizio dell'attività denunciata, con un più significativo onere di documentazione a carico del privato che dovrà corredare la segnalazione con le dichiarazioni sostitutive di certificazioni e dell'atto di </a:t>
            </a:r>
            <a:r>
              <a:rPr lang="it-IT" sz="2800" dirty="0" err="1" smtClean="0"/>
              <a:t>notorieta'</a:t>
            </a:r>
            <a:r>
              <a:rPr lang="it-IT" sz="2800" dirty="0" smtClean="0"/>
              <a:t> per quanto riguarda tutti gli stati, le </a:t>
            </a:r>
            <a:r>
              <a:rPr lang="it-IT" sz="2800" dirty="0" err="1" smtClean="0"/>
              <a:t>qualita'</a:t>
            </a:r>
            <a:r>
              <a:rPr lang="it-IT" sz="2800" dirty="0" smtClean="0"/>
              <a:t> personali, con le attestazioni e asseverazioni di tecnici abilitati corredate dagli elaborati tecnici, o con le dichiarazioni di </a:t>
            </a:r>
            <a:r>
              <a:rPr lang="it-IT" sz="2800" dirty="0" err="1" smtClean="0"/>
              <a:t>conformita‘</a:t>
            </a:r>
            <a:r>
              <a:rPr lang="it-IT" sz="2800" dirty="0" smtClean="0"/>
              <a:t> </a:t>
            </a:r>
            <a:br>
              <a:rPr lang="it-IT" sz="2800" dirty="0" smtClean="0"/>
            </a:br>
            <a:r>
              <a:rPr lang="it-IT" sz="2800" dirty="0" smtClean="0"/>
              <a:t> </a:t>
            </a:r>
          </a:p>
          <a:p>
            <a:r>
              <a:rPr lang="it-IT" sz="2800" dirty="0" smtClean="0"/>
              <a:t>Nei sessanta giorni dalla SCIA la PA potrà intervenire vietando la prosecuzione dell'attività e rimuovendone gli effetti salva la possibilità di accordare al privato un termine non inferiore a trenta giorni per conformare l'attività ai requisiti imposti dalla legge</a:t>
            </a:r>
            <a:r>
              <a:rPr lang="it-IT" dirty="0" smtClean="0"/>
              <a:t>. </a:t>
            </a:r>
          </a:p>
          <a:p>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Ultima dottrina</a:t>
            </a:r>
            <a:r>
              <a:rPr lang="it-IT" sz="2800" dirty="0" smtClean="0">
                <a:sym typeface="Wingdings" pitchFamily="2" charset="2"/>
              </a:rPr>
              <a:t> </a:t>
            </a:r>
            <a:r>
              <a:rPr lang="it-IT" sz="2800" dirty="0" smtClean="0"/>
              <a:t>Non c’è, quindi, alcun provvedimento amministrativo tacito: c’è solo una dichiarazione del privato che, in caso di mancato esercizio del potere inibitorio della PA, diviene titolo legittimante ex </a:t>
            </a:r>
            <a:r>
              <a:rPr lang="it-IT" sz="2800" dirty="0" err="1" smtClean="0"/>
              <a:t>lege</a:t>
            </a:r>
            <a:endParaRPr lang="it-IT" sz="2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Silenzio assenso</a:t>
            </a:r>
            <a:endParaRPr lang="it-IT" dirty="0"/>
          </a:p>
        </p:txBody>
      </p:sp>
      <p:sp>
        <p:nvSpPr>
          <p:cNvPr id="3" name="Segnaposto contenuto 2"/>
          <p:cNvSpPr>
            <a:spLocks noGrp="1"/>
          </p:cNvSpPr>
          <p:nvPr>
            <p:ph idx="1"/>
          </p:nvPr>
        </p:nvSpPr>
        <p:spPr/>
        <p:txBody>
          <a:bodyPr>
            <a:normAutofit/>
          </a:bodyPr>
          <a:lstStyle/>
          <a:p>
            <a:r>
              <a:rPr lang="it-IT" sz="2800" dirty="0" smtClean="0"/>
              <a:t>Fatta salva l'applicazione dell'articolo 19 [che attiene alla dichiarazione di inizio attività], nei procedimenti ad istanza di parte per il rilascio di provvedimenti amministrativi il silenzio dell'amministrazione competente equivale a provvedimento di accoglimento della domanda, senza necessità di ulteriori istanze o diffide, se la medesima amministrazione non comunica all'interessato, nel termine di 30g, il provvedimento di diniego</a:t>
            </a:r>
            <a:endParaRPr lang="it-IT" sz="28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Alla luce del tenore letterale della norma, dunque, nei procedimenti ad istanza di parte il silenzio assenso rappresenta istituto di carattere generale, nel senso che esso opera senza necessità di una espressa previsione. </a:t>
            </a:r>
          </a:p>
          <a:p>
            <a:pPr fontAlgn="base"/>
            <a:r>
              <a:rPr lang="it-IT" sz="2800" dirty="0" smtClean="0"/>
              <a:t>La regola del silenzio assenso, tuttavia, non trova applicazione in due importanti situazioni: in primo luogo, nei casi soggetti alla disciplina relativa alla dichiarazione di inizio attività; in secondo luogo, nelle ipotesi eccezionali</a:t>
            </a:r>
            <a:endParaRPr lang="it-IT" sz="28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sz="2800" dirty="0" smtClean="0"/>
              <a:t>Le disposizioni non si applicano agli atti e procedimenti riguardanti il patrimonio culturale e paesaggistico, l'ambiente, la tutela dal rischio idrogeologico, la difesa nazionale, la pubblica sicurezza e l'immigrazione, l’immigrazione, l’asilo e la cittadinanza, la salute e la pubblica incolumità, ai casi in cui la normativa comunitaria impone l'adozione di provvedimenti amministrativi formali, ai casi in cui la legge qualifica il silenzio dell'amministrazione come rigetto dell'istanza, nonché agli atti e procedimenti individuati con uno o più decreti del Presidente del Consiglio dei ministri, su proposta del Ministro per la funzione pubblica, di concerto con i Ministri competenti.</a:t>
            </a:r>
            <a:r>
              <a:rPr lang="it-IT" dirty="0" smtClean="0"/>
              <a:t> </a:t>
            </a:r>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r>
              <a:rPr lang="it-IT" sz="2800" dirty="0" smtClean="0"/>
              <a:t>Con la segnalazione o con la domanda di cui agli </a:t>
            </a:r>
            <a:r>
              <a:rPr lang="it-IT" sz="2800" dirty="0" smtClean="0">
                <a:hlinkClick r:id="rId2"/>
              </a:rPr>
              <a:t>articoli 19 e 20</a:t>
            </a:r>
            <a:r>
              <a:rPr lang="it-IT" sz="2800" dirty="0" smtClean="0"/>
              <a:t> l’interessato deve dichiarare la sussistenza dei presupposti e dei requisiti di legge richiesti. In caso di dichiarazioni mendaci o di false attestazioni non è ammessa la conformazione dell’attività e dei suoi effetti a legge o la sanatoria prevista dagli articoli medesimi ed il dichiarante è punito con la sanzione prevista dall’articolo 483 del codice penale, salvo che il fatto costituisca più grave reato</a:t>
            </a:r>
            <a:r>
              <a:rPr lang="it-IT" dirty="0" smtClean="0"/>
              <a:t>.</a:t>
            </a:r>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CONFERENZA SERVIZI</a:t>
            </a:r>
            <a:endParaRPr lang="it-IT" dirty="0"/>
          </a:p>
        </p:txBody>
      </p:sp>
      <p:sp>
        <p:nvSpPr>
          <p:cNvPr id="3" name="Segnaposto contenuto 2"/>
          <p:cNvSpPr>
            <a:spLocks noGrp="1"/>
          </p:cNvSpPr>
          <p:nvPr>
            <p:ph idx="1"/>
          </p:nvPr>
        </p:nvSpPr>
        <p:spPr/>
        <p:txBody>
          <a:bodyPr/>
          <a:lstStyle/>
          <a:p>
            <a:r>
              <a:rPr lang="it-IT" sz="2800" dirty="0" smtClean="0"/>
              <a:t>La </a:t>
            </a:r>
            <a:r>
              <a:rPr lang="it-IT" sz="2800" b="1" dirty="0" smtClean="0"/>
              <a:t>conferenza di servizi</a:t>
            </a:r>
            <a:r>
              <a:rPr lang="it-IT" sz="2800" dirty="0" smtClean="0"/>
              <a:t> è una forma di cooperazione tra amministrazioni pubbliche introdotta dalla L. 241/90 al fine di snellire l’azione amministrativa, evitando che, nei procedimenti particolarmente complessi, le amministrazioni chiamate a parteciparvi debbano pronunciarsi in luoghi e tempi diversi. La conferenza dei servizi sostituisce a tali pronunce separate una valutazione contestuale in sede “collegiale”.</a:t>
            </a:r>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A seconda della fase procedimentale in cui viene utilizzata e, dello scopo per cui è posta in essere, avremo i seguenti tipi di conferenza di servizi: </a:t>
            </a:r>
          </a:p>
          <a:p>
            <a:pPr lvl="0" fontAlgn="base"/>
            <a:r>
              <a:rPr lang="it-IT" sz="2800" dirty="0" smtClean="0"/>
              <a:t>istruttoria; </a:t>
            </a:r>
          </a:p>
          <a:p>
            <a:pPr lvl="0" fontAlgn="base"/>
            <a:r>
              <a:rPr lang="it-IT" sz="2800" dirty="0" smtClean="0"/>
              <a:t>II) decisoria; </a:t>
            </a:r>
          </a:p>
          <a:p>
            <a:pPr lvl="0" fontAlgn="base"/>
            <a:r>
              <a:rPr lang="it-IT" sz="2800" dirty="0" smtClean="0"/>
              <a:t>III) preliminare.</a:t>
            </a:r>
          </a:p>
          <a:p>
            <a:pPr fontAlgn="base"/>
            <a:r>
              <a:rPr lang="it-IT" sz="2800" dirty="0" smtClean="0"/>
              <a:t>La prima si svolge nella fase istruttoria del procedimento, la seconda in quella decisoria e l’ultima prima che il procedimento abbia inizio.</a:t>
            </a:r>
          </a:p>
          <a:p>
            <a:endParaRPr lang="it-IT" sz="28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b="1" dirty="0" smtClean="0"/>
              <a:t>La conferenza istruttoria</a:t>
            </a:r>
            <a:r>
              <a:rPr lang="it-IT" sz="2800" dirty="0" smtClean="0"/>
              <a:t> prevista dall’art. 14, </a:t>
            </a:r>
            <a:r>
              <a:rPr lang="it-IT" sz="2800" dirty="0" err="1" smtClean="0"/>
              <a:t>co</a:t>
            </a:r>
            <a:r>
              <a:rPr lang="it-IT" sz="2800" dirty="0" smtClean="0"/>
              <a:t>. 1 L. 241/90, È indetta per effettuare un esame contestuale degli interessi pubblici coinvolti in un procedimento amministrativo, ovvero in più procedimenti amministrativi connessi (c.d. conferenza di servizi interprocedimentale), riguardanti medesime attività o risultati. Pertanto esso non serve a concertare il contenuto di un provvedimento (come avviene con la conferenza decisoria), ma solo a porre in rilievo le esigenze e gli interessi di ciascuna amministrazione coinvolta.</a:t>
            </a:r>
            <a:endParaRPr lang="it-IT"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0"/>
            <a:r>
              <a:rPr lang="it-IT" dirty="0" smtClean="0"/>
              <a:t>La decisione è rimessa al responsabile del procedimento il quale può utilizzare con metodo di acquisizione degli interessi pubblici inerente il procedimento. Può e non deve, in quanto lo strumento di acquisizione degli altri interessi pubblici coinvolti nel procedimento non deve essere necessariamente la conferenza dei servizi: questo è lo strumento da usare “di regola” laddove l’esame contestuale dei diversi interessi in gioco sia opportuno. Resta fermo, che gli interessi possono essere anche acquisiti in forma individuale; mediante richiesta dell’Amministrazione, alla quale l’Amministrazione interpellata risponde esprimendo (di regola per iscritto) la propria determinazione in merito (che dovrà evidentemente essere valutata dall’Amministrazione procedente, e cosi anche la mancata risposta);</a:t>
            </a:r>
          </a:p>
          <a:p>
            <a:endParaRPr lang="it-IT"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b="1" dirty="0" smtClean="0"/>
              <a:t>La conferenza dei servizi decisoria</a:t>
            </a:r>
            <a:r>
              <a:rPr lang="it-IT" sz="2800" dirty="0" smtClean="0"/>
              <a:t> </a:t>
            </a:r>
            <a:r>
              <a:rPr lang="it-IT" sz="2800" dirty="0" smtClean="0">
                <a:sym typeface="Wingdings"/>
              </a:rPr>
              <a:t></a:t>
            </a:r>
            <a:r>
              <a:rPr lang="it-IT" sz="2800" dirty="0" smtClean="0"/>
              <a:t> l’amministrazione procedente può emettere una decisione c.d. “</a:t>
            </a:r>
            <a:r>
              <a:rPr lang="it-IT" sz="2800" dirty="0" err="1" smtClean="0"/>
              <a:t>pluristrutturata</a:t>
            </a:r>
            <a:r>
              <a:rPr lang="it-IT" sz="2800" dirty="0" smtClean="0"/>
              <a:t>”, cioè una decisione che sostituisce ed ingloba in </a:t>
            </a:r>
            <a:r>
              <a:rPr lang="it-IT" sz="2800" dirty="0" err="1" smtClean="0"/>
              <a:t>sè</a:t>
            </a:r>
            <a:r>
              <a:rPr lang="it-IT" sz="2800" dirty="0" smtClean="0"/>
              <a:t> tutte le determinazioni delle differenti amministrazioni che è necessario acquisire nel procedimento</a:t>
            </a:r>
            <a:endParaRPr lang="it-IT" sz="2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1593669"/>
            <a:ext cx="10131425" cy="5107577"/>
          </a:xfrm>
        </p:spPr>
        <p:txBody>
          <a:bodyPr>
            <a:noAutofit/>
          </a:bodyPr>
          <a:lstStyle/>
          <a:p>
            <a:pPr fontAlgn="base">
              <a:buNone/>
            </a:pPr>
            <a:r>
              <a:rPr lang="it-IT" sz="2800" b="1" dirty="0" smtClean="0"/>
              <a:t>La conferenza dei servizi </a:t>
            </a:r>
            <a:r>
              <a:rPr lang="it-IT" sz="2800" dirty="0" smtClean="0"/>
              <a:t>ha lo scopo di indicare al richiedente, prima della presentazione di un’istanza o di un progetto definitivo, le condizioni per ottenere i necessari pareri, intese, concerti, nulla osta, autorizzazioni, concessioni o altri atti di assenso;</a:t>
            </a:r>
          </a:p>
          <a:p>
            <a:pPr lvl="0" fontAlgn="base">
              <a:buNone/>
            </a:pPr>
            <a:r>
              <a:rPr lang="it-IT" sz="2800" dirty="0" smtClean="0"/>
              <a:t>Può indire la conferenza per:</a:t>
            </a:r>
          </a:p>
          <a:p>
            <a:pPr lvl="1" fontAlgn="base">
              <a:buNone/>
            </a:pPr>
            <a:r>
              <a:rPr lang="it-IT" sz="2800" dirty="0" smtClean="0"/>
              <a:t>per progetti particolarmente complessi e insediamenti produttivi di beni e servizi, su motivata richiesta dell’interessato, corredata da uno studio di fattibilità; per la realizzazione di opere pubbliche o di interesse pubblico. In questo caso la conferenza di servizi si esprime sul progetto di fattibilità tecnica ed economica</a:t>
            </a:r>
            <a:endParaRPr lang="it-IT" sz="2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sz="2800" dirty="0" smtClean="0"/>
              <a:t>Modalità di organizzazione della conferenza di servizi:</a:t>
            </a:r>
          </a:p>
          <a:p>
            <a:r>
              <a:rPr lang="it-IT" sz="2800" dirty="0" smtClean="0"/>
              <a:t>1-</a:t>
            </a:r>
            <a:r>
              <a:rPr lang="it-IT" sz="2800" b="1" dirty="0" smtClean="0"/>
              <a:t>conferenza semplificata</a:t>
            </a:r>
          </a:p>
          <a:p>
            <a:r>
              <a:rPr lang="it-IT" sz="2800" b="1" dirty="0" smtClean="0"/>
              <a:t>CONFERENZA SIMULTANEA</a:t>
            </a:r>
            <a:endParaRPr lang="it-IT" sz="28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1-</a:t>
            </a:r>
            <a:r>
              <a:rPr lang="it-IT" sz="2800" b="1" dirty="0" smtClean="0"/>
              <a:t>conferenza semplificata</a:t>
            </a:r>
            <a:r>
              <a:rPr lang="it-IT" sz="2800" dirty="0" smtClean="0"/>
              <a:t> (art. 14-bis)</a:t>
            </a:r>
            <a:r>
              <a:rPr lang="it-IT" sz="2800" dirty="0" smtClean="0">
                <a:sym typeface="Wingdings"/>
              </a:rPr>
              <a:t></a:t>
            </a:r>
            <a:r>
              <a:rPr lang="it-IT" sz="2800" dirty="0" smtClean="0"/>
              <a:t>  è organizzata in modalità asincrona con l’invio telematico degli atti. non vi sono riunioni, e le istanze, la relativa documentazione e gli atti di assenso delle amministrazioni partecipanti vengono trasmesse telematicamente anche in maniera asincrona (ossia non contestuale</a:t>
            </a:r>
            <a:endParaRPr lang="it-IT" sz="28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605246"/>
          </a:xfrm>
        </p:spPr>
        <p:txBody>
          <a:bodyPr>
            <a:normAutofit fontScale="90000"/>
          </a:bodyPr>
          <a:lstStyle/>
          <a:p>
            <a:endParaRPr lang="it-IT" dirty="0"/>
          </a:p>
        </p:txBody>
      </p:sp>
      <p:sp>
        <p:nvSpPr>
          <p:cNvPr id="3" name="Segnaposto contenuto 2"/>
          <p:cNvSpPr>
            <a:spLocks noGrp="1"/>
          </p:cNvSpPr>
          <p:nvPr>
            <p:ph idx="1"/>
          </p:nvPr>
        </p:nvSpPr>
        <p:spPr>
          <a:xfrm>
            <a:off x="685801" y="1240971"/>
            <a:ext cx="10131425" cy="5617029"/>
          </a:xfrm>
        </p:spPr>
        <p:txBody>
          <a:bodyPr>
            <a:noAutofit/>
          </a:bodyPr>
          <a:lstStyle/>
          <a:p>
            <a:pPr fontAlgn="base"/>
            <a:r>
              <a:rPr lang="it-IT" sz="2500" dirty="0" smtClean="0"/>
              <a:t>La comunicazione di indizione dovrà contenere:</a:t>
            </a:r>
          </a:p>
          <a:p>
            <a:pPr lvl="0" fontAlgn="base"/>
            <a:r>
              <a:rPr lang="it-IT" sz="2500" dirty="0" smtClean="0"/>
              <a:t>l’oggetto della determinazione da assumere, l’istanza e la relativa documentazione ovvero le credenziali per l’accesso telematico alle informazioni e ai documenti utili ai fini dello svolgimento dell’istruttoria;</a:t>
            </a:r>
          </a:p>
          <a:p>
            <a:pPr lvl="0" fontAlgn="base"/>
            <a:r>
              <a:rPr lang="it-IT" sz="2500" dirty="0" smtClean="0"/>
              <a:t>il termine perentorio, non superiore a quindici giorni, entro il quale le amministrazioni coinvolte possono richiedere, integrazion</a:t>
            </a:r>
            <a:r>
              <a:rPr lang="it-IT" sz="2500" b="1" u="sng" dirty="0" smtClean="0">
                <a:hlinkClick r:id="rId2"/>
              </a:rPr>
              <a:t>6</a:t>
            </a:r>
            <a:r>
              <a:rPr lang="it-IT" sz="2500" dirty="0" smtClean="0"/>
              <a:t> documentali o chiarimenti;</a:t>
            </a:r>
          </a:p>
          <a:p>
            <a:pPr lvl="0" fontAlgn="base"/>
            <a:r>
              <a:rPr lang="it-IT" sz="2500" dirty="0" smtClean="0"/>
              <a:t>il termine perentorio, comunque non superiore a quarantacinque giorni, entro il quale le amministrazioni coinvolte devono rendere le proprie determinazioni relative alla decisione oggetto della conferenza, </a:t>
            </a:r>
          </a:p>
          <a:p>
            <a:r>
              <a:rPr lang="it-IT" sz="2500" dirty="0" smtClean="0"/>
              <a:t>la data della eventuale riunione in modalità sincrona di cui all’articolo 14-ter, da tenersi entro dieci giorni dalla scadenza del termine. Tale riunione si svolge solo quando è strettamente e necessaria, </a:t>
            </a:r>
            <a:endParaRPr lang="it-IT" sz="25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552994"/>
          </a:xfrm>
        </p:spPr>
        <p:txBody>
          <a:bodyPr>
            <a:normAutofit fontScale="90000"/>
          </a:bodyPr>
          <a:lstStyle/>
          <a:p>
            <a:endParaRPr lang="it-IT" dirty="0"/>
          </a:p>
        </p:txBody>
      </p:sp>
      <p:sp>
        <p:nvSpPr>
          <p:cNvPr id="3" name="Segnaposto contenuto 2"/>
          <p:cNvSpPr>
            <a:spLocks noGrp="1"/>
          </p:cNvSpPr>
          <p:nvPr>
            <p:ph idx="1"/>
          </p:nvPr>
        </p:nvSpPr>
        <p:spPr>
          <a:xfrm>
            <a:off x="685801" y="1293223"/>
            <a:ext cx="10131425" cy="5251268"/>
          </a:xfrm>
        </p:spPr>
        <p:txBody>
          <a:bodyPr>
            <a:normAutofit fontScale="92500"/>
          </a:bodyPr>
          <a:lstStyle/>
          <a:p>
            <a:pPr lvl="0" fontAlgn="base"/>
            <a:r>
              <a:rPr lang="it-IT" sz="2800" b="1" dirty="0" smtClean="0"/>
              <a:t>conclusione positiva</a:t>
            </a:r>
            <a:r>
              <a:rPr lang="it-IT" sz="2800" dirty="0" smtClean="0"/>
              <a:t>: il responsabile emette una determinazione motivata di conclusione positiva, che sostituisce a ogni effetto tutti gli atti di assenso,, </a:t>
            </a:r>
          </a:p>
          <a:p>
            <a:pPr lvl="0" fontAlgn="base"/>
            <a:r>
              <a:rPr lang="it-IT" sz="2800" b="1" dirty="0" smtClean="0"/>
              <a:t>conclusione negativa</a:t>
            </a:r>
            <a:r>
              <a:rPr lang="it-IT" sz="2800" dirty="0" smtClean="0"/>
              <a:t>: il responsabile emette una determinazione motivata di conclusione negativa della conferenza, che produce l’effetto del rigetto della domanda, quando sono stati acquisiti atti di dissenso che l’amministrazione procedente non ritiene superabili. </a:t>
            </a:r>
          </a:p>
          <a:p>
            <a:pPr lvl="0" fontAlgn="base"/>
            <a:r>
              <a:rPr lang="it-IT" sz="2800" dirty="0" smtClean="0"/>
              <a:t>quando sono stati acquisiti atti di assenso o dissenso che indicano condizioni o prescrizioni che richiedono modifiche sostanziali, la nuova valutazione contestuale si svolgerà con la riunione della conferenza simultanea, che si terrà nella data già indicata nella comunicazione di indizione della conferenza.</a:t>
            </a:r>
          </a:p>
          <a:p>
            <a:endParaRPr lang="it-IT"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2- </a:t>
            </a:r>
            <a:r>
              <a:rPr lang="it-IT" sz="2800" b="1" dirty="0" smtClean="0"/>
              <a:t>conferenza simultanea</a:t>
            </a:r>
            <a:r>
              <a:rPr lang="it-IT" sz="2800" dirty="0" smtClean="0"/>
              <a:t> (art. 14-ter)</a:t>
            </a:r>
            <a:r>
              <a:rPr lang="it-IT" sz="2800" dirty="0" smtClean="0">
                <a:sym typeface="Wingdings"/>
              </a:rPr>
              <a:t></a:t>
            </a:r>
            <a:r>
              <a:rPr lang="it-IT" sz="2800" dirty="0" smtClean="0"/>
              <a:t> carattere eventuale ed eccezionale, è strutturata in modalità sincrona, ossia con la partecipazione contestuale (anche in via telematica) dei rappresentanti delle amministrazioni coinvolte.(la conferenza simultanea si innesca infatti per ipotesi complesse qualora, in via originaria o sopravvenuta, si riscontrino particolari difficoltà nel definire la conferenza semplificata</a:t>
            </a:r>
            <a:endParaRPr lang="it-IT" sz="2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fontAlgn="base"/>
            <a:r>
              <a:rPr lang="it-IT" sz="2800" dirty="0" smtClean="0"/>
              <a:t>E’ prevista unicamente nei seguenti casi:</a:t>
            </a:r>
          </a:p>
          <a:p>
            <a:pPr fontAlgn="base"/>
            <a:r>
              <a:rPr lang="it-IT" sz="2800" dirty="0" smtClean="0"/>
              <a:t>quando nel corso della conferenza semplificata sono stati acquisiti atti di assenso o dissenso che indicano condizioni o prescrizioni che richiedono modifiche sostanziali (art.14‐bis, comma 6);</a:t>
            </a:r>
          </a:p>
          <a:p>
            <a:pPr fontAlgn="base"/>
            <a:r>
              <a:rPr lang="it-IT" sz="2800" dirty="0" smtClean="0"/>
              <a:t>nei casi di particolare complessità della decisione da assumere: l’amministrazione procedente può indire direttamente la conferenza simultanea</a:t>
            </a:r>
          </a:p>
          <a:p>
            <a:pPr fontAlgn="base"/>
            <a:r>
              <a:rPr lang="it-IT" sz="2800" dirty="0" smtClean="0"/>
              <a:t>in caso di progetto sottoposto a valutazione di impatto ambientale (VIA) regionale</a:t>
            </a:r>
            <a:endParaRPr lang="it-IT" sz="2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Ciascun ente o amministrazione convocato alla riunione è rappresentato da un unico soggetto abilitato ad esprimere definitivamente e in modo univoco e vincolante la posizione dell’amministrazione stessa su tutte le decisioni di competenza della conferenza, anche indicando le modifiche progettuali eventualmente necessarie ai fini dell’assenso (art. 14‐ter, comma 3).</a:t>
            </a:r>
          </a:p>
          <a:p>
            <a:endParaRPr lang="it-IT" sz="2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sz="2800" dirty="0" smtClean="0"/>
              <a:t>Il rappresentante unico delle amministrazioni statali è nominato dal Presidente del Consiglio o, in caso di amministrazioni periferiche, dal Prefetto</a:t>
            </a:r>
          </a:p>
          <a:p>
            <a:r>
              <a:rPr lang="it-IT" sz="2800" dirty="0" smtClean="0"/>
              <a:t>I lavori della conferenza simultanea si concludono entro 45 giorni dalla data della prima riunione. In caso di determinazioni complesse, ove siano coinvolte amministrazioni preposte alla tutela ambientale, </a:t>
            </a:r>
            <a:r>
              <a:rPr lang="it-IT" sz="2800" dirty="0" err="1" smtClean="0"/>
              <a:t>paesaggistico‐territoriale</a:t>
            </a:r>
            <a:r>
              <a:rPr lang="it-IT" sz="2800" dirty="0" smtClean="0"/>
              <a:t>, dei beni culturali e della salute dei cittadini, il termine è di 90 giorni ove disposizione di legge o i regolamenti sui termini non prevedono un termine diverso (art. 14‐ter, comma 2).</a:t>
            </a:r>
          </a:p>
          <a:p>
            <a:endParaRPr lang="it-IT" dirty="0" smtClean="0"/>
          </a:p>
          <a:p>
            <a:endParaRPr lang="it-IT"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All’esito dell’ultima riunione della conferenza, l’amministrazione procedente adotta la determinazione motivata di conclusione della conferenza entro il termine previsto, sulla base delle posizioni prevalenti espresse dalle amministrazioni partecipanti alla conferenza tramite i propri rappresentanti</a:t>
            </a:r>
            <a:endParaRPr lang="it-IT"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fontAlgn="base"/>
            <a:r>
              <a:rPr lang="it-IT" sz="2800" dirty="0" smtClean="0"/>
              <a:t>La determinazione motivata di conclusione positiva della conferenza, adottata dall’amministrazione procedente, sostituisce a ogni effetto tutti gli atti di assenso, comunque denominati, di competenza delle amministrazioni e dei gestori di beni o servizi pubblici interessati (art. 14‐ </a:t>
            </a:r>
            <a:r>
              <a:rPr lang="it-IT" sz="2800" dirty="0" err="1" smtClean="0"/>
              <a:t>quater</a:t>
            </a:r>
            <a:r>
              <a:rPr lang="it-IT" sz="2800" dirty="0" smtClean="0"/>
              <a:t>, comma 1).</a:t>
            </a:r>
          </a:p>
          <a:p>
            <a:pPr fontAlgn="base"/>
            <a:r>
              <a:rPr lang="it-IT" sz="2800" dirty="0" smtClean="0"/>
              <a:t>In caso di approvazione unanime, la determinazione è immediatamente efficace. In caso di approvazione sulla base delle posizioni prevalenti nella conferenza simultanea, l’efficacia della determinazione è sospesa quando sono stati espressi dissensi qualificati per il periodo (di 10 giorni dalla sua comunicazione), utile alla presentazione dell’opposizione (art. 14‐quater, comma 3).</a:t>
            </a:r>
          </a:p>
          <a:p>
            <a:endParaRPr lang="it-IT"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454676"/>
          </a:xfrm>
        </p:spPr>
        <p:txBody>
          <a:bodyPr>
            <a:noAutofit/>
          </a:bodyPr>
          <a:lstStyle/>
          <a:p>
            <a:r>
              <a:rPr lang="it-IT" sz="2800" dirty="0" smtClean="0"/>
              <a:t>La nuova disciplina prevede, come quella previgente, la possibilità per le amministrazioni preposte </a:t>
            </a:r>
            <a:r>
              <a:rPr lang="it-IT" sz="2800" b="1" dirty="0" smtClean="0"/>
              <a:t>alla tutela di interessi sensibili di rimettere</a:t>
            </a:r>
            <a:r>
              <a:rPr lang="it-IT" sz="2800" dirty="0" smtClean="0"/>
              <a:t>, in caso di dissenso, </a:t>
            </a:r>
            <a:r>
              <a:rPr lang="it-IT" sz="2800" b="1" dirty="0" smtClean="0"/>
              <a:t>la questione al Presidente del Consiglio dei Ministri</a:t>
            </a:r>
          </a:p>
          <a:p>
            <a:r>
              <a:rPr lang="it-IT" sz="2800" dirty="0" smtClean="0"/>
              <a:t>se non è stato raggiunto un accordo, la questione è rimessa al Consiglio dei Ministri, che la pone all’ordine del giorno della prima riunione successiva alla scadenza del termine di 15 giorni dall’ultima riunione. Al Consiglio dei Ministri possono partecipare i presidenti delle Regioni o delle Province autonome. Se il Consiglio, non accoglie l’opposizione, la determinazione conclusiva della Conferenza acquista efficacia</a:t>
            </a:r>
            <a:endParaRPr lang="it-IT"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INVALIDITA’ ATTO</a:t>
            </a:r>
            <a:endParaRPr lang="it-IT" dirty="0"/>
          </a:p>
        </p:txBody>
      </p:sp>
      <p:sp>
        <p:nvSpPr>
          <p:cNvPr id="3" name="Segnaposto contenuto 2"/>
          <p:cNvSpPr>
            <a:spLocks noGrp="1"/>
          </p:cNvSpPr>
          <p:nvPr>
            <p:ph idx="1"/>
          </p:nvPr>
        </p:nvSpPr>
        <p:spPr/>
        <p:txBody>
          <a:bodyPr>
            <a:normAutofit/>
          </a:bodyPr>
          <a:lstStyle/>
          <a:p>
            <a:r>
              <a:rPr lang="it-IT" sz="3600" dirty="0" smtClean="0"/>
              <a:t>L'</a:t>
            </a:r>
            <a:r>
              <a:rPr lang="it-IT" sz="3600" b="1" dirty="0" smtClean="0"/>
              <a:t>invalidità</a:t>
            </a:r>
            <a:r>
              <a:rPr lang="it-IT" sz="3600" dirty="0" smtClean="0"/>
              <a:t> dell'</a:t>
            </a:r>
            <a:r>
              <a:rPr lang="it-IT" sz="3600" dirty="0" smtClean="0">
                <a:hlinkClick r:id="rId2" tooltip="Atto amministrativo"/>
              </a:rPr>
              <a:t>atto amministrativo</a:t>
            </a:r>
            <a:r>
              <a:rPr lang="it-IT" sz="3600" dirty="0" smtClean="0"/>
              <a:t>, nel diritto </a:t>
            </a:r>
            <a:r>
              <a:rPr lang="it-IT" sz="3600" dirty="0" smtClean="0">
                <a:hlinkClick r:id="rId3" tooltip="Italia"/>
              </a:rPr>
              <a:t>italiano</a:t>
            </a:r>
            <a:r>
              <a:rPr lang="it-IT" sz="3600" dirty="0" smtClean="0"/>
              <a:t>, si ha quando l'atto è contrario alle norme che lo disciplinano.</a:t>
            </a:r>
            <a:endParaRPr lang="it-IT" sz="36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200297"/>
          </a:xfrm>
        </p:spPr>
        <p:txBody>
          <a:bodyPr>
            <a:normAutofit fontScale="90000"/>
          </a:bodyPr>
          <a:lstStyle/>
          <a:p>
            <a:endParaRPr lang="it-IT" dirty="0"/>
          </a:p>
        </p:txBody>
      </p:sp>
      <p:sp>
        <p:nvSpPr>
          <p:cNvPr id="3" name="Segnaposto contenuto 2"/>
          <p:cNvSpPr>
            <a:spLocks noGrp="1"/>
          </p:cNvSpPr>
          <p:nvPr>
            <p:ph idx="1"/>
          </p:nvPr>
        </p:nvSpPr>
        <p:spPr>
          <a:xfrm>
            <a:off x="685801" y="1005841"/>
            <a:ext cx="10131425" cy="5643154"/>
          </a:xfrm>
        </p:spPr>
        <p:txBody>
          <a:bodyPr>
            <a:normAutofit lnSpcReduction="10000"/>
          </a:bodyPr>
          <a:lstStyle/>
          <a:p>
            <a:r>
              <a:rPr lang="it-IT" sz="2800" dirty="0" smtClean="0"/>
              <a:t>La difformità dell'atto rispetto a norme espresse dall'ordinamento giuridico determina l'</a:t>
            </a:r>
            <a:r>
              <a:rPr lang="it-IT" sz="2800" b="1" dirty="0" smtClean="0"/>
              <a:t>illegittimità</a:t>
            </a:r>
            <a:r>
              <a:rPr lang="it-IT" sz="2800" dirty="0" smtClean="0"/>
              <a:t> dell'atto; la difformità dell'atto rispetto ai principi espressi dall'art. </a:t>
            </a:r>
            <a:r>
              <a:rPr lang="it-IT" sz="2800" dirty="0" smtClean="0">
                <a:hlinkClick r:id="rId2" tooltip="s:Italia, Repubblica - Costituzione"/>
              </a:rPr>
              <a:t>97</a:t>
            </a:r>
            <a:r>
              <a:rPr lang="it-IT" sz="2800" dirty="0" smtClean="0"/>
              <a:t> della </a:t>
            </a:r>
            <a:r>
              <a:rPr lang="it-IT" sz="2800" dirty="0" smtClean="0">
                <a:hlinkClick r:id="rId3" tooltip="Costituzione italiana"/>
              </a:rPr>
              <a:t>costituzione</a:t>
            </a:r>
            <a:r>
              <a:rPr lang="it-IT" sz="2800" dirty="0" smtClean="0"/>
              <a:t> determina invece l'</a:t>
            </a:r>
            <a:r>
              <a:rPr lang="it-IT" sz="2800" b="1" dirty="0" smtClean="0"/>
              <a:t>inopportunità</a:t>
            </a:r>
            <a:r>
              <a:rPr lang="it-IT" sz="2800" dirty="0" smtClean="0"/>
              <a:t> dell'atto.</a:t>
            </a:r>
          </a:p>
          <a:p>
            <a:r>
              <a:rPr lang="it-IT" sz="2800" dirty="0" smtClean="0"/>
              <a:t>La legittimità attiene alla rispondenza dell'atto alla norme giuridiche che disciplinano l'esercizio del potere, senza alcuna considerazione dei risultati conseguiti.</a:t>
            </a:r>
          </a:p>
          <a:p>
            <a:r>
              <a:rPr lang="it-IT" sz="2800" dirty="0" smtClean="0"/>
              <a:t>L'opportunità, che si contrappone al concetto di legittimità, esprime la conformità della scelta discrezionale alle regole non giuridiche di buona amministrazione, intese ad assicurare l'efficienza e l'economicità dell'azione della pubblica amministrazione, nonché il perseguimento dell'interesse pubblico</a:t>
            </a:r>
            <a:r>
              <a:rPr lang="it-IT" dirty="0" smtClean="0"/>
              <a:t>.</a:t>
            </a:r>
          </a:p>
          <a:p>
            <a:endParaRPr lang="it-IT"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illegittimo può essere viziato in modo più o meno grave, dando luogo a due categorie di invalidità degli atti amministrativi; gli atti nulli e gli atti annullabili.</a:t>
            </a:r>
          </a:p>
          <a:p>
            <a:r>
              <a:rPr lang="it-IT" sz="2800" dirty="0" smtClean="0"/>
              <a:t>Per parte della dottrina esiste una terza categoria di invalidità degli atti amministrativi: quella degli </a:t>
            </a:r>
            <a:r>
              <a:rPr lang="it-IT" sz="2800" b="1" dirty="0" smtClean="0"/>
              <a:t>atti amministrativi inesistenti</a:t>
            </a:r>
            <a:endParaRPr lang="it-IT" sz="2800" dirty="0" smtClean="0"/>
          </a:p>
          <a:p>
            <a:endParaRPr lang="it-IT"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L'atto amministrativo nullo è:</a:t>
            </a:r>
          </a:p>
          <a:p>
            <a:r>
              <a:rPr lang="it-IT" sz="2800" dirty="0" smtClean="0"/>
              <a:t>inesistente;</a:t>
            </a:r>
          </a:p>
          <a:p>
            <a:r>
              <a:rPr lang="it-IT" sz="2800" dirty="0" smtClean="0"/>
              <a:t>inefficace;</a:t>
            </a:r>
          </a:p>
          <a:p>
            <a:r>
              <a:rPr lang="it-IT" sz="2800" dirty="0" smtClean="0"/>
              <a:t>insanabile.</a:t>
            </a:r>
          </a:p>
          <a:p>
            <a:endParaRPr lang="it-IT"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L'atto amministrativo annullabile è:</a:t>
            </a:r>
          </a:p>
          <a:p>
            <a:r>
              <a:rPr lang="it-IT" sz="2800" dirty="0" smtClean="0"/>
              <a:t>esistente;</a:t>
            </a:r>
          </a:p>
          <a:p>
            <a:r>
              <a:rPr lang="it-IT" sz="2800" dirty="0" smtClean="0"/>
              <a:t>efficace;</a:t>
            </a:r>
          </a:p>
          <a:p>
            <a:r>
              <a:rPr lang="it-IT" sz="2800" dirty="0" smtClean="0"/>
              <a:t>sanabile.</a:t>
            </a:r>
          </a:p>
          <a:p>
            <a:endParaRPr lang="it-IT"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I rimedi contro l'atto amministrativo invalido possono essere richiesti dal privato interessato dall'atto o dalla stessa pubblica amministrazione.</a:t>
            </a:r>
          </a:p>
          <a:p>
            <a:pPr>
              <a:buNone/>
            </a:pPr>
            <a:r>
              <a:rPr lang="it-IT" sz="2800" dirty="0" smtClean="0"/>
              <a:t>Il terzo leso nel suoi </a:t>
            </a:r>
            <a:r>
              <a:rPr lang="it-IT" sz="2800" dirty="0" smtClean="0">
                <a:hlinkClick r:id="rId2" tooltip="Diritto soggettivo"/>
              </a:rPr>
              <a:t>diritti</a:t>
            </a:r>
            <a:r>
              <a:rPr lang="it-IT" sz="2800" dirty="0" smtClean="0"/>
              <a:t> o nel suo </a:t>
            </a:r>
            <a:r>
              <a:rPr lang="it-IT" sz="2800" dirty="0" smtClean="0">
                <a:hlinkClick r:id="rId3" tooltip="Interesse legittimo"/>
              </a:rPr>
              <a:t>interesse legittimo</a:t>
            </a:r>
            <a:r>
              <a:rPr lang="it-IT" sz="2800" dirty="0" smtClean="0"/>
              <a:t> può attuare:</a:t>
            </a:r>
          </a:p>
          <a:p>
            <a:pPr>
              <a:buNone/>
            </a:pPr>
            <a:r>
              <a:rPr lang="it-IT" sz="2800" dirty="0" smtClean="0"/>
              <a:t>un ricorso al </a:t>
            </a:r>
            <a:r>
              <a:rPr lang="it-IT" sz="2800" dirty="0" smtClean="0">
                <a:hlinkClick r:id="rId4" tooltip="Giudice amministrativo"/>
              </a:rPr>
              <a:t>giudice amministrativo</a:t>
            </a:r>
            <a:r>
              <a:rPr lang="it-IT" sz="2800" dirty="0" smtClean="0"/>
              <a:t>;</a:t>
            </a:r>
          </a:p>
          <a:p>
            <a:pPr>
              <a:buNone/>
            </a:pPr>
            <a:r>
              <a:rPr lang="it-IT" sz="2800" dirty="0" smtClean="0"/>
              <a:t>un ricorso alla stessa pubblica amministrazione</a:t>
            </a:r>
          </a:p>
          <a:p>
            <a:endParaRPr lang="it-IT"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Da parte sua la pubblica amministrazione, autonomamente o su istanza del terzo interessato, può decidere di produrre un successivo atto amministrativo che agisca sull'atto viziato per:</a:t>
            </a:r>
          </a:p>
          <a:p>
            <a:pPr>
              <a:buNone/>
            </a:pPr>
            <a:r>
              <a:rPr lang="it-IT" sz="2800" dirty="0" smtClean="0">
                <a:hlinkClick r:id="rId2" tooltip="Annullamento (diritto amministrativo)"/>
              </a:rPr>
              <a:t>annullare</a:t>
            </a:r>
            <a:r>
              <a:rPr lang="it-IT" sz="2800" dirty="0" smtClean="0"/>
              <a:t> l'atto;</a:t>
            </a:r>
          </a:p>
          <a:p>
            <a:pPr>
              <a:buNone/>
            </a:pPr>
            <a:r>
              <a:rPr lang="it-IT" sz="2800" dirty="0" smtClean="0">
                <a:hlinkClick r:id="rId3" tooltip="Revoca (diritto amministrativo)"/>
              </a:rPr>
              <a:t>revocare</a:t>
            </a:r>
            <a:r>
              <a:rPr lang="it-IT" sz="2800" dirty="0" smtClean="0"/>
              <a:t> l'atto;</a:t>
            </a:r>
          </a:p>
          <a:p>
            <a:pPr>
              <a:buNone/>
            </a:pPr>
            <a:r>
              <a:rPr lang="it-IT" sz="2800" dirty="0" smtClean="0">
                <a:hlinkClick r:id="rId4" tooltip="Abrogazione (diritto amministrativo) (la pagina non esiste)"/>
              </a:rPr>
              <a:t>abrogare</a:t>
            </a:r>
            <a:r>
              <a:rPr lang="it-IT" sz="2800" dirty="0" smtClean="0"/>
              <a:t> l'atto;</a:t>
            </a:r>
          </a:p>
          <a:p>
            <a:pPr>
              <a:buNone/>
            </a:pPr>
            <a:r>
              <a:rPr lang="it-IT" sz="2800" dirty="0" smtClean="0">
                <a:hlinkClick r:id="rId5" tooltip="Pronunciare la decadenza dell'atto (la pagina non esiste)"/>
              </a:rPr>
              <a:t>pronunciare la decadenza dell'atto</a:t>
            </a:r>
            <a:r>
              <a:rPr lang="it-IT" sz="2800" dirty="0" smtClean="0"/>
              <a:t>;</a:t>
            </a:r>
          </a:p>
          <a:p>
            <a:pPr>
              <a:buNone/>
            </a:pPr>
            <a:r>
              <a:rPr lang="it-IT" sz="2800" dirty="0" smtClean="0">
                <a:hlinkClick r:id="rId6" tooltip="Ritirare l'atto (la pagina non esiste)"/>
              </a:rPr>
              <a:t>ritirare l'atto</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Tutte queste azioni sono tese a far perdere d'efficacia l'atto viziato, ma questa non è l'unica possibilità rispetto ad un atto invalido; infatti questo può anche essere:</a:t>
            </a:r>
          </a:p>
          <a:p>
            <a:pPr>
              <a:buNone/>
            </a:pPr>
            <a:r>
              <a:rPr lang="it-IT" sz="2800" dirty="0" smtClean="0"/>
              <a:t>sanato, tramite:</a:t>
            </a:r>
          </a:p>
          <a:p>
            <a:pPr lvl="1">
              <a:buNone/>
            </a:pPr>
            <a:r>
              <a:rPr lang="it-IT" sz="2800" dirty="0" smtClean="0">
                <a:hlinkClick r:id="rId2" tooltip="Convalida (diritto amministrativo)"/>
              </a:rPr>
              <a:t>Convalida</a:t>
            </a:r>
            <a:r>
              <a:rPr lang="it-IT" sz="2800" dirty="0" smtClean="0"/>
              <a:t>;</a:t>
            </a:r>
          </a:p>
          <a:p>
            <a:pPr lvl="1">
              <a:buNone/>
            </a:pPr>
            <a:r>
              <a:rPr lang="it-IT" sz="2800" dirty="0" smtClean="0">
                <a:hlinkClick r:id="rId3" tooltip="Ratifica (diritto amministrativo)"/>
              </a:rPr>
              <a:t>Ratifica</a:t>
            </a:r>
            <a:endParaRPr lang="it-IT" sz="2800" dirty="0" smtClean="0"/>
          </a:p>
          <a:p>
            <a:pPr>
              <a:buNone/>
            </a:pPr>
            <a:r>
              <a:rPr lang="it-IT" sz="2800" dirty="0" smtClean="0"/>
              <a:t>conservato, tramite:</a:t>
            </a:r>
          </a:p>
          <a:p>
            <a:pPr lvl="1">
              <a:buNone/>
            </a:pPr>
            <a:r>
              <a:rPr lang="it-IT" sz="2800" dirty="0" smtClean="0">
                <a:hlinkClick r:id="rId4" tooltip="Acquiescenza"/>
              </a:rPr>
              <a:t>acquiescenza</a:t>
            </a:r>
            <a:r>
              <a:rPr lang="it-IT" sz="2800" dirty="0" smtClean="0"/>
              <a:t>;</a:t>
            </a:r>
          </a:p>
          <a:p>
            <a:pPr>
              <a:buNone/>
            </a:pPr>
            <a:endParaRPr lang="it-IT" sz="28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b="1" dirty="0" smtClean="0"/>
              <a:t>convalida</a:t>
            </a:r>
            <a:r>
              <a:rPr lang="it-IT" sz="2800" dirty="0" smtClean="0"/>
              <a:t> è un </a:t>
            </a:r>
            <a:r>
              <a:rPr lang="it-IT" sz="2800" dirty="0" smtClean="0">
                <a:hlinkClick r:id="rId2" tooltip="Atto amministrativo"/>
              </a:rPr>
              <a:t>atto amministrativo</a:t>
            </a:r>
            <a:r>
              <a:rPr lang="it-IT" sz="2800" dirty="0" smtClean="0"/>
              <a:t> di </a:t>
            </a:r>
            <a:r>
              <a:rPr lang="it-IT" sz="2800" dirty="0" smtClean="0">
                <a:hlinkClick r:id="rId3" tooltip="Atto amministrativo di secondo grado (la pagina non esiste)"/>
              </a:rPr>
              <a:t>2º grado</a:t>
            </a:r>
            <a:r>
              <a:rPr lang="it-IT" sz="2800" dirty="0" smtClean="0"/>
              <a:t> tramite il quale il soggetto al quale spetta l'azione di </a:t>
            </a:r>
            <a:r>
              <a:rPr lang="it-IT" sz="2800" dirty="0" smtClean="0">
                <a:hlinkClick r:id="rId4" tooltip="Annullamento"/>
              </a:rPr>
              <a:t>annullamento</a:t>
            </a:r>
            <a:r>
              <a:rPr lang="it-IT" sz="2800" dirty="0" smtClean="0"/>
              <a:t> sana un precedente atto </a:t>
            </a:r>
            <a:r>
              <a:rPr lang="it-IT" sz="2800" dirty="0" smtClean="0">
                <a:hlinkClick r:id="rId5" tooltip="Invalidità (diritto amministrativo)"/>
              </a:rPr>
              <a:t>invalido</a:t>
            </a:r>
            <a:r>
              <a:rPr lang="it-IT" sz="2800" dirty="0" smtClean="0"/>
              <a:t> da vizi che ne determinano l'</a:t>
            </a:r>
            <a:r>
              <a:rPr lang="it-IT" sz="2800" dirty="0" smtClean="0">
                <a:hlinkClick r:id="rId6" tooltip="Annullabilità (diritto amministrativo)"/>
              </a:rPr>
              <a:t>annullabilità</a:t>
            </a:r>
            <a:r>
              <a:rPr lang="it-IT" dirty="0" smtClean="0"/>
              <a:t>.</a:t>
            </a:r>
            <a:endParaRPr lang="it-IT"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A seguito delle modifiche della legge 241/1990 apportate dalla legge 15/2005, l'art 21-nonies al secondo comma prevede la possibilità di convalida di un provvedimento annullabile sussistendo i requisiti di:</a:t>
            </a:r>
          </a:p>
          <a:p>
            <a:r>
              <a:rPr lang="it-IT" sz="2800" dirty="0" smtClean="0"/>
              <a:t>interesse pubblico al mancato annullamento dell'atto;</a:t>
            </a:r>
          </a:p>
          <a:p>
            <a:r>
              <a:rPr lang="it-IT" sz="2800" dirty="0" smtClean="0"/>
              <a:t>intervento della convalida entro un termine ragionevole.</a:t>
            </a:r>
          </a:p>
          <a:p>
            <a:endParaRPr lang="it-IT"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297922"/>
          </a:xfrm>
        </p:spPr>
        <p:txBody>
          <a:bodyPr>
            <a:normAutofit fontScale="85000" lnSpcReduction="10000"/>
          </a:bodyPr>
          <a:lstStyle/>
          <a:p>
            <a:r>
              <a:rPr lang="it-IT" sz="3200" dirty="0" smtClean="0"/>
              <a:t>La </a:t>
            </a:r>
            <a:r>
              <a:rPr lang="it-IT" sz="3200" b="1" dirty="0" smtClean="0"/>
              <a:t>Ratifica</a:t>
            </a:r>
            <a:r>
              <a:rPr lang="it-IT" sz="3200" dirty="0" smtClean="0"/>
              <a:t> è un </a:t>
            </a:r>
            <a:r>
              <a:rPr lang="it-IT" sz="3200" dirty="0" smtClean="0">
                <a:hlinkClick r:id="rId2" tooltip="Atto amministrativo"/>
              </a:rPr>
              <a:t>atto amministrativo</a:t>
            </a:r>
            <a:r>
              <a:rPr lang="it-IT" sz="3200" dirty="0" smtClean="0"/>
              <a:t> di 2º grado tramite il quale la </a:t>
            </a:r>
            <a:r>
              <a:rPr lang="it-IT" sz="3200" dirty="0" smtClean="0">
                <a:hlinkClick r:id="rId3" tooltip="Pubblica amministrazione"/>
              </a:rPr>
              <a:t>pubblica amministrazione</a:t>
            </a:r>
            <a:r>
              <a:rPr lang="it-IT" sz="3200" dirty="0" smtClean="0"/>
              <a:t> sana un precedente atto </a:t>
            </a:r>
            <a:r>
              <a:rPr lang="it-IT" sz="3200" dirty="0" smtClean="0">
                <a:hlinkClick r:id="rId4" tooltip="Invalidità (diritto amministrativo)"/>
              </a:rPr>
              <a:t>invalido</a:t>
            </a:r>
            <a:r>
              <a:rPr lang="it-IT" sz="3200" dirty="0" smtClean="0"/>
              <a:t> dal vizio di </a:t>
            </a:r>
            <a:r>
              <a:rPr lang="it-IT" sz="3200" b="1" dirty="0" smtClean="0"/>
              <a:t>incompetenza relativa</a:t>
            </a:r>
            <a:r>
              <a:rPr lang="it-IT" sz="3200" dirty="0" smtClean="0"/>
              <a:t>, relativo all'autorità che ha emanato l'atto, vizio che ne determina l'</a:t>
            </a:r>
            <a:r>
              <a:rPr lang="it-IT" sz="3200" dirty="0" smtClean="0">
                <a:hlinkClick r:id="rId5" tooltip="Annullabilità (diritto amministrativo)"/>
              </a:rPr>
              <a:t>annullabilità</a:t>
            </a:r>
            <a:r>
              <a:rPr lang="it-IT" sz="3200" dirty="0" smtClean="0"/>
              <a:t>.</a:t>
            </a:r>
          </a:p>
          <a:p>
            <a:r>
              <a:rPr lang="it-IT" sz="3200" dirty="0" smtClean="0"/>
              <a:t>Con quest'atto, l'autorità che ha la competenza per l'emanazione dell'atto, fa suo (ratifica) il comportamento (l'atto) di un'autorità che non aveva la competenza ad emanare l'atto viziato. In questo modo viene sanato l'atto viziato.</a:t>
            </a:r>
          </a:p>
          <a:p>
            <a:r>
              <a:rPr lang="it-IT" sz="3200" dirty="0" smtClean="0"/>
              <a:t>Per alcuni si tratterebbe di una forma particolare di </a:t>
            </a:r>
            <a:r>
              <a:rPr lang="it-IT" sz="3200" u="sng" dirty="0" smtClean="0">
                <a:hlinkClick r:id="rId6"/>
              </a:rPr>
              <a:t>convalida</a:t>
            </a:r>
            <a:endParaRPr lang="it-IT" sz="3200" dirty="0" smtClean="0"/>
          </a:p>
          <a:p>
            <a:endParaRPr lang="it-IT"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45719"/>
          </a:xfrm>
        </p:spPr>
        <p:txBody>
          <a:bodyPr>
            <a:normAutofit fontScale="90000"/>
          </a:bodyPr>
          <a:lstStyle/>
          <a:p>
            <a:endParaRPr lang="it-IT" dirty="0"/>
          </a:p>
        </p:txBody>
      </p:sp>
      <p:sp>
        <p:nvSpPr>
          <p:cNvPr id="3" name="Segnaposto contenuto 2"/>
          <p:cNvSpPr>
            <a:spLocks noGrp="1"/>
          </p:cNvSpPr>
          <p:nvPr>
            <p:ph idx="1"/>
          </p:nvPr>
        </p:nvSpPr>
        <p:spPr>
          <a:xfrm>
            <a:off x="685801" y="979715"/>
            <a:ext cx="10131425" cy="5878286"/>
          </a:xfrm>
        </p:spPr>
        <p:txBody>
          <a:bodyPr>
            <a:normAutofit fontScale="92500" lnSpcReduction="10000"/>
          </a:bodyPr>
          <a:lstStyle/>
          <a:p>
            <a:r>
              <a:rPr lang="it-IT" sz="2800" dirty="0" smtClean="0"/>
              <a:t>L'acquiescenza è ravvisabile, secondo il costante insegnamento giurisprudenziale, </a:t>
            </a:r>
            <a:r>
              <a:rPr lang="it-IT" sz="2800" b="1" dirty="0" smtClean="0"/>
              <a:t>solamente nel caso in cui ci si trovi in presenza di atti o comportamenti univoci, posti liberamente in essere dal destinatario dell'atto,</a:t>
            </a:r>
            <a:r>
              <a:rPr lang="it-IT" sz="2800" dirty="0" smtClean="0"/>
              <a:t> tali da dimostrare la chiara ed inconfutabile volontà dello stesso di accettarne gli effetti e l'operatività ( tra le tante, cfr. due sentenze della </a:t>
            </a:r>
            <a:r>
              <a:rPr lang="it-IT" sz="2800" dirty="0" err="1" smtClean="0"/>
              <a:t>VI</a:t>
            </a:r>
            <a:r>
              <a:rPr lang="it-IT" sz="2800" dirty="0" smtClean="0"/>
              <a:t> sezione del </a:t>
            </a:r>
            <a:r>
              <a:rPr lang="it-IT" sz="2800" dirty="0" smtClean="0">
                <a:hlinkClick r:id="rId2" tooltip="Consiglio di Stato"/>
              </a:rPr>
              <a:t>Consiglio di Stato</a:t>
            </a:r>
            <a:r>
              <a:rPr lang="it-IT" sz="2800" dirty="0" smtClean="0"/>
              <a:t>, n. 5443 del 10/</a:t>
            </a:r>
            <a:r>
              <a:rPr lang="it-IT" sz="2800" dirty="0" err="1" smtClean="0"/>
              <a:t>10</a:t>
            </a:r>
            <a:r>
              <a:rPr lang="it-IT" sz="2800" dirty="0" smtClean="0"/>
              <a:t>/2002, e n. 1990 del 16/4/2003).</a:t>
            </a:r>
            <a:br>
              <a:rPr lang="it-IT" sz="2800" dirty="0" smtClean="0"/>
            </a:br>
            <a:r>
              <a:rPr lang="it-IT" sz="2800" dirty="0" smtClean="0"/>
              <a:t>L'acquiescenza può venire prestata esplicitamente.</a:t>
            </a:r>
          </a:p>
          <a:p>
            <a:r>
              <a:rPr lang="it-IT" sz="2800" dirty="0" smtClean="0"/>
              <a:t>rendendo una specifica dichiarazione;</a:t>
            </a:r>
          </a:p>
          <a:p>
            <a:r>
              <a:rPr lang="it-IT" sz="2800" dirty="0" smtClean="0"/>
              <a:t>compiendo atti chiari e concordanti che mettono in evidenza la volontà del soggetto interessato di accettare gli effetti del provvedimento;</a:t>
            </a:r>
          </a:p>
          <a:p>
            <a:r>
              <a:rPr lang="it-IT" sz="2800" dirty="0" smtClean="0"/>
              <a:t>ponendo in essere atteggiamenti comportamentali integralmente incompatibili con la volontà di impugnare il provvedimento innanzi al giudice competente.</a:t>
            </a:r>
          </a:p>
          <a:p>
            <a:endParaRPr lang="it-IT"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2800" dirty="0" smtClean="0"/>
              <a:t>È possibile avvalersi dell'acquiescenza alle seguenti condizioni:</a:t>
            </a:r>
          </a:p>
          <a:p>
            <a:pPr>
              <a:buNone/>
            </a:pPr>
            <a:r>
              <a:rPr lang="it-IT" sz="2800" dirty="0" smtClean="0"/>
              <a:t>Rinuncia all'impugnazione dell'avviso di accertamento.</a:t>
            </a:r>
          </a:p>
          <a:p>
            <a:pPr>
              <a:buNone/>
            </a:pPr>
            <a:r>
              <a:rPr lang="it-IT" sz="2800" dirty="0" smtClean="0"/>
              <a:t>Rinuncia alla presentazione dell'istanza di accertamento con adesione.</a:t>
            </a:r>
          </a:p>
          <a:p>
            <a:pPr>
              <a:buNone/>
            </a:pPr>
            <a:r>
              <a:rPr lang="it-IT" sz="2800" dirty="0" smtClean="0"/>
              <a:t>Pagamento dell'importo della sanzione opportunamente ridotto grazie all'acquiescenza</a:t>
            </a:r>
            <a:r>
              <a:rPr lang="it-IT" dirty="0" smtClean="0"/>
              <a:t>.</a:t>
            </a:r>
          </a:p>
          <a:p>
            <a:endParaRPr lang="it-IT"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a:t>
            </a:r>
            <a:r>
              <a:rPr lang="it-IT" sz="2800" i="1" dirty="0" smtClean="0"/>
              <a:t>nullità</a:t>
            </a:r>
            <a:r>
              <a:rPr lang="it-IT" sz="2800" dirty="0" smtClean="0"/>
              <a:t> di un </a:t>
            </a:r>
            <a:r>
              <a:rPr lang="it-IT" sz="2800" dirty="0" smtClean="0">
                <a:hlinkClick r:id="rId2" tooltip="Atto amministrativo"/>
              </a:rPr>
              <a:t>atto amministrativo</a:t>
            </a:r>
            <a:r>
              <a:rPr lang="it-IT" sz="2800" dirty="0" smtClean="0"/>
              <a:t> scaturisce dalla violazione del "Principio di tipicità" e del "Principio di nominatività" che sono propedeutici alle norme d'azione che regolano l'attività dell'Amministrazione. La </a:t>
            </a:r>
            <a:r>
              <a:rPr lang="it-IT" sz="2800" i="1" dirty="0" smtClean="0"/>
              <a:t>nullità dell'atto amministrativo</a:t>
            </a:r>
            <a:r>
              <a:rPr lang="it-IT" sz="2800" dirty="0" smtClean="0"/>
              <a:t> è una causa grave di </a:t>
            </a:r>
            <a:r>
              <a:rPr lang="it-IT" sz="2800" dirty="0" smtClean="0">
                <a:hlinkClick r:id="rId3" tooltip="Invalidità (diritto amministrativo)"/>
              </a:rPr>
              <a:t>invalidità</a:t>
            </a:r>
            <a:r>
              <a:rPr lang="it-IT" sz="2800" dirty="0" smtClean="0"/>
              <a:t> dello stesso, che oltre a determinarne l'inabilità a produrre gli effetti per cui era stato posto in essere, ne determina l'insanabilità</a:t>
            </a:r>
            <a:r>
              <a:rPr lang="it-IT" dirty="0" smtClean="0"/>
              <a:t>.</a:t>
            </a:r>
            <a:endParaRPr lang="it-IT"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539931"/>
          </a:xfrm>
        </p:spPr>
        <p:txBody>
          <a:bodyPr>
            <a:normAutofit fontScale="90000"/>
          </a:bodyPr>
          <a:lstStyle/>
          <a:p>
            <a:endParaRPr lang="it-IT" dirty="0"/>
          </a:p>
        </p:txBody>
      </p:sp>
      <p:sp>
        <p:nvSpPr>
          <p:cNvPr id="3" name="Segnaposto contenuto 2"/>
          <p:cNvSpPr>
            <a:spLocks noGrp="1"/>
          </p:cNvSpPr>
          <p:nvPr>
            <p:ph idx="1"/>
          </p:nvPr>
        </p:nvSpPr>
        <p:spPr>
          <a:xfrm>
            <a:off x="685801" y="1306286"/>
            <a:ext cx="10131425" cy="5107577"/>
          </a:xfrm>
        </p:spPr>
        <p:txBody>
          <a:bodyPr>
            <a:normAutofit fontScale="92500" lnSpcReduction="10000"/>
          </a:bodyPr>
          <a:lstStyle/>
          <a:p>
            <a:pPr>
              <a:buNone/>
            </a:pPr>
            <a:r>
              <a:rPr lang="it-IT" sz="2800" dirty="0" smtClean="0"/>
              <a:t>L'Art.21 </a:t>
            </a:r>
            <a:r>
              <a:rPr lang="it-IT" sz="2800" dirty="0" err="1" smtClean="0"/>
              <a:t>septies</a:t>
            </a:r>
            <a:r>
              <a:rPr lang="it-IT" sz="2800" dirty="0" smtClean="0"/>
              <a:t> della </a:t>
            </a:r>
            <a:r>
              <a:rPr lang="it-IT" sz="2800" dirty="0" smtClean="0">
                <a:hlinkClick r:id="rId2" tooltip="Legge"/>
              </a:rPr>
              <a:t>legge</a:t>
            </a:r>
            <a:r>
              <a:rPr lang="it-IT" sz="2800" dirty="0" smtClean="0"/>
              <a:t> 7 agosto 1990, nº 241 così introdotto dalla Legge 11 febbraio 2005 nº 15 così recita:</a:t>
            </a:r>
          </a:p>
          <a:p>
            <a:pPr>
              <a:buNone/>
            </a:pPr>
            <a:r>
              <a:rPr lang="it-IT" sz="2800" dirty="0" smtClean="0"/>
              <a:t>« È nullo il provvedimento amministrativo che manca degli elementi essenziali, che è viziato da difetto assoluto di attribuzione, che è stato adottato in violazione o elusione del giudicato, nonché negli altri casi espressamente previsti dalla legge. »L'atto amministrativo è nullo:</a:t>
            </a:r>
          </a:p>
          <a:p>
            <a:r>
              <a:rPr lang="it-IT" sz="2800" dirty="0" smtClean="0"/>
              <a:t>quando manca di uno degli </a:t>
            </a:r>
            <a:r>
              <a:rPr lang="it-IT" sz="2800" dirty="0" smtClean="0">
                <a:hlinkClick r:id="rId3" tooltip="Atto amministrativo"/>
              </a:rPr>
              <a:t>elementi essenziali</a:t>
            </a:r>
            <a:r>
              <a:rPr lang="it-IT" sz="2800" dirty="0" smtClean="0"/>
              <a:t> dell'atto amministrativo;</a:t>
            </a:r>
          </a:p>
          <a:p>
            <a:r>
              <a:rPr lang="it-IT" sz="2800" dirty="0" smtClean="0"/>
              <a:t>per difetto assoluto di attribuzione, anche detta incompetenza assoluta di legge;</a:t>
            </a:r>
          </a:p>
          <a:p>
            <a:r>
              <a:rPr lang="it-IT" sz="2800" dirty="0" smtClean="0"/>
              <a:t>quando è prodotto in elusione o violazione di una </a:t>
            </a:r>
            <a:r>
              <a:rPr lang="it-IT" sz="2800" dirty="0" smtClean="0">
                <a:hlinkClick r:id="rId4" tooltip="Sentenza"/>
              </a:rPr>
              <a:t>sentenza</a:t>
            </a:r>
            <a:r>
              <a:rPr lang="it-IT" sz="2800" dirty="0" smtClean="0"/>
              <a:t>;</a:t>
            </a:r>
          </a:p>
          <a:p>
            <a:r>
              <a:rPr lang="it-IT" sz="2800" dirty="0" smtClean="0"/>
              <a:t>nei casi previsti dalla </a:t>
            </a:r>
            <a:r>
              <a:rPr lang="it-IT" sz="2800" dirty="0" smtClean="0">
                <a:hlinkClick r:id="rId2" tooltip="Legge"/>
              </a:rPr>
              <a:t>legge</a:t>
            </a:r>
            <a:r>
              <a:rPr lang="it-IT" dirty="0" smtClean="0"/>
              <a:t>.</a:t>
            </a:r>
          </a:p>
          <a:p>
            <a:endParaRPr lang="it-IT"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sz="3600" dirty="0" smtClean="0"/>
              <a:t>L'atto amministrativo nullo è:</a:t>
            </a:r>
          </a:p>
          <a:p>
            <a:pPr>
              <a:buNone/>
            </a:pPr>
            <a:r>
              <a:rPr lang="it-IT" sz="3600" dirty="0" smtClean="0"/>
              <a:t>inesistente;</a:t>
            </a:r>
          </a:p>
          <a:p>
            <a:pPr>
              <a:buNone/>
            </a:pPr>
            <a:r>
              <a:rPr lang="it-IT" sz="3600" dirty="0" smtClean="0"/>
              <a:t>inefficace;</a:t>
            </a:r>
          </a:p>
          <a:p>
            <a:pPr>
              <a:buNone/>
            </a:pPr>
            <a:r>
              <a:rPr lang="it-IT" sz="3600" dirty="0" smtClean="0"/>
              <a:t>insanabile.</a:t>
            </a:r>
          </a:p>
          <a:p>
            <a:endParaRPr lang="it-IT"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smtClean="0"/>
              <a:t>Per gli effetti della nullità dell'atto amministrativo il terzo che era obbligato dall'atto nullo (ad un fare come ad un non fare) può legittimamente rifiutarsi di adempiere alle previsioni dell'atto. Inoltre la nullità dell'atto può essere fatta valere da chiunque, non solo da chi sia leso in un suo </a:t>
            </a:r>
            <a:r>
              <a:rPr lang="it-IT" sz="2800" dirty="0" smtClean="0">
                <a:hlinkClick r:id="rId2" tooltip="Diritto soggettivo"/>
              </a:rPr>
              <a:t>diritto soggettivo</a:t>
            </a:r>
            <a:r>
              <a:rPr lang="it-IT" sz="2800" dirty="0" smtClean="0"/>
              <a:t> o in un suo </a:t>
            </a:r>
            <a:r>
              <a:rPr lang="it-IT" sz="2800" dirty="0" smtClean="0">
                <a:hlinkClick r:id="rId3" tooltip="Interesse legittimo"/>
              </a:rPr>
              <a:t>interesse legittimo</a:t>
            </a:r>
            <a:r>
              <a:rPr lang="it-IT" sz="2800" dirty="0" smtClean="0"/>
              <a:t>. Infine, se in relazione all'atto amministrativo nullo siano state modificate delle situazioni giuridiche, sorge l'obbligo per chi le ha poste in essere di ripristinare la situazione esistente antecedente all'atto amministrativo nullo</a:t>
            </a:r>
            <a:endParaRPr lang="it-IT" sz="28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La nullità può essere fatta valere davanti al </a:t>
            </a:r>
            <a:r>
              <a:rPr lang="it-IT" sz="2800" dirty="0" smtClean="0">
                <a:hlinkClick r:id="rId2" tooltip="Giudice ordinario (la pagina non esiste)"/>
              </a:rPr>
              <a:t>giudice ordinario</a:t>
            </a:r>
            <a:r>
              <a:rPr lang="it-IT" sz="2800" dirty="0" smtClean="0"/>
              <a:t> nel caso l'atto amministrativo leda dei diritti; nel caso sia lesivo di interessi legittimi la giurisdizione è del </a:t>
            </a:r>
            <a:r>
              <a:rPr lang="it-IT" sz="2800" dirty="0" smtClean="0">
                <a:hlinkClick r:id="rId3" tooltip="Giudice amministrativo"/>
              </a:rPr>
              <a:t>giudice amministrativo</a:t>
            </a:r>
            <a:r>
              <a:rPr lang="it-IT" sz="2800" dirty="0" smtClean="0"/>
              <a:t>, al quale sono devoluti come giurisdizione esclusiva (quindi anche per i casi di lesioni del </a:t>
            </a:r>
            <a:r>
              <a:rPr lang="it-IT" sz="2800" dirty="0" smtClean="0">
                <a:hlinkClick r:id="rId4" tooltip="Diritto soggettivo"/>
              </a:rPr>
              <a:t>diritto soggettivo</a:t>
            </a:r>
            <a:r>
              <a:rPr lang="it-IT" sz="2800" dirty="0" smtClean="0"/>
              <a:t>), i casi di elusione o violazione del giudicato (il cosiddetto </a:t>
            </a:r>
            <a:r>
              <a:rPr lang="it-IT" sz="2800" dirty="0" smtClean="0">
                <a:hlinkClick r:id="rId5" tooltip="Giudizio di ottemperanza"/>
              </a:rPr>
              <a:t>giudizio di ottemperanza</a:t>
            </a:r>
            <a:r>
              <a:rPr lang="it-IT" dirty="0" smtClean="0"/>
              <a:t>).</a:t>
            </a:r>
            <a:endParaRPr lang="it-IT"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t>
            </a:r>
            <a:r>
              <a:rPr lang="it-IT" sz="2800" b="1" dirty="0" smtClean="0"/>
              <a:t>annullabilità dell'</a:t>
            </a:r>
            <a:r>
              <a:rPr lang="it-IT" sz="2800" b="1" dirty="0" smtClean="0">
                <a:hlinkClick r:id="rId2" tooltip="Atto amministrativo"/>
              </a:rPr>
              <a:t>atto amministrativo</a:t>
            </a:r>
            <a:r>
              <a:rPr lang="it-IT" sz="2800" dirty="0" smtClean="0"/>
              <a:t> è una causa di </a:t>
            </a:r>
            <a:r>
              <a:rPr lang="it-IT" sz="2800" dirty="0" smtClean="0">
                <a:hlinkClick r:id="rId3" tooltip="Invalidità (diritto amministrativo)"/>
              </a:rPr>
              <a:t>invalidità</a:t>
            </a:r>
            <a:r>
              <a:rPr lang="it-IT" sz="2800" dirty="0" smtClean="0"/>
              <a:t> dello stesso, minore rispetto alla </a:t>
            </a:r>
            <a:r>
              <a:rPr lang="it-IT" sz="2800" dirty="0" smtClean="0">
                <a:hlinkClick r:id="rId4" tooltip="Nullità (diritto amministrativo)"/>
              </a:rPr>
              <a:t>nullità</a:t>
            </a:r>
            <a:r>
              <a:rPr lang="it-IT" sz="2800" dirty="0" smtClean="0"/>
              <a:t>, che ne determina l'illegittimità e quindi la possibilità che l'atto sia </a:t>
            </a:r>
            <a:r>
              <a:rPr lang="it-IT" sz="2800" dirty="0" smtClean="0">
                <a:hlinkClick r:id="rId5" tooltip="Annullamento (diritto amministrativo)"/>
              </a:rPr>
              <a:t>annullato</a:t>
            </a:r>
            <a:r>
              <a:rPr lang="it-IT" sz="2800" dirty="0" smtClean="0"/>
              <a:t>.</a:t>
            </a:r>
            <a:endParaRPr lang="it-IT" sz="2800"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(come modificata dalla legge 11 febbraio </a:t>
            </a:r>
            <a:r>
              <a:rPr lang="it-IT" sz="2800" dirty="0" smtClean="0">
                <a:hlinkClick r:id="rId4" tooltip="2005"/>
              </a:rPr>
              <a:t>2005</a:t>
            </a:r>
            <a:r>
              <a:rPr lang="it-IT" sz="2800" dirty="0" smtClean="0"/>
              <a:t> </a:t>
            </a:r>
            <a:r>
              <a:rPr lang="it-IT" sz="2800" dirty="0" smtClean="0">
                <a:hlinkClick r:id="rId5" tooltip="Legge 15/2005"/>
              </a:rPr>
              <a:t>n.15</a:t>
            </a:r>
            <a:r>
              <a:rPr lang="it-IT" sz="2800" dirty="0" smtClean="0"/>
              <a:t>), concernente "Norme generali sull'azione amministrativa", recita:</a:t>
            </a:r>
          </a:p>
          <a:p>
            <a:r>
              <a:rPr lang="it-IT" sz="2800" dirty="0" smtClean="0"/>
              <a:t>« È annullabile il provvedimento amministrativo adottato in violazione di legge o viziato da eccesso di potere o da incompetenza. »</a:t>
            </a:r>
            <a:endParaRPr lang="it-IT" sz="28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r>
              <a:rPr lang="it-IT" sz="2800" dirty="0" smtClean="0"/>
              <a:t>L'articolo 21 </a:t>
            </a:r>
            <a:r>
              <a:rPr lang="it-IT" sz="2800" dirty="0" err="1" smtClean="0"/>
              <a:t>octies</a:t>
            </a:r>
            <a:r>
              <a:rPr lang="it-IT" sz="2800" dirty="0" smtClean="0"/>
              <a:t> della legge 7 agosto </a:t>
            </a:r>
            <a:r>
              <a:rPr lang="it-IT" sz="2800" dirty="0" smtClean="0">
                <a:hlinkClick r:id="rId2" tooltip="1990"/>
              </a:rPr>
              <a:t>1990</a:t>
            </a:r>
            <a:r>
              <a:rPr lang="it-IT" sz="2800" dirty="0" smtClean="0"/>
              <a:t> </a:t>
            </a:r>
            <a:r>
              <a:rPr lang="it-IT" sz="2800" dirty="0" smtClean="0">
                <a:hlinkClick r:id="rId3" tooltip="Legge 241/1990"/>
              </a:rPr>
              <a:t>n. 241</a:t>
            </a:r>
            <a:r>
              <a:rPr lang="it-IT" sz="2800" dirty="0" smtClean="0"/>
              <a:t>, al secondo comma, introduce il principio secondo il quale</a:t>
            </a:r>
          </a:p>
          <a:p>
            <a:r>
              <a:rPr lang="it-IT" sz="2800" dirty="0" smtClean="0"/>
              <a:t>"Non è annullabile il provvedimento adottato in violazione di norme sul procedimento o sulla forma degli atti qualora, per la natura vincolata del provvedimento, sia palese che il suo contenuto dispositivo non avrebbe potuto essere diverso da quello in concreto adottato. Il provvedimento amministrativo non è comunque annullabile per mancata comunicazione dell'avvio del procedimento qualora l'amministrazione dimostri in giudizio che il contenuto del provvedimento non avrebbe potuto essere diverso da quello in concreto adottato."</a:t>
            </a:r>
          </a:p>
          <a:p>
            <a:endParaRPr lang="it-IT"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ES l'amministrazione può provare in giudizio, che la mancata comunicazione dell'avvio del procedimento, non rappresenta di per sé causa di annullabilità, se riesce a dimostrare che i destinatari sono comunque venuti a conoscenza dell'atto amministrativo o che anche quando ne fossero venuti a conoscenza questo non avrebbe potuto essere diverso da quello posto in essere dall'amministrazione</a:t>
            </a:r>
            <a:endParaRPr lang="it-IT" sz="2800"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a:buNone/>
            </a:pPr>
            <a:r>
              <a:rPr lang="it-IT" sz="2800" dirty="0" smtClean="0"/>
              <a:t>L'atto amministrativo annullabile è:</a:t>
            </a:r>
          </a:p>
          <a:p>
            <a:pPr>
              <a:buNone/>
            </a:pPr>
            <a:r>
              <a:rPr lang="it-IT" sz="2800" dirty="0" smtClean="0"/>
              <a:t>giuridicamente esistente;</a:t>
            </a:r>
          </a:p>
          <a:p>
            <a:pPr>
              <a:buNone/>
            </a:pPr>
            <a:r>
              <a:rPr lang="it-IT" sz="2800" dirty="0" smtClean="0"/>
              <a:t>efficace;</a:t>
            </a:r>
          </a:p>
          <a:p>
            <a:pPr>
              <a:buNone/>
            </a:pPr>
            <a:r>
              <a:rPr lang="it-IT" sz="2800" dirty="0" smtClean="0"/>
              <a:t>sanabile</a:t>
            </a:r>
          </a:p>
          <a:p>
            <a:pPr>
              <a:buNone/>
            </a:pPr>
            <a:r>
              <a:rPr lang="it-IT" sz="2800" dirty="0" smtClean="0"/>
              <a:t>L'annullabilità non si verifica di diritto, ma solo nel caso sia fatta valere da chi ne abbia interesse (il privato ma anche la pubblica amministrazione stessa) ed a seguito di un altro atto della pubblica amministrazione o di una sentenza.</a:t>
            </a:r>
          </a:p>
          <a:p>
            <a:pPr>
              <a:buNone/>
            </a:pPr>
            <a:endParaRPr lang="it-IT"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2412</TotalTime>
  <Words>3693</Words>
  <Application>Microsoft Office PowerPoint</Application>
  <PresentationFormat>Personalizzato</PresentationFormat>
  <Paragraphs>270</Paragraphs>
  <Slides>97</Slides>
  <Notes>0</Notes>
  <HiddenSlides>0</HiddenSlides>
  <MMClips>0</MMClips>
  <ScaleCrop>false</ScaleCrop>
  <HeadingPairs>
    <vt:vector size="4" baseType="variant">
      <vt:variant>
        <vt:lpstr>Tema</vt:lpstr>
      </vt:variant>
      <vt:variant>
        <vt:i4>1</vt:i4>
      </vt:variant>
      <vt:variant>
        <vt:lpstr>Titoli diapositive</vt:lpstr>
      </vt:variant>
      <vt:variant>
        <vt:i4>97</vt:i4>
      </vt:variant>
    </vt:vector>
  </HeadingPairs>
  <TitlesOfParts>
    <vt:vector size="98" baseType="lpstr">
      <vt:lpstr>Celestiale</vt:lpstr>
      <vt:lpstr>Diapositiva 1</vt:lpstr>
      <vt:lpstr>Procedimento amministrativo</vt:lpstr>
      <vt:lpstr>fasi</vt:lpstr>
      <vt:lpstr>Situazioni giuridicamente rilevanti</vt:lpstr>
      <vt:lpstr>Diritto soggettivo</vt:lpstr>
      <vt:lpstr>Interesse legittimo </vt:lpstr>
      <vt:lpstr>Interesse legittimo oppositivo</vt:lpstr>
      <vt:lpstr>Interesse legittimo pretensivo</vt:lpstr>
      <vt:lpstr>Interesse collettivo</vt:lpstr>
      <vt:lpstr>Interesse diffuso</vt:lpstr>
      <vt:lpstr>Art 1 </vt:lpstr>
      <vt:lpstr>Aggravio proc. Amm.vo</vt:lpstr>
      <vt:lpstr>Responsabile del procedimento </vt:lpstr>
      <vt:lpstr>Diapositiva 14</vt:lpstr>
      <vt:lpstr>funzioni</vt:lpstr>
      <vt:lpstr>Diapositiva 16</vt:lpstr>
      <vt:lpstr>Partecipazione al procedimento</vt:lpstr>
      <vt:lpstr>Conclusione del procedimento</vt:lpstr>
      <vt:lpstr>termine</vt:lpstr>
      <vt:lpstr>Diapositiva 20</vt:lpstr>
      <vt:lpstr>Uso telematica</vt:lpstr>
      <vt:lpstr>motivazione</vt:lpstr>
      <vt:lpstr>Fasi del procedimento</vt:lpstr>
      <vt:lpstr>Fase preparatoria</vt:lpstr>
      <vt:lpstr>Fase istruttoria</vt:lpstr>
      <vt:lpstr>Diapositiva 26</vt:lpstr>
      <vt:lpstr>Fase decisoria</vt:lpstr>
      <vt:lpstr>Fase integrativa dell’efficacia</vt:lpstr>
      <vt:lpstr>Comunicazione di avvio</vt:lpstr>
      <vt:lpstr>Diapositiva 30</vt:lpstr>
      <vt:lpstr>Art 10 bis</vt:lpstr>
      <vt:lpstr>Accordi art . 11</vt:lpstr>
      <vt:lpstr>Art 12</vt:lpstr>
      <vt:lpstr>Semplificazione amminstrtaiva</vt:lpstr>
      <vt:lpstr>accordi</vt:lpstr>
      <vt:lpstr>Diapositiva 36</vt:lpstr>
      <vt:lpstr>Diapositiva 37</vt:lpstr>
      <vt:lpstr>Diapositiva 38</vt:lpstr>
      <vt:lpstr>Diapositiva 39</vt:lpstr>
      <vt:lpstr>pareri</vt:lpstr>
      <vt:lpstr>Diapositiva 41</vt:lpstr>
      <vt:lpstr>Diapositiva 42</vt:lpstr>
      <vt:lpstr>autOcertificazione</vt:lpstr>
      <vt:lpstr>Diapositiva 44</vt:lpstr>
      <vt:lpstr>Discrezionalita’ tecnica</vt:lpstr>
      <vt:lpstr>Diapositiva 46</vt:lpstr>
      <vt:lpstr>Diapositiva 47</vt:lpstr>
      <vt:lpstr>Diapositiva 48</vt:lpstr>
      <vt:lpstr>Diapositiva 49</vt:lpstr>
      <vt:lpstr>Silenzio assenso tra amministrazioni pubbliche e tra amministrazioni pubbliche e gestori di beni o servizi pubblici</vt:lpstr>
      <vt:lpstr>Diapositiva 51</vt:lpstr>
      <vt:lpstr>Diapositiva 52</vt:lpstr>
      <vt:lpstr>Diapositiva 53</vt:lpstr>
      <vt:lpstr>Silenzio assenso</vt:lpstr>
      <vt:lpstr>Diapositiva 55</vt:lpstr>
      <vt:lpstr>Diapositiva 56</vt:lpstr>
      <vt:lpstr>Diapositiva 57</vt:lpstr>
      <vt:lpstr>CONFERENZA SERVIZI</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INVALIDITA’ ATTO</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Procedimento amministrativo</dc:title>
  <dc:creator>SerenaG</dc:creator>
  <cp:lastModifiedBy>Windows User</cp:lastModifiedBy>
  <cp:revision>19</cp:revision>
  <dcterms:created xsi:type="dcterms:W3CDTF">2016-05-01T19:51:11Z</dcterms:created>
  <dcterms:modified xsi:type="dcterms:W3CDTF">2018-11-19T21:59:34Z</dcterms:modified>
</cp:coreProperties>
</file>