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297" r:id="rId3"/>
    <p:sldId id="264" r:id="rId4"/>
    <p:sldId id="298" r:id="rId5"/>
    <p:sldId id="301" r:id="rId6"/>
    <p:sldId id="303" r:id="rId7"/>
    <p:sldId id="304" r:id="rId8"/>
    <p:sldId id="305" r:id="rId9"/>
    <p:sldId id="306" r:id="rId10"/>
    <p:sldId id="307" r:id="rId11"/>
    <p:sldId id="308" r:id="rId12"/>
    <p:sldId id="310" r:id="rId13"/>
    <p:sldId id="311" r:id="rId14"/>
    <p:sldId id="314" r:id="rId15"/>
    <p:sldId id="315" r:id="rId16"/>
    <p:sldId id="316" r:id="rId17"/>
    <p:sldId id="317" r:id="rId18"/>
    <p:sldId id="328" r:id="rId19"/>
    <p:sldId id="319" r:id="rId20"/>
    <p:sldId id="326" r:id="rId21"/>
    <p:sldId id="327" r:id="rId22"/>
    <p:sldId id="320" r:id="rId23"/>
    <p:sldId id="321" r:id="rId24"/>
    <p:sldId id="322" r:id="rId25"/>
    <p:sldId id="323" r:id="rId26"/>
    <p:sldId id="324" r:id="rId27"/>
    <p:sldId id="334" r:id="rId28"/>
    <p:sldId id="335" r:id="rId29"/>
    <p:sldId id="325" r:id="rId30"/>
    <p:sldId id="329" r:id="rId31"/>
    <p:sldId id="330" r:id="rId32"/>
    <p:sldId id="331" r:id="rId33"/>
    <p:sldId id="332" r:id="rId34"/>
    <p:sldId id="333" r:id="rId3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BE9281-846E-4C80-98E4-BC0A06CD7A25}" type="datetimeFigureOut">
              <a:rPr lang="it-IT" smtClean="0"/>
              <a:pPr/>
              <a:t>14/07/2017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E77718-609E-4FCF-BF69-628680E2C334}"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79B5D957-8562-4C32-BE78-3528B15A7989}" type="datetimeFigureOut">
              <a:rPr lang="it-IT" smtClean="0"/>
              <a:pPr/>
              <a:t>14/07/2017</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532F7232-0A97-45F5-B03D-0A3508153872}"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79B5D957-8562-4C32-BE78-3528B15A7989}" type="datetimeFigureOut">
              <a:rPr lang="it-IT" smtClean="0"/>
              <a:pPr/>
              <a:t>14/07/2017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32F7232-0A97-45F5-B03D-0A3508153872}"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79B5D957-8562-4C32-BE78-3528B15A7989}" type="datetimeFigureOut">
              <a:rPr lang="it-IT" smtClean="0"/>
              <a:pPr/>
              <a:t>14/07/2017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32F7232-0A97-45F5-B03D-0A3508153872}"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79B5D957-8562-4C32-BE78-3528B15A7989}" type="datetimeFigureOut">
              <a:rPr lang="it-IT" smtClean="0"/>
              <a:pPr/>
              <a:t>14/07/2017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32F7232-0A97-45F5-B03D-0A3508153872}"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79B5D957-8562-4C32-BE78-3528B15A7989}" type="datetimeFigureOut">
              <a:rPr lang="it-IT" smtClean="0"/>
              <a:pPr/>
              <a:t>14/07/2017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532F7232-0A97-45F5-B03D-0A3508153872}"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79B5D957-8562-4C32-BE78-3528B15A7989}" type="datetimeFigureOut">
              <a:rPr lang="it-IT" smtClean="0"/>
              <a:pPr/>
              <a:t>14/07/2017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532F7232-0A97-45F5-B03D-0A3508153872}"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79B5D957-8562-4C32-BE78-3528B15A7989}" type="datetimeFigureOut">
              <a:rPr lang="it-IT" smtClean="0"/>
              <a:pPr/>
              <a:t>14/07/2017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532F7232-0A97-45F5-B03D-0A3508153872}"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79B5D957-8562-4C32-BE78-3528B15A7989}" type="datetimeFigureOut">
              <a:rPr lang="it-IT" smtClean="0"/>
              <a:pPr/>
              <a:t>14/07/2017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32F7232-0A97-45F5-B03D-0A3508153872}"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79B5D957-8562-4C32-BE78-3528B15A7989}" type="datetimeFigureOut">
              <a:rPr lang="it-IT" smtClean="0"/>
              <a:pPr/>
              <a:t>14/07/2017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532F7232-0A97-45F5-B03D-0A3508153872}"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79B5D957-8562-4C32-BE78-3528B15A7989}" type="datetimeFigureOut">
              <a:rPr lang="it-IT" smtClean="0"/>
              <a:pPr/>
              <a:t>14/07/2017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32F7232-0A97-45F5-B03D-0A3508153872}"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79B5D957-8562-4C32-BE78-3528B15A7989}" type="datetimeFigureOut">
              <a:rPr lang="it-IT" smtClean="0"/>
              <a:pPr/>
              <a:t>14/07/2017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32F7232-0A97-45F5-B03D-0A3508153872}"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9B5D957-8562-4C32-BE78-3528B15A7989}" type="datetimeFigureOut">
              <a:rPr lang="it-IT" smtClean="0"/>
              <a:pPr/>
              <a:t>14/07/2017</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32F7232-0A97-45F5-B03D-0A3508153872}"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SERVIZI PUBBLICI LOCALI</a:t>
            </a:r>
            <a:endParaRPr lang="it-IT" dirty="0"/>
          </a:p>
        </p:txBody>
      </p:sp>
      <p:sp>
        <p:nvSpPr>
          <p:cNvPr id="5" name="Segnaposto contenuto 4"/>
          <p:cNvSpPr>
            <a:spLocks noGrp="1"/>
          </p:cNvSpPr>
          <p:nvPr>
            <p:ph idx="1"/>
          </p:nvPr>
        </p:nvSpPr>
        <p:spPr/>
        <p:txBody>
          <a:bodyPr/>
          <a:lstStyle/>
          <a:p>
            <a:r>
              <a:rPr lang="it-IT" dirty="0" smtClean="0"/>
              <a:t>La produzione di beni e attività diretti a realizzare fini sociali e a promuovere lo sviluppo economico e civile delle comunità locali corrisponde a un servizio pubblico locale (art. 112 comma 1 TUEL). </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dirty="0" smtClean="0"/>
              <a:t>Relativamente ai servizi pubblici locali la nozione (tradizionale) interna di </a:t>
            </a:r>
            <a:r>
              <a:rPr lang="it-IT" b="1" dirty="0" smtClean="0"/>
              <a:t>“servizio pubblico di rilevanza economica” </a:t>
            </a:r>
            <a:r>
              <a:rPr lang="it-IT" dirty="0" smtClean="0"/>
              <a:t>coincide con quella comunitaria di “</a:t>
            </a:r>
            <a:r>
              <a:rPr lang="it-IT" b="1" dirty="0" smtClean="0"/>
              <a:t>servizio di interesse economico generale</a:t>
            </a:r>
            <a:r>
              <a:rPr lang="it-IT" dirty="0" smtClean="0"/>
              <a:t>” (SIEG) e si sostanzia in un’attività economica in forma di impresa, pubblica o privata, volta ad offrire prestazioni necessarie (dirette, cioè, a realizzare anche "fini sociali") su un determinato mercato nei confronti di una indifferenziata generalità di soggetti, a prescindere dalle loro particolari condizioni (Corte </a:t>
            </a:r>
            <a:r>
              <a:rPr lang="it-IT" dirty="0" err="1" smtClean="0"/>
              <a:t>giust</a:t>
            </a:r>
            <a:r>
              <a:rPr lang="it-IT" dirty="0" smtClean="0"/>
              <a:t>. UE, 18.6.1998, C- 35/96; Id., 21.9.1999, C- 67/96; Id., 10.1.2006, C- 222/04; C. cost., n. 272/2004; Id., n. 325/2010)</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Sono definiti servizi pubblici locali di interesse economico generale </a:t>
            </a:r>
            <a:r>
              <a:rPr lang="it-IT" b="1" dirty="0" smtClean="0"/>
              <a:t>i servizi erogati dietro corrispettivo su un mercato</a:t>
            </a:r>
            <a:r>
              <a:rPr lang="it-IT" dirty="0" smtClean="0"/>
              <a:t>, </a:t>
            </a:r>
            <a:r>
              <a:rPr lang="it-IT" u="sng" dirty="0" smtClean="0"/>
              <a:t>che non sarebbero svolti senza un intervento pubblico o lo sarebbero a condizioni differenti,</a:t>
            </a:r>
            <a:r>
              <a:rPr lang="it-IT" dirty="0" smtClean="0"/>
              <a:t> che i comuni assumono come necessari per assicurare la soddisfazione dei bisogni delle comunità, così da garantire lo sviluppo e la coesione sociale</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Entrambe le nozioni (quella interna e quella comunitaria)assolvono l'identica funzione di identificare i </a:t>
            </a:r>
            <a:r>
              <a:rPr lang="it-IT" b="1" dirty="0" smtClean="0"/>
              <a:t>servizi la cui gestione deve avvenire </a:t>
            </a:r>
            <a:r>
              <a:rPr lang="it-IT" dirty="0" smtClean="0"/>
              <a:t>di regola, al fine di tutelare la concorrenza, mediante affidamento a terzi </a:t>
            </a:r>
            <a:r>
              <a:rPr lang="it-IT" b="1" dirty="0" smtClean="0"/>
              <a:t>secondo procedure competitive </a:t>
            </a:r>
            <a:r>
              <a:rPr lang="it-IT" dirty="0" smtClean="0"/>
              <a:t>ad evidenza pubblica </a:t>
            </a:r>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Cosa sono i servizi a rete</a:t>
            </a:r>
            <a:endParaRPr lang="it-IT" dirty="0"/>
          </a:p>
        </p:txBody>
      </p:sp>
      <p:sp>
        <p:nvSpPr>
          <p:cNvPr id="3" name="Segnaposto contenuto 2"/>
          <p:cNvSpPr>
            <a:spLocks noGrp="1"/>
          </p:cNvSpPr>
          <p:nvPr>
            <p:ph idx="1"/>
          </p:nvPr>
        </p:nvSpPr>
        <p:spPr/>
        <p:txBody>
          <a:bodyPr/>
          <a:lstStyle/>
          <a:p>
            <a:r>
              <a:rPr lang="it-IT" dirty="0" smtClean="0"/>
              <a:t>Servizi pubblici locali di interesse economico generale a rete: i servizi pubblici locali di interesse economico generale che siano </a:t>
            </a:r>
            <a:r>
              <a:rPr lang="it-IT" b="1" dirty="0" smtClean="0"/>
              <a:t>suscettibili di essere organizzati tramite reti strutturali o collegamenti funzionali </a:t>
            </a:r>
            <a:r>
              <a:rPr lang="it-IT" dirty="0" smtClean="0"/>
              <a:t>tra le </a:t>
            </a:r>
            <a:r>
              <a:rPr lang="it-IT" i="1" dirty="0" smtClean="0"/>
              <a:t>sedi di produzione del bene o di svolgimento della prestazione oggetto di servizio</a:t>
            </a:r>
            <a:r>
              <a:rPr lang="it-IT" dirty="0" smtClean="0"/>
              <a:t>, sottoposti alla regolazione </a:t>
            </a:r>
            <a:r>
              <a:rPr lang="it-IT" dirty="0" smtClean="0">
                <a:solidFill>
                  <a:srgbClr val="FF0000"/>
                </a:solidFill>
              </a:rPr>
              <a:t>a opera di un'autorità indipendente</a:t>
            </a:r>
            <a:r>
              <a:rPr lang="it-IT" dirty="0" smtClean="0"/>
              <a:t>, inclusi quelli afferenti al ciclo dei rifiuti.</a:t>
            </a:r>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a:buNone/>
            </a:pPr>
            <a:r>
              <a:rPr lang="it-IT" sz="3200" dirty="0" smtClean="0"/>
              <a:t>Nella legislazione si è distinta la disciplina relativa a;</a:t>
            </a:r>
          </a:p>
          <a:p>
            <a:r>
              <a:rPr lang="it-IT" sz="3200" dirty="0" smtClean="0"/>
              <a:t>proprietà di reti, impianti e dotazioni patrimoniali</a:t>
            </a:r>
          </a:p>
          <a:p>
            <a:r>
              <a:rPr lang="it-IT" sz="3200" dirty="0" smtClean="0"/>
              <a:t>gestione </a:t>
            </a:r>
          </a:p>
          <a:p>
            <a:r>
              <a:rPr lang="it-IT" sz="3200" dirty="0" smtClean="0"/>
              <a:t>erogazione del servizio</a:t>
            </a:r>
            <a:endParaRPr lang="it-IT" sz="3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Gestione……</a:t>
            </a:r>
            <a:r>
              <a:rPr lang="it-IT" dirty="0" smtClean="0"/>
              <a:t>..</a:t>
            </a:r>
            <a:endParaRPr lang="it-IT" dirty="0"/>
          </a:p>
        </p:txBody>
      </p:sp>
      <p:sp>
        <p:nvSpPr>
          <p:cNvPr id="3" name="Segnaposto contenuto 2"/>
          <p:cNvSpPr>
            <a:spLocks noGrp="1"/>
          </p:cNvSpPr>
          <p:nvPr>
            <p:ph idx="1"/>
          </p:nvPr>
        </p:nvSpPr>
        <p:spPr/>
        <p:txBody>
          <a:bodyPr/>
          <a:lstStyle/>
          <a:p>
            <a:r>
              <a:rPr lang="it-IT" dirty="0" smtClean="0"/>
              <a:t>La normativa comunitaria prevede l’affidamento </a:t>
            </a:r>
            <a:r>
              <a:rPr lang="it-IT" dirty="0" smtClean="0"/>
              <a:t>a:</a:t>
            </a:r>
          </a:p>
          <a:p>
            <a:r>
              <a:rPr lang="it-IT" dirty="0" smtClean="0"/>
              <a:t> </a:t>
            </a:r>
            <a:r>
              <a:rPr lang="it-IT" dirty="0" smtClean="0"/>
              <a:t>terzi a mezzo di procedure di evidenza pubblica</a:t>
            </a:r>
            <a:r>
              <a:rPr lang="it-IT" dirty="0" smtClean="0"/>
              <a:t>,</a:t>
            </a:r>
          </a:p>
          <a:p>
            <a:r>
              <a:rPr lang="it-IT" dirty="0" smtClean="0"/>
              <a:t> </a:t>
            </a:r>
            <a:r>
              <a:rPr lang="it-IT" dirty="0" smtClean="0"/>
              <a:t>il ricorso alle società c.d. in </a:t>
            </a:r>
            <a:r>
              <a:rPr lang="it-IT" dirty="0" smtClean="0"/>
              <a:t>house</a:t>
            </a:r>
          </a:p>
          <a:p>
            <a:r>
              <a:rPr lang="it-IT" dirty="0" smtClean="0"/>
              <a:t>società </a:t>
            </a:r>
            <a:r>
              <a:rPr lang="it-IT" dirty="0" smtClean="0"/>
              <a:t>miste</a:t>
            </a:r>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 servizi pubblici locali di rilevanza economica possono essere gestiti indifferentemente mediante il mercato (ossia individuando all’esito di una gara ad evidenza pubblica il soggetto affidatario) ovvero per mezzo di una società mista ovvero attraverso l’affidamento diretto, in house, senza previa gara, ad un soggetto che solo formalmente è diverso dall’ente, ma che ne sostituisce sostanzialmente un diretto strumento operativo (</a:t>
            </a:r>
            <a:r>
              <a:rPr lang="it-IT" dirty="0" err="1" smtClean="0"/>
              <a:t>CdS</a:t>
            </a:r>
            <a:r>
              <a:rPr lang="it-IT" dirty="0" smtClean="0"/>
              <a:t>, n. 4599/2014).</a:t>
            </a:r>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La decisione di un ente in ordine alla concreta gestione dei servizi pubblici locali, costituisce frutto di una </a:t>
            </a:r>
            <a:r>
              <a:rPr lang="it-IT" b="1" dirty="0" smtClean="0"/>
              <a:t>scelta ampiamente discrezionale,</a:t>
            </a:r>
            <a:r>
              <a:rPr lang="it-IT" dirty="0" smtClean="0"/>
              <a:t> che deve essere </a:t>
            </a:r>
            <a:r>
              <a:rPr lang="it-IT" b="1" dirty="0" smtClean="0"/>
              <a:t>adeguatamente motivata </a:t>
            </a:r>
            <a:r>
              <a:rPr lang="it-IT" dirty="0" smtClean="0"/>
              <a:t>circa le ragioni di fatto e di convenienza che la giustificano (</a:t>
            </a:r>
            <a:r>
              <a:rPr lang="it-IT" dirty="0" err="1" smtClean="0"/>
              <a:t>CdS</a:t>
            </a:r>
            <a:r>
              <a:rPr lang="it-IT" dirty="0" smtClean="0"/>
              <a:t>, n. 4599/2014) e che, come tale, </a:t>
            </a:r>
            <a:r>
              <a:rPr lang="it-IT" u="sng" dirty="0" smtClean="0"/>
              <a:t>sfugge al sindacato di legittimità del giudice amministrativo, </a:t>
            </a:r>
            <a:r>
              <a:rPr lang="it-IT" dirty="0" smtClean="0"/>
              <a:t>salvo che non sia manifestamente inficiata da illogicità, irragionevolezza, irrazionalità ed arbitrarietà ovvero non sia fondata su di un altrettanto macroscopico travisamento dei fatti</a:t>
            </a:r>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flipV="1">
            <a:off x="457200" y="620688"/>
            <a:ext cx="8229600" cy="83400"/>
          </a:xfrm>
        </p:spPr>
        <p:txBody>
          <a:bodyPr>
            <a:normAutofit fontScale="90000"/>
          </a:bodyPr>
          <a:lstStyle/>
          <a:p>
            <a:endParaRPr lang="it-IT" dirty="0"/>
          </a:p>
        </p:txBody>
      </p:sp>
      <p:sp>
        <p:nvSpPr>
          <p:cNvPr id="3" name="Segnaposto contenuto 2"/>
          <p:cNvSpPr>
            <a:spLocks noGrp="1"/>
          </p:cNvSpPr>
          <p:nvPr>
            <p:ph idx="1"/>
          </p:nvPr>
        </p:nvSpPr>
        <p:spPr>
          <a:xfrm>
            <a:off x="457200" y="980728"/>
            <a:ext cx="8229600" cy="5616624"/>
          </a:xfrm>
        </p:spPr>
        <p:txBody>
          <a:bodyPr>
            <a:normAutofit fontScale="85000" lnSpcReduction="20000"/>
          </a:bodyPr>
          <a:lstStyle/>
          <a:p>
            <a:r>
              <a:rPr lang="it-IT" dirty="0" smtClean="0"/>
              <a:t>La Corte costituzionale (n. 325/2010) ha rilevato che:</a:t>
            </a:r>
          </a:p>
          <a:p>
            <a:r>
              <a:rPr lang="it-IT" dirty="0" smtClean="0"/>
              <a:t> </a:t>
            </a:r>
            <a:r>
              <a:rPr lang="it-IT" b="1" dirty="0" smtClean="0"/>
              <a:t>a)la gestione dei servizi pubblici di interesse economico generale deve avvenire di regola</a:t>
            </a:r>
            <a:r>
              <a:rPr lang="it-IT" dirty="0" smtClean="0"/>
              <a:t>, al fine di tutelare la concorrenza, mediante affidamento a terzi secondo </a:t>
            </a:r>
            <a:r>
              <a:rPr lang="it-IT" b="1" dirty="0" smtClean="0"/>
              <a:t>procedure competitive ad evidenza pubblica.</a:t>
            </a:r>
          </a:p>
          <a:p>
            <a:r>
              <a:rPr lang="it-IT" dirty="0" smtClean="0"/>
              <a:t> b)la normativa comunitaria </a:t>
            </a:r>
            <a:r>
              <a:rPr lang="it-IT" b="1" dirty="0" smtClean="0"/>
              <a:t>consente</a:t>
            </a:r>
            <a:r>
              <a:rPr lang="it-IT" dirty="0" smtClean="0"/>
              <a:t>, ma non impone, agli Stati membri di prevedere, in via di eccezione e per alcuni casi determinati, </a:t>
            </a:r>
            <a:r>
              <a:rPr lang="it-IT" b="1" dirty="0" smtClean="0"/>
              <a:t>la gestione diretta </a:t>
            </a:r>
            <a:r>
              <a:rPr lang="it-IT" dirty="0" smtClean="0"/>
              <a:t>del servizio pubblico da parte dell’ente locale. </a:t>
            </a:r>
          </a:p>
          <a:p>
            <a:r>
              <a:rPr lang="it-IT" dirty="0" smtClean="0"/>
              <a:t>c)la normativa comunitaria </a:t>
            </a:r>
            <a:r>
              <a:rPr lang="it-IT" b="1" dirty="0" smtClean="0"/>
              <a:t>consente l’affidamento diretto del servizio alle società miste </a:t>
            </a:r>
            <a:r>
              <a:rPr lang="it-IT" u="sng" dirty="0" smtClean="0"/>
              <a:t>a </a:t>
            </a:r>
            <a:r>
              <a:rPr lang="it-IT" u="sng" dirty="0" smtClean="0"/>
              <a:t>condizione che si sia svolta una gara ad evidenza pubblica</a:t>
            </a:r>
            <a:r>
              <a:rPr lang="it-IT" dirty="0" smtClean="0"/>
              <a:t> </a:t>
            </a:r>
            <a:r>
              <a:rPr lang="it-IT" dirty="0" smtClean="0"/>
              <a:t>per </a:t>
            </a:r>
            <a:r>
              <a:rPr lang="it-IT" dirty="0" smtClean="0"/>
              <a:t>la scelta del socio privato e che tale socio sia un socio «industriale» e non meramente «finanziario». </a:t>
            </a:r>
          </a:p>
          <a:p>
            <a:r>
              <a:rPr lang="it-IT" dirty="0" smtClean="0"/>
              <a:t>d) l’ affidamento diretto del servizio «in deroga» alle ipotesi di affidamento in via ordinaria (gara), </a:t>
            </a:r>
            <a:r>
              <a:rPr lang="it-IT" b="1" dirty="0" smtClean="0"/>
              <a:t>gestione denominata c.d. in house,</a:t>
            </a:r>
            <a:r>
              <a:rPr lang="it-IT" dirty="0" smtClean="0"/>
              <a:t> per il diritto comunitario rappresenta </a:t>
            </a:r>
            <a:r>
              <a:rPr lang="it-IT" b="1" dirty="0" smtClean="0"/>
              <a:t>un’eccezione </a:t>
            </a:r>
            <a:r>
              <a:rPr lang="it-IT" dirty="0" smtClean="0"/>
              <a:t>rispetto alla regola generale dell’affidamento a terzi mediante gara ad evidenza pubblica.</a:t>
            </a:r>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decreto si applica a tutti i SIEG. Per il servizio idrico integrato, il servizio di gestione integrata dei rifiuti, il </a:t>
            </a:r>
            <a:r>
              <a:rPr lang="it-IT" i="1" dirty="0" smtClean="0"/>
              <a:t>trasporto pubblico locale, il servizio farmaceutico, il servizio di distribuzione del gas e dell’energia elettrica,</a:t>
            </a:r>
            <a:r>
              <a:rPr lang="it-IT" dirty="0" smtClean="0"/>
              <a:t> </a:t>
            </a:r>
            <a:r>
              <a:rPr lang="it-IT" b="1" dirty="0" smtClean="0"/>
              <a:t>prevalgono le rispettive normative di settore</a:t>
            </a:r>
            <a:r>
              <a:rPr lang="it-IT" dirty="0" smtClean="0"/>
              <a:t>, fatta eccezione per quelle contenute nel decreto in materia di affidamento del servizio, e salve quelle relative al servizio di distribuzione del gas e dell’energia elettrica.</a:t>
            </a:r>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r>
              <a:rPr lang="it-IT" dirty="0" smtClean="0"/>
              <a:t>La </a:t>
            </a:r>
            <a:r>
              <a:rPr lang="it-IT" b="1" dirty="0" smtClean="0"/>
              <a:t>scelta della </a:t>
            </a:r>
            <a:r>
              <a:rPr lang="it-IT" b="1" dirty="0" err="1" smtClean="0"/>
              <a:t>modalita’</a:t>
            </a:r>
            <a:r>
              <a:rPr lang="it-IT" b="1" dirty="0" smtClean="0"/>
              <a:t> </a:t>
            </a:r>
            <a:r>
              <a:rPr lang="it-IT" dirty="0" smtClean="0"/>
              <a:t>di gestione del servizio deve essere effettuata con </a:t>
            </a:r>
            <a:r>
              <a:rPr lang="it-IT" b="1" dirty="0" smtClean="0"/>
              <a:t>provvedimento motivato </a:t>
            </a:r>
            <a:r>
              <a:rPr lang="it-IT" dirty="0" smtClean="0"/>
              <a:t>dell'ente competente, che deve dare conto delle ragioni e della sussistenza dei requisiti previsti dal diritto dell'Unione europea per la forma prescelta. </a:t>
            </a:r>
          </a:p>
          <a:p>
            <a:r>
              <a:rPr lang="it-IT" dirty="0" smtClean="0"/>
              <a:t>Nel caso di affidamento in house o di gestione mediante azienda speciale, il provvedimento deve dare conto specificamente delle ragioni del mancato ricorso al mercato e, in particolare, del fatto che tale scelta non sia comparativamente più svantaggiosa per i cittadini, anche in relazione ai costi standard nonché dei benefici per </a:t>
            </a:r>
            <a:r>
              <a:rPr lang="it-IT" dirty="0" err="1" smtClean="0"/>
              <a:t>Ia</a:t>
            </a:r>
            <a:r>
              <a:rPr lang="it-IT" dirty="0" smtClean="0"/>
              <a:t> collettività della forma prescelta, anche con riferimento agli obiettivi di universalità e socialità, di efficienza, di economicità e di qualità del servizio, nonché di ottimale impiego delle risorse pubbliche.</a:t>
            </a:r>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dirty="0" smtClean="0">
                <a:solidFill>
                  <a:srgbClr val="FF0000"/>
                </a:solidFill>
              </a:rPr>
              <a:t>La normativa comunitaria ammette l’eccezione alla regola della gara nel caso in cui lo Stato nazionale ritenga che l’applicazione dei principi concorrenziali ostacoli, in diritto od in fatto, la «speciale missione» dell’ente pubblico </a:t>
            </a:r>
            <a:r>
              <a:rPr lang="it-IT" dirty="0" smtClean="0"/>
              <a:t>(art. 106 TFUE) </a:t>
            </a:r>
            <a:r>
              <a:rPr lang="it-IT" dirty="0" err="1" smtClean="0"/>
              <a:t>-C</a:t>
            </a:r>
            <a:r>
              <a:rPr lang="it-IT" dirty="0" smtClean="0"/>
              <a:t>. cost., n. 325/2010. Il T.U. rende più rigido il divieto di gestione diretta dei SIEG da parte dell’Ente locale (</a:t>
            </a:r>
            <a:r>
              <a:rPr lang="it-IT" dirty="0" err="1" smtClean="0"/>
              <a:t>CdS</a:t>
            </a:r>
            <a:r>
              <a:rPr lang="it-IT" dirty="0" smtClean="0"/>
              <a:t>, Parere, </a:t>
            </a:r>
            <a:r>
              <a:rPr lang="it-IT" dirty="0" err="1" smtClean="0"/>
              <a:t>cit</a:t>
            </a:r>
            <a:r>
              <a:rPr lang="it-IT" dirty="0" smtClean="0"/>
              <a:t>), in modo peraltro che appare consentito atteso che la normativa comunitaria consente, ma non impone, agli Stati membri di prevedere, in via di eccezione e per alcuni casi determinati, la gestione diretta del servizio pubblico da parte dell’ente locale (C. cost., n. 325/2010)</a:t>
            </a:r>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L’affidamento mediante procedure di evidenza pubblica deve avvenire in applicazione delle disposizioni in materia di contratti pubblici (art. 7 T.U.). Ai sensi dell’art. 164, c. 3, d.lgs. n. 50/2016 (Codice), «I servizi non economici di interesse generale non rientrano nell'ambito di applicazione della» Parte III del Codice, relativa ai Contratti di concessione.</a:t>
            </a:r>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«concessione di servizi»: contratto a titolo oneroso stipulato per iscritto in virtù del quale una o più stazioni appaltanti affidano a uno o più operatori economici la fornitura e la gestione di servizi diversi dall'esecuzione di lavori, riconoscendo a titolo di corrispettivo unicamente il diritto di gestire i servizi oggetto del contratto o tale diritto accompagnato da un prezzo, con assunzione in capo al concessionario del rischio operativo legato alla gestione dei servizi (art. 3 Codice)</a:t>
            </a:r>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Si ha concessione quando l'operatore si assume in concreto i rischi economici della gestione del servizio, rifacendosi essenzialmente sull'utenza per mezzo della riscossione di un qualsiasi tipo di canone o tariffa, mentre si ha appalto quando l'onere del servizio stesso viene a gravare sostanzialmente sull'Amministrazione</a:t>
            </a:r>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L’art. </a:t>
            </a:r>
            <a:r>
              <a:rPr lang="it-IT" b="1" dirty="0" smtClean="0"/>
              <a:t>63 del c.d. codice dei contratti pubblici contempla la procedura negoziata senza previa pubblicazione di un bando di gara</a:t>
            </a:r>
            <a:r>
              <a:rPr lang="it-IT" dirty="0" smtClean="0"/>
              <a:t> per l’affidamento dei contratti. Si tratta di uno strumento eccezionale, ammissibile quindi nei soli casi previsti dalla legge. E’ configurabile un principio di carattere generale con riguardo ai servizi pubblici locali che le procedure di scelta del contraente non possono sottrarsi ai principi dell’evidenza pubblica, potendo essere affidati solo a soggetti individuati attraverso l’espletamento di gare con procedure di tipo concorsuale, limitandosi con ciò alla p.a. </a:t>
            </a:r>
            <a:r>
              <a:rPr lang="it-IT" b="1" dirty="0" smtClean="0"/>
              <a:t>la possibilità di ricorrere alla trattativa privata alle sole ipotesi espressamente stabilite dalla legge</a:t>
            </a:r>
            <a:endParaRPr lang="it-IT"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Alla scadenza del periodo di affidamento, e in esito alla successiva gara di affidamento, le reti, gli impianti e le altre dotazioni patrimoniali di proprietà degli enti locali e delle società </a:t>
            </a:r>
            <a:r>
              <a:rPr lang="it-IT" dirty="0" smtClean="0"/>
              <a:t> </a:t>
            </a:r>
            <a:r>
              <a:rPr lang="it-IT" dirty="0" smtClean="0"/>
              <a:t>sono assegnati al nuovo gestore.</a:t>
            </a:r>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Proprieta’</a:t>
            </a:r>
            <a:endParaRPr lang="it-IT" dirty="0"/>
          </a:p>
        </p:txBody>
      </p:sp>
      <p:sp>
        <p:nvSpPr>
          <p:cNvPr id="3" name="Segnaposto contenuto 2"/>
          <p:cNvSpPr>
            <a:spLocks noGrp="1"/>
          </p:cNvSpPr>
          <p:nvPr>
            <p:ph idx="1"/>
          </p:nvPr>
        </p:nvSpPr>
        <p:spPr/>
        <p:txBody>
          <a:bodyPr/>
          <a:lstStyle/>
          <a:p>
            <a:r>
              <a:rPr lang="it-IT" dirty="0" smtClean="0"/>
              <a:t>Il legislatore delegato disciplina anche la materia della proprietà e della gestione delle reti, degli impianti e delle altre dotazioni essenziali destinati alla produzione del servizio.</a:t>
            </a:r>
            <a:endParaRPr lang="it-IT"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Gli enti locali non </a:t>
            </a:r>
            <a:r>
              <a:rPr lang="it-IT" b="1" dirty="0" smtClean="0"/>
              <a:t>possono cedere la proprietà di impianti, delle reti e delle altre dotazioni</a:t>
            </a:r>
            <a:r>
              <a:rPr lang="it-IT" dirty="0" smtClean="0"/>
              <a:t> destinati all'esercizio dei servizi pubblici di cui al comma 1, salvo quanto stabilito dal comma 13.</a:t>
            </a:r>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Gli enti locali, anche in forma associata, nei casi in cui non sia vietato dalle normative di settore, possono conferire la proprietà delle reti, degli impianti, e delle altre dotazioni patrimoniali </a:t>
            </a:r>
            <a:r>
              <a:rPr lang="it-IT" b="1" dirty="0" smtClean="0"/>
              <a:t>a società a capitale interamente pubblico, che è incedibile</a:t>
            </a:r>
            <a:r>
              <a:rPr lang="it-IT" dirty="0" smtClean="0"/>
              <a:t>. Tali società pongono </a:t>
            </a:r>
            <a:r>
              <a:rPr lang="it-IT" dirty="0" smtClean="0">
                <a:solidFill>
                  <a:srgbClr val="FF0000"/>
                </a:solidFill>
              </a:rPr>
              <a:t>le reti, gli impianti e le altre dotazioni patrimoniali a disposizione dei gestori </a:t>
            </a:r>
            <a:r>
              <a:rPr lang="it-IT" dirty="0" smtClean="0"/>
              <a:t>incaricati della gestione del servizio o, ove prevista la gestione separata della rete, dei gestori di quest'ultima, a fronte di un canone stabilito dalla competente Autorità di settore, ove prevista, o dagli enti locali. </a:t>
            </a:r>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reti, gli impianti e le altre dotazioni patrimoniali essenziali di proprietà degli enti pubblici possono essere conferiti, anche in forma associata, a società interamente possedute dall'ente o dagli enti conferenti (c. 3) </a:t>
            </a:r>
            <a:r>
              <a:rPr lang="it-IT" b="1" dirty="0" smtClean="0"/>
              <a:t>il legislatore ha riaffermato l’ammissibilità delle c.d. società patrimoniali pubbliche.</a:t>
            </a:r>
            <a:endParaRPr lang="it-IT"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società miste</a:t>
            </a:r>
            <a:endParaRPr lang="it-IT" dirty="0"/>
          </a:p>
        </p:txBody>
      </p:sp>
      <p:sp>
        <p:nvSpPr>
          <p:cNvPr id="3" name="Segnaposto contenuto 2"/>
          <p:cNvSpPr>
            <a:spLocks noGrp="1"/>
          </p:cNvSpPr>
          <p:nvPr>
            <p:ph idx="1"/>
          </p:nvPr>
        </p:nvSpPr>
        <p:spPr/>
        <p:txBody>
          <a:bodyPr/>
          <a:lstStyle/>
          <a:p>
            <a:r>
              <a:rPr lang="it-IT" dirty="0" smtClean="0"/>
              <a:t>Per i servizi di rilevanza economica, la disciplina comunitaria contempla l’affidamento diretto alle società miste, a condizione che il socio privato sia stato scelto all’esito di una gara ad evidenza pubblica,</a:t>
            </a:r>
            <a:endParaRPr lang="it-IT"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società miste sono espressione del c.d. partenariato </a:t>
            </a:r>
            <a:r>
              <a:rPr lang="it-IT" dirty="0" err="1" smtClean="0"/>
              <a:t>pubblico-privato</a:t>
            </a:r>
            <a:r>
              <a:rPr lang="it-IT" dirty="0" smtClean="0"/>
              <a:t> istituzionale, nel quale la P.A. si avvale del patrimonio cognitivo, composto di conoscenze tecniche e scientifiche, maturato dal privato nelle singole aree strategiche di affari, anche in vista di un possibile alleggerimento degli oneri economico-finanziari” necessari in sede di erogazione di servizi</a:t>
            </a:r>
            <a:endParaRPr lang="it-I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normativa comunitaria consente l’affidamento diretto del servizio alle società miste a condizione che si sia svolta una gara ad evidenza pubblica per la scelta del socio privato e che tale socio sia un socio «industriale» e non meramente «finanziario» (Corte cost., n. 325/2010).</a:t>
            </a:r>
            <a:endParaRPr lang="it-IT"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quota di partecipazione del soggetto privato </a:t>
            </a:r>
            <a:r>
              <a:rPr lang="it-IT" dirty="0" smtClean="0">
                <a:solidFill>
                  <a:srgbClr val="FF0000"/>
                </a:solidFill>
              </a:rPr>
              <a:t>non può essere inferiore al trenta per cento </a:t>
            </a:r>
            <a:r>
              <a:rPr lang="it-IT" dirty="0" smtClean="0"/>
              <a:t>e la procedura di selezione pubblica ha ad oggetto al contempo, la sottoscrizione o l'acquisto della partecipazione societaria da parte del socio privato e l'affidamento del contratto oggetto esclusivo dell'attività della società mista.</a:t>
            </a:r>
            <a:endParaRPr lang="it-IT"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Società in house</a:t>
            </a:r>
            <a:endParaRPr lang="it-IT" dirty="0"/>
          </a:p>
        </p:txBody>
      </p:sp>
      <p:sp>
        <p:nvSpPr>
          <p:cNvPr id="3" name="Segnaposto contenuto 2"/>
          <p:cNvSpPr>
            <a:spLocks noGrp="1"/>
          </p:cNvSpPr>
          <p:nvPr>
            <p:ph idx="1"/>
          </p:nvPr>
        </p:nvSpPr>
        <p:spPr/>
        <p:txBody>
          <a:bodyPr>
            <a:normAutofit lnSpcReduction="10000"/>
          </a:bodyPr>
          <a:lstStyle/>
          <a:p>
            <a:r>
              <a:rPr lang="it-IT" dirty="0" smtClean="0"/>
              <a:t>Si ha gestione in house quando le </a:t>
            </a:r>
            <a:r>
              <a:rPr lang="it-IT" dirty="0" err="1" smtClean="0"/>
              <a:t>pa</a:t>
            </a:r>
            <a:r>
              <a:rPr lang="it-IT" dirty="0" smtClean="0"/>
              <a:t> realizzano le attività attraverso propri organismi, senza ricorrere al mercato concorrenziale.</a:t>
            </a:r>
          </a:p>
          <a:p>
            <a:r>
              <a:rPr lang="it-IT" dirty="0" smtClean="0"/>
              <a:t>A volte gli organismi in house possono avere anche propria personalità giuridica, quindi nuovi soggetti giuridici.</a:t>
            </a:r>
          </a:p>
          <a:p>
            <a:r>
              <a:rPr lang="it-IT" dirty="0" smtClean="0"/>
              <a:t>Anche se sono formalmente distinti dall’amministrazione pubblica, </a:t>
            </a:r>
            <a:r>
              <a:rPr lang="it-IT" b="1" dirty="0" smtClean="0"/>
              <a:t>non hanno alcuna autonomia decisional</a:t>
            </a:r>
            <a:r>
              <a:rPr lang="it-IT" dirty="0" smtClean="0"/>
              <a:t>e perché sono </a:t>
            </a:r>
            <a:r>
              <a:rPr lang="it-IT" dirty="0" smtClean="0">
                <a:solidFill>
                  <a:srgbClr val="FF0000"/>
                </a:solidFill>
              </a:rPr>
              <a:t>solo un modulo organizzativo</a:t>
            </a:r>
            <a:r>
              <a:rPr lang="it-IT" dirty="0" smtClean="0"/>
              <a:t> di cui l’amministrazione si avvale per soddisfare proprie esigenze    </a:t>
            </a:r>
            <a:endParaRPr lang="it-IT"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Capitale interamente pubblico</a:t>
            </a:r>
          </a:p>
          <a:p>
            <a:r>
              <a:rPr lang="it-IT" dirty="0" smtClean="0"/>
              <a:t>Gli enti pubblici titolari del capitale esercitano un controllo analogo a quello esercitato sui propri servizi</a:t>
            </a:r>
          </a:p>
          <a:p>
            <a:r>
              <a:rPr lang="it-IT" dirty="0" smtClean="0"/>
              <a:t>La maggior parte della loro attività deve esser realizzata con l’ente</a:t>
            </a:r>
            <a:endParaRPr lang="it-IT"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Gestione dei servizi pubblici locali privi di rilevanza economica</a:t>
            </a:r>
            <a:endParaRPr lang="it-IT" dirty="0"/>
          </a:p>
        </p:txBody>
      </p:sp>
      <p:sp>
        <p:nvSpPr>
          <p:cNvPr id="3" name="Segnaposto contenuto 2"/>
          <p:cNvSpPr>
            <a:spLocks noGrp="1"/>
          </p:cNvSpPr>
          <p:nvPr>
            <p:ph idx="1"/>
          </p:nvPr>
        </p:nvSpPr>
        <p:spPr/>
        <p:txBody>
          <a:bodyPr/>
          <a:lstStyle/>
          <a:p>
            <a:r>
              <a:rPr lang="it-IT" dirty="0" smtClean="0"/>
              <a:t>L'azienda speciale è ente strumentale dell'ente locale dotato di personalità giuridica, di autonomia imprenditoriale e di proprio statuto, approvato dal consiglio comunale o provinciale. L'azienda speciale conforma la propria gestione ai principi contabili </a:t>
            </a:r>
            <a:r>
              <a:rPr lang="it-IT" dirty="0" err="1" smtClean="0"/>
              <a:t>general</a:t>
            </a:r>
            <a:endParaRPr lang="it-IT"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L'istituzione è organismo strumentale dell'ente locale per l'esercizio di servizi sociali, dotato di autonomia gestionale. L'istituzione conforma la propria gestione ai principi contabili generali e applicati allegati al decreto legislativo 23 giugno 2011, n. 118 e successive modificazioni e integrazioni ed adotta il medesimo sistema contabile dell'ente locale che lo ha istituito</a:t>
            </a:r>
            <a:endParaRPr lang="it-IT"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Organi dell'azienda e dell'istituzione sono il consiglio di amministrazione, il presidente e il direttore, al quale compete la responsabilità gestionale. Le modalità di nomina e revoca degli amministratori sono stabilite dallo statuto dell'ente locale.</a:t>
            </a:r>
          </a:p>
          <a:p>
            <a:r>
              <a:rPr lang="it-IT" dirty="0" smtClean="0"/>
              <a:t>L'azienda e l'istituzione conformano la loro attività a criteri di efficacia, efficienza ed economicità ed hanno l'obbligo dell'equilibrio economico, considerando anche i proventi derivanti dai trasferimenti, fermo restando, per l'istituzione, l'obbligo del pareggio finanziario.</a:t>
            </a:r>
          </a:p>
          <a:p>
            <a:endParaRPr lang="it-IT"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L'ente locale conferisce il capitale di dotazione; determina le finalità e gli indirizzi; approva gli atti fondamentali; esercita la vigilanza; verifica i risultati della gestione; provvede alla copertura degli eventuali costi sociali.</a:t>
            </a:r>
            <a:endParaRPr lang="it-IT"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420656"/>
          </a:xfrm>
        </p:spPr>
        <p:txBody>
          <a:bodyPr>
            <a:normAutofit fontScale="90000"/>
          </a:bodyPr>
          <a:lstStyle/>
          <a:p>
            <a:endParaRPr lang="it-IT" dirty="0"/>
          </a:p>
        </p:txBody>
      </p:sp>
      <p:sp>
        <p:nvSpPr>
          <p:cNvPr id="3" name="Segnaposto contenuto 2"/>
          <p:cNvSpPr>
            <a:spLocks noGrp="1"/>
          </p:cNvSpPr>
          <p:nvPr>
            <p:ph idx="1"/>
          </p:nvPr>
        </p:nvSpPr>
        <p:spPr>
          <a:xfrm>
            <a:off x="457200" y="1124744"/>
            <a:ext cx="8229600" cy="5199856"/>
          </a:xfrm>
        </p:spPr>
        <p:txBody>
          <a:bodyPr>
            <a:normAutofit fontScale="92500" lnSpcReduction="20000"/>
          </a:bodyPr>
          <a:lstStyle/>
          <a:p>
            <a:r>
              <a:rPr lang="it-IT" dirty="0" smtClean="0"/>
              <a:t> I comuni, possono, </a:t>
            </a:r>
            <a:r>
              <a:rPr lang="it-IT" smtClean="0"/>
              <a:t>per </a:t>
            </a:r>
            <a:r>
              <a:rPr lang="it-IT" smtClean="0"/>
              <a:t> atto </a:t>
            </a:r>
            <a:r>
              <a:rPr lang="it-IT" dirty="0" smtClean="0"/>
              <a:t>unilaterale, </a:t>
            </a:r>
            <a:r>
              <a:rPr lang="it-IT" b="1" dirty="0" smtClean="0"/>
              <a:t>trasformare le aziende speciali in società di capitali</a:t>
            </a:r>
            <a:r>
              <a:rPr lang="it-IT" dirty="0" smtClean="0"/>
              <a:t>, di cui </a:t>
            </a:r>
            <a:r>
              <a:rPr lang="it-IT" i="1" dirty="0" smtClean="0"/>
              <a:t>possono restare azionisti unici per un periodo comunque non superiore a due anni dalla trasformazione</a:t>
            </a:r>
            <a:r>
              <a:rPr lang="it-IT" dirty="0" smtClean="0"/>
              <a:t>. </a:t>
            </a:r>
          </a:p>
          <a:p>
            <a:r>
              <a:rPr lang="it-IT" dirty="0" smtClean="0"/>
              <a:t>Il capitale iniziale di tali società è determinato dalla deliberazione di trasformazione in misura non inferiore al fondo di dotazione delle aziende speciali risultante dall'ultimo bilancio di esercizio approvato e comunque in misura non inferiore all'importo minimo richiesto per la costituzione delle società medesime. L'eventuale residuo del patrimonio netto conferito è imputato a riserve e fondi, mantenendo ove possibile le denominazioni e le destinazioni previste nel bilancio delle aziende originarie. </a:t>
            </a:r>
          </a:p>
          <a:p>
            <a:r>
              <a:rPr lang="it-IT" dirty="0" smtClean="0"/>
              <a:t>Le società conservano tutti i diritti e gli obblighi anteriori alla trasformazione e subentrano pertanto in tutti i rapporti attivi e passivi delle aziende originarie.</a:t>
            </a:r>
            <a:endParaRPr lang="it-IT"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191</TotalTime>
  <Words>2130</Words>
  <Application>Microsoft Office PowerPoint</Application>
  <PresentationFormat>Presentazione su schermo (4:3)</PresentationFormat>
  <Paragraphs>58</Paragraphs>
  <Slides>34</Slides>
  <Notes>0</Notes>
  <HiddenSlides>0</HiddenSlides>
  <MMClips>0</MMClips>
  <ScaleCrop>false</ScaleCrop>
  <HeadingPairs>
    <vt:vector size="4" baseType="variant">
      <vt:variant>
        <vt:lpstr>Tema</vt:lpstr>
      </vt:variant>
      <vt:variant>
        <vt:i4>1</vt:i4>
      </vt:variant>
      <vt:variant>
        <vt:lpstr>Titoli diapositive</vt:lpstr>
      </vt:variant>
      <vt:variant>
        <vt:i4>34</vt:i4>
      </vt:variant>
    </vt:vector>
  </HeadingPairs>
  <TitlesOfParts>
    <vt:vector size="35" baseType="lpstr">
      <vt:lpstr>Equinozio</vt:lpstr>
      <vt:lpstr>SERVIZI PUBBLICI LOCALI</vt:lpstr>
      <vt:lpstr>Diapositiva 2</vt:lpstr>
      <vt:lpstr>Diapositiva 3</vt:lpstr>
      <vt:lpstr>Diapositiva 4</vt:lpstr>
      <vt:lpstr>Cosa sono i servizi a rete</vt:lpstr>
      <vt:lpstr>Diapositiva 6</vt:lpstr>
      <vt:lpstr>Gestione……..</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Proprieta’</vt:lpstr>
      <vt:lpstr>Diapositiva 20</vt:lpstr>
      <vt:lpstr>Diapositiva 21</vt:lpstr>
      <vt:lpstr>Diapositiva 22</vt:lpstr>
      <vt:lpstr>società miste</vt:lpstr>
      <vt:lpstr>Diapositiva 24</vt:lpstr>
      <vt:lpstr>Diapositiva 25</vt:lpstr>
      <vt:lpstr>Diapositiva 26</vt:lpstr>
      <vt:lpstr>Società in house</vt:lpstr>
      <vt:lpstr>Diapositiva 28</vt:lpstr>
      <vt:lpstr>Gestione dei servizi pubblici locali privi di rilevanza economica</vt:lpstr>
      <vt:lpstr>Diapositiva 30</vt:lpstr>
      <vt:lpstr>Diapositiva 31</vt:lpstr>
      <vt:lpstr>Diapositiva 32</vt:lpstr>
      <vt:lpstr>Diapositiva 33</vt:lpstr>
      <vt:lpstr>Diapositiva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SERVIZI PUBBLICI LOCALI</dc:title>
  <dc:creator>Windows User</dc:creator>
  <cp:lastModifiedBy>Windows User</cp:lastModifiedBy>
  <cp:revision>4</cp:revision>
  <dcterms:created xsi:type="dcterms:W3CDTF">2017-06-30T09:32:10Z</dcterms:created>
  <dcterms:modified xsi:type="dcterms:W3CDTF">2017-07-14T09:59:37Z</dcterms:modified>
</cp:coreProperties>
</file>