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9" r:id="rId3"/>
    <p:sldId id="257" r:id="rId4"/>
    <p:sldId id="258" r:id="rId5"/>
    <p:sldId id="259" r:id="rId6"/>
    <p:sldId id="261" r:id="rId7"/>
    <p:sldId id="270" r:id="rId8"/>
    <p:sldId id="271" r:id="rId9"/>
    <p:sldId id="272" r:id="rId10"/>
    <p:sldId id="260" r:id="rId11"/>
    <p:sldId id="262" r:id="rId12"/>
    <p:sldId id="263" r:id="rId13"/>
    <p:sldId id="264" r:id="rId14"/>
    <p:sldId id="265" r:id="rId15"/>
    <p:sldId id="266" r:id="rId16"/>
    <p:sldId id="267" r:id="rId17"/>
    <p:sldId id="268" r:id="rId18"/>
    <p:sldId id="275" r:id="rId19"/>
    <p:sldId id="276" r:id="rId20"/>
    <p:sldId id="273" r:id="rId21"/>
    <p:sldId id="274"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302" r:id="rId38"/>
    <p:sldId id="303" r:id="rId39"/>
    <p:sldId id="292" r:id="rId40"/>
    <p:sldId id="293" r:id="rId41"/>
    <p:sldId id="304" r:id="rId42"/>
    <p:sldId id="294" r:id="rId43"/>
    <p:sldId id="295" r:id="rId44"/>
    <p:sldId id="296" r:id="rId45"/>
    <p:sldId id="297" r:id="rId46"/>
    <p:sldId id="298" r:id="rId47"/>
    <p:sldId id="299" r:id="rId48"/>
    <p:sldId id="300" r:id="rId49"/>
    <p:sldId id="301" r:id="rId5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C0583F76-0991-47F7-9D25-108F043ACBD2}" type="datetimeFigureOut">
              <a:rPr lang="it-IT" smtClean="0"/>
              <a:pPr/>
              <a:t>09/05/2018</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D2473373-599F-4737-B7B2-418A5A162BB7}"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0583F76-0991-47F7-9D25-108F043ACBD2}" type="datetimeFigureOut">
              <a:rPr lang="it-IT" smtClean="0"/>
              <a:pPr/>
              <a:t>09/05/2018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C0583F76-0991-47F7-9D25-108F043ACBD2}" type="datetimeFigureOut">
              <a:rPr lang="it-IT" smtClean="0"/>
              <a:pPr/>
              <a:t>09/05/2018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473373-599F-4737-B7B2-418A5A162BB7}"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C0583F76-0991-47F7-9D25-108F043ACBD2}" type="datetimeFigureOut">
              <a:rPr lang="it-IT" smtClean="0"/>
              <a:pPr/>
              <a:t>09/05/2018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C0583F76-0991-47F7-9D25-108F043ACBD2}" type="datetimeFigureOut">
              <a:rPr lang="it-IT" smtClean="0"/>
              <a:pPr/>
              <a:t>09/05/2018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0583F76-0991-47F7-9D25-108F043ACBD2}" type="datetimeFigureOut">
              <a:rPr lang="it-IT" smtClean="0"/>
              <a:pPr/>
              <a:t>09/05/2018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0583F76-0991-47F7-9D25-108F043ACBD2}" type="datetimeFigureOut">
              <a:rPr lang="it-IT" smtClean="0"/>
              <a:pPr/>
              <a:t>09/05/2018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C0583F76-0991-47F7-9D25-108F043ACBD2}" type="datetimeFigureOut">
              <a:rPr lang="it-IT" smtClean="0"/>
              <a:pPr/>
              <a:t>09/05/2018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C0583F76-0991-47F7-9D25-108F043ACBD2}" type="datetimeFigureOut">
              <a:rPr lang="it-IT" smtClean="0"/>
              <a:pPr/>
              <a:t>09/05/2018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D2473373-599F-4737-B7B2-418A5A162BB7}"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0583F76-0991-47F7-9D25-108F043ACBD2}" type="datetimeFigureOut">
              <a:rPr lang="it-IT" smtClean="0"/>
              <a:pPr/>
              <a:t>09/05/2018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0583F76-0991-47F7-9D25-108F043ACBD2}" type="datetimeFigureOut">
              <a:rPr lang="it-IT" smtClean="0"/>
              <a:pPr/>
              <a:t>09/05/2018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2473373-599F-4737-B7B2-418A5A162BB7}"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0583F76-0991-47F7-9D25-108F043ACBD2}" type="datetimeFigureOut">
              <a:rPr lang="it-IT" smtClean="0"/>
              <a:pPr/>
              <a:t>09/05/2018</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2473373-599F-4737-B7B2-418A5A162BB7}"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bosettiegatti.eu/info/norme/statali/2000_0267.ht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BILANCIO PREVISIONALE</a:t>
            </a:r>
            <a:endParaRPr lang="it-IT" dirty="0"/>
          </a:p>
        </p:txBody>
      </p:sp>
      <p:sp>
        <p:nvSpPr>
          <p:cNvPr id="5" name="Segnaposto contenuto 4"/>
          <p:cNvSpPr>
            <a:spLocks noGrp="1"/>
          </p:cNvSpPr>
          <p:nvPr>
            <p:ph idx="1"/>
          </p:nvPr>
        </p:nvSpPr>
        <p:spPr/>
        <p:txBody>
          <a:bodyPr/>
          <a:lstStyle/>
          <a:p>
            <a:r>
              <a:rPr lang="it-IT" dirty="0" smtClean="0"/>
              <a:t>Gli enti  deliberano annualmente il bilancio di previsione finanziario riferito ad almeno un triennio, comprendente le previsioni di competenza e di cassa del primo esercizio del periodo considerato e le previsioni di competenza degli esercizi successivi utilizzando un metodo scorrevole nella redazione del bilancio di previsione finanziario </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76640"/>
          </a:xfrm>
        </p:spPr>
        <p:txBody>
          <a:bodyPr>
            <a:normAutofit fontScale="90000"/>
          </a:bodyPr>
          <a:lstStyle/>
          <a:p>
            <a:endParaRPr lang="it-IT" dirty="0"/>
          </a:p>
        </p:txBody>
      </p:sp>
      <p:sp>
        <p:nvSpPr>
          <p:cNvPr id="3" name="Segnaposto contenuto 2"/>
          <p:cNvSpPr>
            <a:spLocks noGrp="1"/>
          </p:cNvSpPr>
          <p:nvPr>
            <p:ph idx="1"/>
          </p:nvPr>
        </p:nvSpPr>
        <p:spPr>
          <a:xfrm>
            <a:off x="457200" y="980728"/>
            <a:ext cx="8229600" cy="5688632"/>
          </a:xfrm>
        </p:spPr>
        <p:txBody>
          <a:bodyPr>
            <a:normAutofit fontScale="77500" lnSpcReduction="20000"/>
          </a:bodyPr>
          <a:lstStyle/>
          <a:p>
            <a:pPr>
              <a:buNone/>
            </a:pPr>
            <a:r>
              <a:rPr lang="it-IT" b="1" dirty="0" smtClean="0"/>
              <a:t>Art. 174. Predisposizione ed approvazione del bilancio e dei suoi allegati</a:t>
            </a:r>
            <a:r>
              <a:rPr lang="it-IT" dirty="0" smtClean="0"/>
              <a:t/>
            </a:r>
            <a:br>
              <a:rPr lang="it-IT" dirty="0" smtClean="0"/>
            </a:br>
            <a:endParaRPr lang="it-IT" dirty="0" smtClean="0"/>
          </a:p>
          <a:p>
            <a:pPr>
              <a:buNone/>
            </a:pPr>
            <a:r>
              <a:rPr lang="it-IT" dirty="0" smtClean="0"/>
              <a:t>1. Lo schema di bilancio di previsione finanziario e il Documento unico di programmazione sono predisposti dall'organo esecutivo e da questo presentati all'organo consiliare unitamente agli allegati entro il 15 novembre di ogni anno secondo quanto stabilito dal regolamento di contabilità.</a:t>
            </a:r>
            <a:br>
              <a:rPr lang="it-IT" dirty="0" smtClean="0"/>
            </a:br>
            <a:r>
              <a:rPr lang="it-IT" i="1" dirty="0" smtClean="0"/>
              <a:t>(comma così modificato dall'art. 9-bis, comma 1, della legge n. 160 del 2016)</a:t>
            </a:r>
            <a:endParaRPr lang="it-IT" dirty="0" smtClean="0"/>
          </a:p>
          <a:p>
            <a:pPr>
              <a:buNone/>
            </a:pPr>
            <a:r>
              <a:rPr lang="it-IT" dirty="0" smtClean="0"/>
              <a:t>2. Il regolamento di contabilità dell'ente prevede per tali adempimenti un congruo termine, nonché i termini entro i quali possono essere presentati da parte dei membri dell'organo consiliare e dalla Giunta emendamenti agli schemi di bilancio. A seguito di variazioni del quadro normativo di riferimento sopravvenute, l'organo esecutivo presenta all'organo consiliare emendamenti allo schema di bilancio e alla nota di aggiornamento al Documento unico di programmazione in corso di approvazione.</a:t>
            </a:r>
          </a:p>
          <a:p>
            <a:pPr>
              <a:buNone/>
            </a:pPr>
            <a:r>
              <a:rPr lang="it-IT" dirty="0" smtClean="0"/>
              <a:t>3. Il bilancio di previsione finanziario è deliberato dall'organo consiliare entro il 31/12</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FUNZIONI</a:t>
            </a:r>
            <a:endParaRPr lang="it-IT" dirty="0"/>
          </a:p>
        </p:txBody>
      </p:sp>
      <p:sp>
        <p:nvSpPr>
          <p:cNvPr id="3" name="Segnaposto contenuto 2"/>
          <p:cNvSpPr>
            <a:spLocks noGrp="1"/>
          </p:cNvSpPr>
          <p:nvPr>
            <p:ph idx="1"/>
          </p:nvPr>
        </p:nvSpPr>
        <p:spPr/>
        <p:txBody>
          <a:bodyPr>
            <a:normAutofit lnSpcReduction="10000"/>
          </a:bodyPr>
          <a:lstStyle/>
          <a:p>
            <a:pPr lvl="1"/>
            <a:r>
              <a:rPr lang="it-IT" i="1" dirty="0" smtClean="0"/>
              <a:t>politico-amministrative </a:t>
            </a:r>
            <a:r>
              <a:rPr lang="it-IT" dirty="0" smtClean="0"/>
              <a:t>in quanto consente l’esercizio delle prerogative di indirizzo e di controllo che gli organi di </a:t>
            </a:r>
            <a:r>
              <a:rPr lang="it-IT" dirty="0" err="1" smtClean="0"/>
              <a:t>governance</a:t>
            </a:r>
            <a:r>
              <a:rPr lang="it-IT" dirty="0" smtClean="0"/>
              <a:t> esercitano sull’organo esecutivo ed è lo strumento fondamentale per la gestione amministrativa nel corso dell’esercizio; </a:t>
            </a:r>
          </a:p>
          <a:p>
            <a:pPr lvl="1"/>
            <a:r>
              <a:rPr lang="it-IT" dirty="0" smtClean="0"/>
              <a:t>di </a:t>
            </a:r>
            <a:r>
              <a:rPr lang="it-IT" i="1" dirty="0" smtClean="0"/>
              <a:t>programmazione finanziaria </a:t>
            </a:r>
            <a:r>
              <a:rPr lang="it-IT" dirty="0" smtClean="0"/>
              <a:t>poiché descrive finanziariamente le informazioni necessarie a sostenere le amministrazioni pubbliche nel processo di decisione politica, sociale ed economica;</a:t>
            </a:r>
          </a:p>
          <a:p>
            <a:r>
              <a:rPr lang="it-IT" sz="2800" dirty="0" smtClean="0"/>
              <a:t>  di </a:t>
            </a:r>
            <a:r>
              <a:rPr lang="it-IT" sz="2800" i="1" dirty="0" smtClean="0"/>
              <a:t>destinazione delle risorse</a:t>
            </a:r>
            <a:r>
              <a:rPr lang="it-IT" sz="2800" dirty="0" smtClean="0"/>
              <a:t> a preventivo attraverso la funzione </a:t>
            </a:r>
            <a:r>
              <a:rPr lang="it-IT" sz="2800" i="1" dirty="0" err="1" smtClean="0"/>
              <a:t>autorizzatoria</a:t>
            </a:r>
            <a:r>
              <a:rPr lang="it-IT" sz="2800" dirty="0" smtClean="0"/>
              <a:t>, connessa alla natura finanziaria del bilancio</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normAutofit/>
          </a:bodyPr>
          <a:lstStyle/>
          <a:p>
            <a:pPr lvl="0">
              <a:buNone/>
            </a:pPr>
            <a:r>
              <a:rPr lang="it-IT" i="1" dirty="0" smtClean="0"/>
              <a:t>di verifica degli equilibri finanziari</a:t>
            </a:r>
            <a:r>
              <a:rPr lang="it-IT" dirty="0" smtClean="0"/>
              <a:t> nel tempo e, in particolare, della copertura delle spese di funzionamento e di investimento programmate. Per le regioni il bilancio  di previsione costituisce sede per il riscontro della copertura finanziaria di nuove o maggiori spese stabilite da leggi della regione a carico di esercizi futuri;</a:t>
            </a:r>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lstStyle/>
          <a:p>
            <a:pPr marL="274320" lvl="4" indent="-274320">
              <a:buClr>
                <a:schemeClr val="accent3"/>
              </a:buClr>
              <a:buSzPct val="95000"/>
            </a:pPr>
            <a:r>
              <a:rPr lang="it-IT" sz="2800" i="1" dirty="0" smtClean="0"/>
              <a:t>informative </a:t>
            </a:r>
            <a:r>
              <a:rPr lang="it-IT" sz="2800" dirty="0" smtClean="0"/>
              <a:t>in quanto fornisce informazioni agli utilizzatori interni (consiglieri ed amministratori, dirigenti, dipendenti, organi di revisione, ecc.) ed esterni (organi di controllo, altri organi pubblici, fornitori e creditori, finanziatori, cittadini, ecc.) in merito ai programmi in corso di realizzazione, nonché in merito all’andamento finanziario della amministrazione</a:t>
            </a:r>
          </a:p>
          <a:p>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b="1" dirty="0" smtClean="0"/>
              <a:t>Art. 165. Struttura del bilancio</a:t>
            </a:r>
            <a:r>
              <a:rPr lang="it-IT" dirty="0" smtClean="0"/>
              <a:t/>
            </a:r>
            <a:br>
              <a:rPr lang="it-IT" dirty="0" smtClean="0"/>
            </a:br>
            <a:r>
              <a:rPr lang="it-IT" i="1" dirty="0" smtClean="0"/>
              <a:t>(articolo così modificato dall'art. 74 del d.lgs. n. 118 del 2011, introdotto dal d.lgs. n. 126 del 2014)</a:t>
            </a:r>
            <a:endParaRPr lang="it-IT" dirty="0" smtClean="0"/>
          </a:p>
          <a:p>
            <a:r>
              <a:rPr lang="it-IT" dirty="0" smtClean="0"/>
              <a:t>1. Il bilancio di previsione finanziario è composto da due parti, relative rispettivamente all'entrata ed alla spesa ed è redatto secondo lo schema previsto</a:t>
            </a:r>
            <a:br>
              <a:rPr lang="it-IT" dirty="0" smtClean="0"/>
            </a:br>
            <a:r>
              <a:rPr lang="it-IT" dirty="0" smtClean="0"/>
              <a:t>dall'allegato n. 9 del decreto legislativo 23 giugno 2011, n. 118, e successive modificazioni.</a:t>
            </a:r>
          </a:p>
          <a:p>
            <a:r>
              <a:rPr lang="it-IT" dirty="0" smtClean="0"/>
              <a:t>2. Le previsioni di entrata del bilancio di previsione sono classificate, secondo le modalità indicate all'articolo 15 del decreto legislativo 23 giugno 2011, n. 118, in:</a:t>
            </a:r>
          </a:p>
          <a:p>
            <a:r>
              <a:rPr lang="it-IT" dirty="0" smtClean="0"/>
              <a:t>a) titoli, definiti secondo la fonte di provenienza delle entrate; </a:t>
            </a:r>
            <a:br>
              <a:rPr lang="it-IT" dirty="0" smtClean="0"/>
            </a:br>
            <a:r>
              <a:rPr lang="it-IT" dirty="0" smtClean="0"/>
              <a:t>b) tipologie, definite in base alla natura delle entrate, nell'ambito di ciascuna fonte di provenienza.</a:t>
            </a:r>
          </a:p>
          <a:p>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ALLEGATI</a:t>
            </a:r>
            <a:endParaRPr lang="it-IT" dirty="0"/>
          </a:p>
        </p:txBody>
      </p:sp>
      <p:sp>
        <p:nvSpPr>
          <p:cNvPr id="3" name="Segnaposto contenuto 2"/>
          <p:cNvSpPr>
            <a:spLocks noGrp="1"/>
          </p:cNvSpPr>
          <p:nvPr>
            <p:ph idx="1"/>
          </p:nvPr>
        </p:nvSpPr>
        <p:spPr/>
        <p:txBody>
          <a:bodyPr>
            <a:normAutofit fontScale="85000" lnSpcReduction="20000"/>
          </a:bodyPr>
          <a:lstStyle/>
          <a:p>
            <a:pPr lvl="0"/>
            <a:r>
              <a:rPr lang="it-IT" dirty="0" smtClean="0"/>
              <a:t>il prospetto esplicativo del presunto risultato di amministrazione;</a:t>
            </a:r>
          </a:p>
          <a:p>
            <a:pPr lvl="0"/>
            <a:r>
              <a:rPr lang="it-IT" dirty="0" smtClean="0"/>
              <a:t>il prospetto concernente la composizione, per missioni e programmi, del fondo pluriennale vincolato;</a:t>
            </a:r>
          </a:p>
          <a:p>
            <a:pPr lvl="0"/>
            <a:r>
              <a:rPr lang="it-IT" dirty="0" smtClean="0"/>
              <a:t>il prospetto concernente la composizione del fondo crediti di dubbia esigibilità;</a:t>
            </a:r>
          </a:p>
          <a:p>
            <a:pPr lvl="0"/>
            <a:r>
              <a:rPr lang="it-IT" dirty="0" smtClean="0"/>
              <a:t>il prospetto dimostrativo del rispetto dei vincoli di indebitamento</a:t>
            </a:r>
            <a:r>
              <a:rPr lang="it-IT" i="1" dirty="0" smtClean="0"/>
              <a:t>;</a:t>
            </a:r>
            <a:endParaRPr lang="it-IT" dirty="0" smtClean="0"/>
          </a:p>
          <a:p>
            <a:pPr lvl="0"/>
            <a:r>
              <a:rPr lang="it-IT" dirty="0" smtClean="0"/>
              <a:t> il prospetto delle spese previste per l’utilizzo di contributi e trasferimenti da parte di organismi comunitari e internazionali, per ciascuno degli anni considerati nel bilancio di previsione; </a:t>
            </a:r>
          </a:p>
          <a:p>
            <a:r>
              <a:rPr lang="it-IT" dirty="0" smtClean="0"/>
              <a:t>il prospetto delle spese previste per lo svolgimento delle funzioni delegate dalle regioni per ciascuno degli anni considerati nel bilancio di previsione</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pPr lvl="0"/>
            <a:r>
              <a:rPr lang="it-IT" dirty="0" smtClean="0"/>
              <a:t>il rendiconto di gestione e il bilancio consolidato deliberati e relativi al penultimo esercizio antecedente quello cui si riferisce il bilancio di previsione</a:t>
            </a:r>
          </a:p>
          <a:p>
            <a:pPr lvl="0"/>
            <a:r>
              <a:rPr lang="it-IT" dirty="0" smtClean="0"/>
              <a:t>le risultanze dei rendiconti e dei bilanci consolidati delle unioni di comuni e dei soggetti considerate nel gruppo “amministrazione pubblica” </a:t>
            </a:r>
          </a:p>
          <a:p>
            <a:r>
              <a:rPr lang="it-IT" dirty="0" smtClean="0"/>
              <a:t>la deliberazione, da adottarsi annualmente prima dell'approvazione del bilancio, con la quale i comuni verificano la quantità e qualità di aree e fabbricati da destinarsi alla residenza, alle attività produttive e terziarie  che potranno essere ceduti in proprietà od in diritto di superficie; con la stessa deliberazione i comuni stabiliscono il prezzo di cessione per ciascun tipo di area o di fabbricato</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pPr lvl="0"/>
            <a:r>
              <a:rPr lang="it-IT" dirty="0" smtClean="0"/>
              <a:t>le deliberazioni con le quali sono determinati, per l'esercizio successivo, le tariffe, le aliquote d'imposta e le eventuali maggiori detrazioni, le variazioni dei limiti di reddito per i tributi locali e per i servizi locali, nonché, per i servizi a domanda individuale, i tassi di copertura in percentuale del costo di gestione dei servizi stessi;</a:t>
            </a:r>
          </a:p>
          <a:p>
            <a:pPr lvl="0"/>
            <a:r>
              <a:rPr lang="it-IT" dirty="0" smtClean="0"/>
              <a:t>la tabella relativa ai parametri di riscontro della situazione di </a:t>
            </a:r>
            <a:r>
              <a:rPr lang="it-IT" dirty="0" err="1" smtClean="0"/>
              <a:t>deficitarietà</a:t>
            </a:r>
            <a:r>
              <a:rPr lang="it-IT" dirty="0" smtClean="0"/>
              <a:t> strutturale prevista dalle disposizioni vigenti in materia;</a:t>
            </a:r>
          </a:p>
          <a:p>
            <a:pPr lvl="0"/>
            <a:r>
              <a:rPr lang="it-IT" dirty="0" smtClean="0"/>
              <a:t>il prospetto della concordanza tra bilancio di previsione e obiettivo programmatico del patto di stabilità interno</a:t>
            </a:r>
          </a:p>
          <a:p>
            <a:pPr lvl="0"/>
            <a:r>
              <a:rPr lang="it-IT" dirty="0" smtClean="0"/>
              <a:t>la nota integrativa; </a:t>
            </a:r>
          </a:p>
          <a:p>
            <a:pPr lvl="0"/>
            <a:r>
              <a:rPr lang="it-IT" dirty="0" smtClean="0"/>
              <a:t>la relazione del collegio dei revisori dei conti.</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pPr>
              <a:buNone/>
            </a:pPr>
            <a:r>
              <a:rPr lang="it-IT" b="1" dirty="0" smtClean="0"/>
              <a:t>Art. 164. Caratteristiche del bilancio</a:t>
            </a:r>
            <a:r>
              <a:rPr lang="it-IT" dirty="0" smtClean="0"/>
              <a:t/>
            </a:r>
            <a:br>
              <a:rPr lang="it-IT" dirty="0" smtClean="0"/>
            </a:br>
            <a:r>
              <a:rPr lang="it-IT" i="1" dirty="0" smtClean="0"/>
              <a:t>(articolo così sostituito dall'art. 74 del d.lgs. n. 118 del 2011, introdotto dal d.lgs. n. 126 del 2014)</a:t>
            </a:r>
            <a:endParaRPr lang="it-IT" dirty="0" smtClean="0"/>
          </a:p>
          <a:p>
            <a:pPr>
              <a:buNone/>
            </a:pPr>
            <a:r>
              <a:rPr lang="it-IT" dirty="0" smtClean="0"/>
              <a:t>1. L'unità di voto del bilancio per l'entrata è la tipologia e per la spesa è il programma, articolato in titoli.</a:t>
            </a:r>
          </a:p>
          <a:p>
            <a:pPr>
              <a:buNone/>
            </a:pPr>
            <a:r>
              <a:rPr lang="it-IT" dirty="0" smtClean="0"/>
              <a:t>2. Il bilancio di previsione finanziario ha carattere </a:t>
            </a:r>
            <a:r>
              <a:rPr lang="it-IT" dirty="0" err="1" smtClean="0"/>
              <a:t>autorizzatorio</a:t>
            </a:r>
            <a:r>
              <a:rPr lang="it-IT" dirty="0" smtClean="0"/>
              <a:t>, costituendo limite, per ciascuno degli esercizi considerati:</a:t>
            </a:r>
          </a:p>
          <a:p>
            <a:pPr>
              <a:buNone/>
            </a:pPr>
            <a:r>
              <a:rPr lang="it-IT" dirty="0" smtClean="0"/>
              <a:t>a) agli accertamenti e agli incassi riguardanti le accensioni di prestiti; </a:t>
            </a:r>
            <a:br>
              <a:rPr lang="it-IT" dirty="0" smtClean="0"/>
            </a:br>
            <a:r>
              <a:rPr lang="it-IT" dirty="0" smtClean="0"/>
              <a:t>b) agli impegni e ai pagamenti di spesa. Non comportano limiti alla gestione le previsioni riguardanti i rimborsi delle anticipazioni di tesoreria e le partite di giro.</a:t>
            </a:r>
          </a:p>
          <a:p>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t>4. Le previsioni di spesa del bilancio di previsione sono classificate secondo le modalità indicate all'articolo 14 del decreto legislativo 23 giugno 2011, n. 118 in:</a:t>
            </a:r>
          </a:p>
          <a:p>
            <a:r>
              <a:rPr lang="it-IT" dirty="0" smtClean="0"/>
              <a:t>a) missioni, che rappresentano le funzioni principali e gli obiettivi strategici perseguiti dagli enti locali, utilizzando risorse finanziarie, umane e strumentali ad esse destinate; </a:t>
            </a:r>
            <a:br>
              <a:rPr lang="it-IT" dirty="0" smtClean="0"/>
            </a:br>
            <a:endParaRPr lang="it-IT" dirty="0" smtClean="0"/>
          </a:p>
          <a:p>
            <a:r>
              <a:rPr lang="it-IT" dirty="0" smtClean="0"/>
              <a:t>b) programmi, che rappresentano gli aggregati omogenei di attività volte a perseguire gli obiettivi definiti nell'ambito delle missioni. I programmi sono ripartiti in titoli e sono raccordati alla relativa codificazione COFOG di secondo livello (Gruppi), secondo le corrispondenze individuate nel glossario, di cui al comma 3-ter dell'articolo 14, che costituisce parte integrante dell'allegato n. 14.</a:t>
            </a:r>
          </a:p>
          <a:p>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dirty="0" smtClean="0"/>
              <a:t>Il bilancio di previsione finanziario indica, per ciascuna unità di voto:</a:t>
            </a:r>
          </a:p>
          <a:p>
            <a:r>
              <a:rPr lang="it-IT" dirty="0" smtClean="0"/>
              <a:t>a) l'ammontare presunto dei residui attivi o passivi alla chiusura dell'esercizio precedente a quello cui il bilancio si riferisce; </a:t>
            </a:r>
            <a:br>
              <a:rPr lang="it-IT" dirty="0" smtClean="0"/>
            </a:br>
            <a:r>
              <a:rPr lang="it-IT" dirty="0" smtClean="0"/>
              <a:t>b) l'ammontare delle previsioni di competenza e di cassa definitive dell'anno precedente a quello cui si riferisce il bilancio; </a:t>
            </a:r>
            <a:br>
              <a:rPr lang="it-IT" dirty="0" smtClean="0"/>
            </a:br>
            <a:r>
              <a:rPr lang="it-IT" dirty="0" smtClean="0"/>
              <a:t>c) l'ammontare degli accertamenti e degli impegni che si prevede di imputare in ciascuno degli esercizi cui il bilancio si riferisce, nel rispetto del principio della competenza finanziaria; </a:t>
            </a:r>
            <a:br>
              <a:rPr lang="it-IT" dirty="0" smtClean="0"/>
            </a:br>
            <a:r>
              <a:rPr lang="it-IT" dirty="0" smtClean="0"/>
              <a:t>d) l'ammontare delle entrate che si prevede di riscuotere o delle spese di cui si autorizza il pagamento nel primo esercizio considerato nel bilancio, senza distinzioni fra riscossioni e pagamenti in conto competenza e in conto residui.</a:t>
            </a:r>
          </a:p>
          <a:p>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dirty="0" smtClean="0"/>
              <a:t>In bilancio, prima di tutte le entrate e le spese, sono iscritti:</a:t>
            </a:r>
          </a:p>
          <a:p>
            <a:r>
              <a:rPr lang="it-IT" dirty="0" smtClean="0"/>
              <a:t>a) in entrata gli importi relativi al fondo pluriennale vincolato di parte corrente e al fondo pluriennale vincolato in c/capitale; </a:t>
            </a:r>
            <a:br>
              <a:rPr lang="it-IT" dirty="0" smtClean="0"/>
            </a:br>
            <a:r>
              <a:rPr lang="it-IT" dirty="0" smtClean="0"/>
              <a:t>b) in entrata del primo esercizio gli importi relativi all'utilizzo dell'avanzo di amministrazione presunto, nei casi individuati dall'articolo 187, commi 3 e 3-bis, con l'indicazione della quota vincolata del risultato di amministrazione utilizzata anticipatamente; </a:t>
            </a:r>
            <a:br>
              <a:rPr lang="it-IT" dirty="0" smtClean="0"/>
            </a:br>
            <a:r>
              <a:rPr lang="it-IT" dirty="0" smtClean="0"/>
              <a:t>c) in uscita l'importo del disavanzo di amministrazione presunto al 31 dicembre dell'esercizio precedente cui il bilancio si riferisce. Il disavanzo di amministrazione presunto può essere iscritto nella spesa degli esercizi successivi secondo le modalità previste dall'</a:t>
            </a:r>
            <a:r>
              <a:rPr lang="it-IT" dirty="0" smtClean="0">
                <a:hlinkClick r:id="rId2"/>
              </a:rPr>
              <a:t>articolo 188</a:t>
            </a:r>
            <a:r>
              <a:rPr lang="it-IT" dirty="0" smtClean="0"/>
              <a:t>; </a:t>
            </a:r>
            <a:br>
              <a:rPr lang="it-IT" dirty="0" smtClean="0"/>
            </a:br>
            <a:r>
              <a:rPr lang="it-IT" dirty="0" smtClean="0"/>
              <a:t>d) in entrata del primo esercizio il fondo di cassa presunto dell'esercizio precedente.</a:t>
            </a:r>
          </a:p>
          <a:p>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pPr>
              <a:buNone/>
            </a:pPr>
            <a:r>
              <a:rPr lang="it-IT" dirty="0" smtClean="0"/>
              <a:t>In bilancio, gli stanziamenti di competenza relativi alla spesa di cui al comma 6, lettere b) e c), individuano:</a:t>
            </a:r>
          </a:p>
          <a:p>
            <a:pPr>
              <a:buNone/>
            </a:pPr>
            <a:r>
              <a:rPr lang="it-IT" dirty="0" smtClean="0"/>
              <a:t>a) la quota che è già stata impegnata negli esercizi precedenti con imputazione all'esercizio cui si riferisce il bilancio; </a:t>
            </a:r>
          </a:p>
          <a:p>
            <a:pPr>
              <a:buNone/>
            </a:pPr>
            <a:r>
              <a:rPr lang="it-IT" dirty="0" smtClean="0"/>
              <a:t/>
            </a:r>
            <a:br>
              <a:rPr lang="it-IT" dirty="0" smtClean="0"/>
            </a:br>
            <a:r>
              <a:rPr lang="it-IT" dirty="0" smtClean="0"/>
              <a:t>b) la quota di competenza costituita dal fondo pluriennale vincolato, destinata alla copertura degli impegni che sono stati assunti negli esercizi precedenti con imputazione agli esercizi successivi e degli impegni che si prevede di assumere nell'esercizio con imputazione agli esercizi successivi. Con riferimento a tale quota non è possibile impegnare e pagare con imputazione all'esercizio cui lo stanziamento si riferisce. Agli stanziamenti di spesa riguardanti il fondo pluriennale vincolato è attribuito il codice della missione e del programma di spesa cui il fondo si riferisce e il codice del piano dei conti relativo al fondo pluriennale vincolato</a:t>
            </a:r>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04632"/>
          </a:xfrm>
        </p:spPr>
        <p:txBody>
          <a:bodyPr>
            <a:normAutofit fontScale="90000"/>
          </a:bodyPr>
          <a:lstStyle/>
          <a:p>
            <a:endParaRPr lang="it-IT" dirty="0"/>
          </a:p>
        </p:txBody>
      </p:sp>
      <p:sp>
        <p:nvSpPr>
          <p:cNvPr id="3" name="Segnaposto contenuto 2"/>
          <p:cNvSpPr>
            <a:spLocks noGrp="1"/>
          </p:cNvSpPr>
          <p:nvPr>
            <p:ph idx="1"/>
          </p:nvPr>
        </p:nvSpPr>
        <p:spPr>
          <a:xfrm>
            <a:off x="457200" y="1052736"/>
            <a:ext cx="8229600" cy="5805264"/>
          </a:xfrm>
        </p:spPr>
        <p:txBody>
          <a:bodyPr>
            <a:normAutofit fontScale="85000" lnSpcReduction="20000"/>
          </a:bodyPr>
          <a:lstStyle/>
          <a:p>
            <a:pPr>
              <a:buNone/>
            </a:pPr>
            <a:r>
              <a:rPr lang="it-IT" b="1" dirty="0" smtClean="0"/>
              <a:t>Art. 166. Fondo di riserva</a:t>
            </a:r>
            <a:r>
              <a:rPr lang="it-IT" dirty="0" smtClean="0"/>
              <a:t/>
            </a:r>
            <a:br>
              <a:rPr lang="it-IT" dirty="0" smtClean="0"/>
            </a:br>
            <a:r>
              <a:rPr lang="it-IT" i="1" dirty="0" smtClean="0"/>
              <a:t>(articolo così modificato dall'art. 74 del d.lgs. n. 118 del 2011, introdotto dal d.lgs. n. 126 del 2014)</a:t>
            </a:r>
            <a:endParaRPr lang="it-IT" dirty="0" smtClean="0"/>
          </a:p>
          <a:p>
            <a:pPr>
              <a:buNone/>
            </a:pPr>
            <a:r>
              <a:rPr lang="it-IT" dirty="0" smtClean="0"/>
              <a:t>1. Nella missione "Fondi e Accantonamenti", all'interno del programma "Fondo di riserva", gli enti locali iscrivono un fondo di riserva non inferiore allo 0,30 e non superiore al 2 per cento del totale delle spese correnti di competenza inizialmente previste in bilancio.</a:t>
            </a:r>
          </a:p>
          <a:p>
            <a:pPr>
              <a:buNone/>
            </a:pPr>
            <a:r>
              <a:rPr lang="it-IT" dirty="0" smtClean="0"/>
              <a:t>2. Il fondo è utilizzato, con deliberazioni dell'organo esecutivo da comunicare all'organo consiliare nei tempi stabiliti dal regolamento di contabilità, nei casi in cui si verifichino esigenze straordinarie di bilancio o le dotazioni degli interventi di spesa corrente si rivelino insufficienti.</a:t>
            </a:r>
          </a:p>
          <a:p>
            <a:pPr>
              <a:buNone/>
            </a:pPr>
            <a:r>
              <a:rPr lang="it-IT" dirty="0" smtClean="0"/>
              <a:t>2-bis. La metà della quota minima prevista dai commi 1 e 2-ter è riservata alla copertura di eventuali spese non prevedibili, la cui mancata effettuazione comporta danni certi all'amministrazione. </a:t>
            </a:r>
            <a:br>
              <a:rPr lang="it-IT" dirty="0" smtClean="0"/>
            </a:br>
            <a:r>
              <a:rPr lang="it-IT" i="1" dirty="0" smtClean="0"/>
              <a:t>(comma aggiunto dall'articolo 3, comma 1, lettera g), legge n. 213 del 2012)</a:t>
            </a:r>
            <a:endParaRPr lang="it-IT" dirty="0" smtClean="0"/>
          </a:p>
          <a:p>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04632"/>
          </a:xfrm>
        </p:spPr>
        <p:txBody>
          <a:bodyPr>
            <a:normAutofit fontScale="90000"/>
          </a:bodyPr>
          <a:lstStyle/>
          <a:p>
            <a:endParaRPr lang="it-IT" dirty="0"/>
          </a:p>
        </p:txBody>
      </p:sp>
      <p:sp>
        <p:nvSpPr>
          <p:cNvPr id="3" name="Segnaposto contenuto 2"/>
          <p:cNvSpPr>
            <a:spLocks noGrp="1"/>
          </p:cNvSpPr>
          <p:nvPr>
            <p:ph idx="1"/>
          </p:nvPr>
        </p:nvSpPr>
        <p:spPr>
          <a:xfrm>
            <a:off x="457200" y="908720"/>
            <a:ext cx="8229600" cy="5415880"/>
          </a:xfrm>
        </p:spPr>
        <p:txBody>
          <a:bodyPr>
            <a:normAutofit fontScale="77500" lnSpcReduction="20000"/>
          </a:bodyPr>
          <a:lstStyle/>
          <a:p>
            <a:r>
              <a:rPr lang="it-IT" b="1" dirty="0" smtClean="0"/>
              <a:t>Art. 167. Fondo crediti di dubbia esigibilità e altri fondi per spese potenziali</a:t>
            </a:r>
            <a:br>
              <a:rPr lang="it-IT" b="1" dirty="0" smtClean="0"/>
            </a:br>
            <a:r>
              <a:rPr lang="it-IT" i="1" dirty="0" smtClean="0"/>
              <a:t>(articolo così sostituito dall'art. 74 del d.lgs. n. 118 del 2011, introdotto dal d.lgs. n. 126 del 2014)</a:t>
            </a:r>
            <a:endParaRPr lang="it-IT" dirty="0" smtClean="0"/>
          </a:p>
          <a:p>
            <a:r>
              <a:rPr lang="it-IT" dirty="0" smtClean="0"/>
              <a:t>1. Nella missione "Fondi e Accantonamenti", all'interno del programma "Fondo crediti di dubbia esigibilità" è stanziato l'accantonamento al fondo crediti di dubbia esigibilità, il cui ammontare è determinato in considerazione dell'importo degli stanziamenti di entrata di dubbia e difficile esazione, secondo le modalità indicate nel principio applicato della contabilità finanziaria di cui all'allegato n. 4/2 al decreto legislativo 23 giugno 2011, n. 118, e successive modificazioni.</a:t>
            </a:r>
          </a:p>
          <a:p>
            <a:r>
              <a:rPr lang="it-IT" dirty="0" smtClean="0"/>
              <a:t>2. Una quota del risultato di amministrazione è accantonata per il fondo crediti di dubbia esigibilità, il cui ammontare è determinato, secondo le modalità indicate nel principio applicato della contabilità finanziaria di cui all'allegato n. 4/2 al decreto legislativo 23 giugno 2011, n. 118 e successive modificazioni e integrazioni, in considerazione dell'ammontare dei crediti di dubbia e difficile esazione, e non può essere destinata ad altro utilizzo.</a:t>
            </a:r>
          </a:p>
          <a:p>
            <a:r>
              <a:rPr lang="it-IT" dirty="0" smtClean="0"/>
              <a:t>3. E' data facoltà agli enti locali di stanziare nella missione "Fondi e accantona</a:t>
            </a:r>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ENTRATA (ordinata in Titoli, tipologie).     Titolo I</a:t>
            </a:r>
            <a:r>
              <a:rPr lang="it-IT" dirty="0" smtClean="0"/>
              <a:t> : entrate tributarie,  Contributive           </a:t>
            </a:r>
          </a:p>
          <a:p>
            <a:r>
              <a:rPr lang="it-IT" b="1" dirty="0" smtClean="0"/>
              <a:t>Titolo II:</a:t>
            </a:r>
            <a:r>
              <a:rPr lang="it-IT" dirty="0" smtClean="0"/>
              <a:t> Entrate correnti ( da famiglie, Amministrazioni pubbliche, imprese, istituzioni)</a:t>
            </a:r>
          </a:p>
          <a:p>
            <a:r>
              <a:rPr lang="it-IT" b="1" dirty="0" smtClean="0"/>
              <a:t>Titolo III</a:t>
            </a:r>
            <a:r>
              <a:rPr lang="it-IT" dirty="0" smtClean="0"/>
              <a:t>: entrate extratributarie,</a:t>
            </a:r>
          </a:p>
          <a:p>
            <a:r>
              <a:rPr lang="it-IT" b="1" dirty="0" smtClean="0"/>
              <a:t>Titolo IV</a:t>
            </a:r>
            <a:r>
              <a:rPr lang="it-IT" dirty="0" smtClean="0"/>
              <a:t>: entrate in conto capitale</a:t>
            </a:r>
          </a:p>
          <a:p>
            <a:r>
              <a:rPr lang="it-IT" b="1" dirty="0" smtClean="0"/>
              <a:t>Titolo V</a:t>
            </a:r>
            <a:r>
              <a:rPr lang="it-IT" dirty="0" smtClean="0"/>
              <a:t> : entrate derivanti da attività finanziarie</a:t>
            </a:r>
          </a:p>
          <a:p>
            <a:r>
              <a:rPr lang="it-IT" b="1" dirty="0" smtClean="0"/>
              <a:t>Titolo </a:t>
            </a:r>
            <a:r>
              <a:rPr lang="it-IT" b="1" dirty="0" err="1" smtClean="0"/>
              <a:t>VI</a:t>
            </a:r>
            <a:r>
              <a:rPr lang="it-IT" dirty="0" smtClean="0"/>
              <a:t>: accensione di prestiti</a:t>
            </a:r>
          </a:p>
          <a:p>
            <a:r>
              <a:rPr lang="it-IT" b="1" dirty="0" smtClean="0"/>
              <a:t>Titolo VII</a:t>
            </a:r>
            <a:r>
              <a:rPr lang="it-IT" dirty="0" smtClean="0"/>
              <a:t>: Anticipazioni da istituto tesoriere/cassiere</a:t>
            </a:r>
          </a:p>
          <a:p>
            <a:r>
              <a:rPr lang="it-IT" b="1" dirty="0" smtClean="0"/>
              <a:t>Titolo IX: Entrate per conto terzi e partite di giro</a:t>
            </a:r>
            <a:endParaRPr lang="it-IT" dirty="0" smtClean="0"/>
          </a:p>
          <a:p>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a:t>
            </a:r>
            <a:r>
              <a:rPr lang="it-IT" b="1" dirty="0" smtClean="0"/>
              <a:t>entrate </a:t>
            </a:r>
            <a:r>
              <a:rPr lang="it-IT" dirty="0" smtClean="0"/>
              <a:t>sono ripartite, in: </a:t>
            </a:r>
          </a:p>
          <a:p>
            <a:r>
              <a:rPr lang="it-IT" dirty="0" smtClean="0"/>
              <a:t>a) </a:t>
            </a:r>
            <a:r>
              <a:rPr lang="it-IT" b="1" dirty="0" smtClean="0"/>
              <a:t>titoli</a:t>
            </a:r>
            <a:r>
              <a:rPr lang="it-IT" dirty="0" smtClean="0"/>
              <a:t>, definiti secondo la fonte di provenienza delle entrate;</a:t>
            </a:r>
          </a:p>
          <a:p>
            <a:r>
              <a:rPr lang="it-IT" dirty="0" smtClean="0"/>
              <a:t> b) </a:t>
            </a:r>
            <a:r>
              <a:rPr lang="it-IT" b="1" dirty="0" smtClean="0"/>
              <a:t>tipologie,</a:t>
            </a:r>
            <a:r>
              <a:rPr lang="it-IT" dirty="0" smtClean="0"/>
              <a:t> definite in base alla natura delle entrate, nell’ambito di ciascuna fonte di provenienza, ai fini dell’approvazione in termini di unità di voto. </a:t>
            </a:r>
          </a:p>
          <a:p>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Ai fini della gestione le tipologie sono ripartite in categorie, in capitoli ed eventualmente in articoli. La Giunta contestualmente alla proposta di bilancio trasmette, a fini conoscitivi, la proposta di articolazione delle tipologie in categorie. </a:t>
            </a:r>
          </a:p>
          <a:p>
            <a:endParaRPr lang="it-IT" dirty="0" smtClean="0"/>
          </a:p>
          <a:p>
            <a:r>
              <a:rPr lang="it-IT" dirty="0" smtClean="0"/>
              <a:t>Le entrate in c/capitale e derivanti da debito sono destinate esclusivamente al finanziamento di spese di investimento e non possono essere impiegate per la spesa corrente</a:t>
            </a:r>
            <a:r>
              <a:rPr lang="it-IT" b="1" dirty="0" smtClean="0"/>
              <a:t> </a:t>
            </a:r>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b="1" dirty="0" smtClean="0"/>
              <a:t>SPESA (ordinata in missioni e programmi)</a:t>
            </a:r>
          </a:p>
          <a:p>
            <a:r>
              <a:rPr lang="it-IT" b="1" dirty="0" smtClean="0"/>
              <a:t>I programmi di spesa sono articolati nei seguenti titoli di spesa                                 </a:t>
            </a:r>
          </a:p>
          <a:p>
            <a:r>
              <a:rPr lang="it-IT" b="1" dirty="0" smtClean="0"/>
              <a:t>Titolo I </a:t>
            </a:r>
            <a:r>
              <a:rPr lang="it-IT" dirty="0" smtClean="0"/>
              <a:t>spese correnti</a:t>
            </a:r>
          </a:p>
          <a:p>
            <a:r>
              <a:rPr lang="it-IT" b="1" dirty="0" smtClean="0"/>
              <a:t>Titolo II </a:t>
            </a:r>
            <a:r>
              <a:rPr lang="it-IT" dirty="0" smtClean="0"/>
              <a:t>spese in conto capitale</a:t>
            </a:r>
          </a:p>
          <a:p>
            <a:r>
              <a:rPr lang="it-IT" b="1" dirty="0" smtClean="0"/>
              <a:t>Titolo III </a:t>
            </a:r>
            <a:r>
              <a:rPr lang="it-IT" dirty="0" smtClean="0"/>
              <a:t>Spese per incremento attività finanziarie</a:t>
            </a:r>
          </a:p>
          <a:p>
            <a:r>
              <a:rPr lang="it-IT" b="1" dirty="0" smtClean="0"/>
              <a:t>Titolo IV </a:t>
            </a:r>
            <a:r>
              <a:rPr lang="it-IT" dirty="0" smtClean="0"/>
              <a:t>rimborso prestiti</a:t>
            </a:r>
          </a:p>
          <a:p>
            <a:r>
              <a:rPr lang="it-IT" b="1" dirty="0" smtClean="0"/>
              <a:t>Solo per la missione 60 (anticipazioni finanziarie) e 99 (Servizi per conto terzi) possono esser previsti anche i seguenti titoli:</a:t>
            </a:r>
            <a:endParaRPr lang="it-IT" dirty="0" smtClean="0"/>
          </a:p>
          <a:p>
            <a:r>
              <a:rPr lang="it-IT" b="1" dirty="0" smtClean="0"/>
              <a:t>titolo V </a:t>
            </a:r>
            <a:r>
              <a:rPr lang="it-IT" dirty="0" smtClean="0"/>
              <a:t>chiusura anticipazioni tesoreria</a:t>
            </a:r>
          </a:p>
          <a:p>
            <a:r>
              <a:rPr lang="it-IT" b="1" dirty="0" smtClean="0"/>
              <a:t>titolo VII </a:t>
            </a:r>
            <a:r>
              <a:rPr lang="it-IT" dirty="0" smtClean="0"/>
              <a:t>spese per conto terzi e partite di giro</a:t>
            </a:r>
            <a:r>
              <a:rPr lang="it-IT" b="1" dirty="0" smtClean="0"/>
              <a:t>  </a:t>
            </a:r>
            <a:endParaRPr lang="it-IT" dirty="0" smtClean="0"/>
          </a:p>
          <a:p>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previsioni di spesa del bilancio di previsione sono classificate in:</a:t>
            </a:r>
          </a:p>
          <a:p>
            <a:r>
              <a:rPr lang="it-IT" b="1" dirty="0" smtClean="0"/>
              <a:t>a)Missioni</a:t>
            </a:r>
            <a:r>
              <a:rPr lang="it-IT" dirty="0" smtClean="0"/>
              <a:t>: rappresentano le funzioni principali e gli obiettivi strategici perseguiti dall’ente, utilizzando risorse finanziarie, umane e strumentali ad esse destinate..</a:t>
            </a:r>
          </a:p>
          <a:p>
            <a:r>
              <a:rPr lang="it-IT" b="1" dirty="0" smtClean="0"/>
              <a:t>b)Programmi:</a:t>
            </a:r>
            <a:r>
              <a:rPr lang="it-IT" dirty="0" smtClean="0"/>
              <a:t> rappresentano gli aggregati omogenei di attività volte a perseguire gli obiettivi definiti dalle missioni.  I programmi si articolano in titoli </a:t>
            </a: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 programmi si articolano in titoli e, ai fini della gestione, sono ripartiti in macroaggregati, capitoli ed eventualmente in articoli. I capitoli e gli articoli, ove previsti, si raccordano con il quarto livello di articolazione del piano dei conti integrato La Giunta contestualmente alla proposta di bilancio trasmette, a fini conoscitivi, la proposta di articolazione dei programmi in macroaggregati</a:t>
            </a:r>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Principi redazione del bilancio</a:t>
            </a:r>
            <a:endParaRPr lang="it-IT" dirty="0"/>
          </a:p>
        </p:txBody>
      </p:sp>
      <p:sp>
        <p:nvSpPr>
          <p:cNvPr id="3" name="Segnaposto contenuto 2"/>
          <p:cNvSpPr>
            <a:spLocks noGrp="1"/>
          </p:cNvSpPr>
          <p:nvPr>
            <p:ph idx="1"/>
          </p:nvPr>
        </p:nvSpPr>
        <p:spPr/>
        <p:txBody>
          <a:bodyPr/>
          <a:lstStyle/>
          <a:p>
            <a:r>
              <a:rPr lang="it-IT" b="1" dirty="0" smtClean="0"/>
              <a:t>Unità</a:t>
            </a:r>
            <a:r>
              <a:rPr lang="it-IT" dirty="0" smtClean="0"/>
              <a:t>: il totale delle entrate finanzia il totale delle spese, salvo le eccezioni previste dalla legge</a:t>
            </a:r>
          </a:p>
          <a:p>
            <a:r>
              <a:rPr lang="it-IT" b="1" dirty="0" smtClean="0"/>
              <a:t>Annualità</a:t>
            </a:r>
            <a:r>
              <a:rPr lang="it-IT" dirty="0" smtClean="0"/>
              <a:t>: la durata è l’anno solare, decorso il quale non possono effettuarsi né accertamenti né impegni di spesa.</a:t>
            </a:r>
          </a:p>
          <a:p>
            <a:r>
              <a:rPr lang="it-IT" b="1" dirty="0" smtClean="0"/>
              <a:t>Universalità ed integrità</a:t>
            </a:r>
            <a:r>
              <a:rPr lang="it-IT" dirty="0" smtClean="0"/>
              <a:t>: l’universalità significa che l’ente ha un’unica gestione finanziaria, non essendo ammesse né contabilità separate e gestioni finanziarie fuori bilancio. L’integrità  implica che tutte le entrate e le spese siano iscritte in bilancio in modo integrale</a:t>
            </a:r>
          </a:p>
          <a:p>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dirty="0" smtClean="0"/>
              <a:t>Veridicità</a:t>
            </a:r>
            <a:r>
              <a:rPr lang="it-IT" dirty="0" smtClean="0"/>
              <a:t>: le scritture di bilancio devono corrispondere a verità, ma questo principio sostanzialmente significa attendibilità delle previsioni del bilancio revisionale alle situazioni finanziarie dell’anno successivo.</a:t>
            </a:r>
          </a:p>
          <a:p>
            <a:r>
              <a:rPr lang="it-IT" b="1" dirty="0" smtClean="0"/>
              <a:t>Pareggio finanziario</a:t>
            </a:r>
            <a:r>
              <a:rPr lang="it-IT" dirty="0" smtClean="0"/>
              <a:t>: il totale delle previsioni di entrate deve esser uguale al totale delle previsioni di spesa nella fase revisionale</a:t>
            </a:r>
          </a:p>
          <a:p>
            <a:r>
              <a:rPr lang="it-IT" b="1" dirty="0" smtClean="0"/>
              <a:t>Pubblicità</a:t>
            </a:r>
            <a:r>
              <a:rPr lang="it-IT" dirty="0" smtClean="0"/>
              <a:t>: il bilancio è un documento pubblico, infatti il comune deve assicurare ai cittadini la conoscenza del suo contenuto attraverso le modalità previste dallo statuto.</a:t>
            </a:r>
          </a:p>
          <a:p>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dirty="0" smtClean="0"/>
              <a:t>Per effetto della natura </a:t>
            </a:r>
            <a:r>
              <a:rPr lang="it-IT" b="1" dirty="0" err="1" smtClean="0"/>
              <a:t>autorizzatoria</a:t>
            </a:r>
            <a:r>
              <a:rPr lang="it-IT" b="1" dirty="0" smtClean="0"/>
              <a:t> </a:t>
            </a:r>
            <a:r>
              <a:rPr lang="it-IT" dirty="0" smtClean="0"/>
              <a:t>attribuita alle previsioni di tutti gli esercizi considerati nel bilancio:</a:t>
            </a:r>
          </a:p>
          <a:p>
            <a:r>
              <a:rPr lang="it-IT" dirty="0" smtClean="0"/>
              <a:t>- possono essere assunte obbligazioni concernenti </a:t>
            </a:r>
            <a:r>
              <a:rPr lang="it-IT" i="1" dirty="0" smtClean="0"/>
              <a:t>spese correnti</a:t>
            </a:r>
            <a:r>
              <a:rPr lang="it-IT" dirty="0" smtClean="0"/>
              <a:t>, </a:t>
            </a:r>
            <a:r>
              <a:rPr lang="it-IT" u="sng" dirty="0" smtClean="0"/>
              <a:t>imputabili anche agli esercizi considerati nel bilancio di previsione successivi al primo</a:t>
            </a:r>
            <a:r>
              <a:rPr lang="it-IT" dirty="0" smtClean="0"/>
              <a:t>, riguardanti contratti o convenzioni pluriennali o  necessarie per garantire la continuità dei servizi connessi con le funzioni fondamentali, nel rispetto di quanto previsto nei documenti di programmazione e fatta salva la costante verifica del mantenimento degli equilibri di bilancio, anche con riferimento agli esercizi successivi al primo;</a:t>
            </a:r>
          </a:p>
          <a:p>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 possono essere assunte obbligazioni concernenti </a:t>
            </a:r>
            <a:r>
              <a:rPr lang="it-IT" i="1" dirty="0" smtClean="0"/>
              <a:t>spese di investimento</a:t>
            </a:r>
            <a:r>
              <a:rPr lang="it-IT" dirty="0" smtClean="0"/>
              <a:t> imputabili anche agli esercizi considerati nel bilancio di previsione successivi al primo,  a condizione di aver predisposto la  copertura finanziaria per l’effettuazione della complessiva spesa dell’investimento dal momento in cui sorge l’obbligazione, anche se la forma di  copertura è stata già indicata nell’elenco annuale del piano delle opere pubbliche </a:t>
            </a:r>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fondo crediti di dubbia esigibilità</a:t>
            </a:r>
            <a:endParaRPr lang="it-IT" dirty="0"/>
          </a:p>
        </p:txBody>
      </p:sp>
      <p:sp>
        <p:nvSpPr>
          <p:cNvPr id="3" name="Segnaposto contenuto 2"/>
          <p:cNvSpPr>
            <a:spLocks noGrp="1"/>
          </p:cNvSpPr>
          <p:nvPr>
            <p:ph idx="1"/>
          </p:nvPr>
        </p:nvSpPr>
        <p:spPr/>
        <p:txBody>
          <a:bodyPr/>
          <a:lstStyle/>
          <a:p>
            <a:r>
              <a:rPr lang="it-IT" dirty="0" smtClean="0"/>
              <a:t>Nella missione Fondi e accantonamenti all’interno del programma 20 secondo gli schemi di bilancio previsti dall’allegato 9, esiste un fondo crediti di dubbia esigibilità   il cui ammontare è determinato in considerazione dell’importo degli stanziamenti di entrata di dubbia e difficile esazione</a:t>
            </a:r>
          </a:p>
          <a:p>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dirty="0" smtClean="0"/>
              <a:t>Rappresenta un accantonamento di risorse volto a fronteggiare il rischio dell’effettivo realizzo dei residui attivi ed a limitare la spesa finanziata con i crediti di dubbia esigibilità</a:t>
            </a:r>
          </a:p>
          <a:p>
            <a:r>
              <a:rPr lang="it-IT" dirty="0" smtClean="0"/>
              <a:t>le entrate di dubbia e difficile esazione sono accertate per l’intero importo del credito, anche se non è certa la loro riscossione integrale (ad es. le sanzioni amministrative al codice della strada, gli oneri di urbanizzazione, ecc.);</a:t>
            </a:r>
          </a:p>
          <a:p>
            <a:r>
              <a:rPr lang="it-IT" dirty="0" smtClean="0"/>
              <a:t> </a:t>
            </a:r>
            <a:r>
              <a:rPr lang="it-IT" dirty="0" smtClean="0">
                <a:sym typeface="Symbol"/>
              </a:rPr>
              <a:t></a:t>
            </a:r>
            <a:r>
              <a:rPr lang="it-IT" dirty="0" smtClean="0"/>
              <a:t> per le entrate di dubbia e difficile esazione è vietato il cd. accertamento per cassa;</a:t>
            </a:r>
          </a:p>
          <a:p>
            <a:r>
              <a:rPr lang="it-IT" dirty="0" smtClean="0"/>
              <a:t> </a:t>
            </a:r>
            <a:r>
              <a:rPr lang="it-IT" dirty="0" smtClean="0">
                <a:sym typeface="Symbol"/>
              </a:rPr>
              <a:t></a:t>
            </a:r>
            <a:r>
              <a:rPr lang="it-IT" dirty="0" smtClean="0"/>
              <a:t> per tali crediti è obbligatorio effettuare un accantonamento al fondo crediti di dubbia esigibilità nel bilancio di previsione e vincolare una quota del risultato di amministrazione in sede di rendiconto</a:t>
            </a:r>
          </a:p>
          <a:p>
            <a:endParaRPr lang="it-I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Ma a cosa serve ? Nel corso di ciascun esercizio, il FCDE impedisce l’utilizzo di entrate esigibili nell’esercizio, ma di dubbia e difficile esazione, a copertura di spese esigibili nel medesimo esercizio</a:t>
            </a:r>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dirty="0" smtClean="0"/>
              <a:t>il principio applicato n. 3.3 precisa che tra le spese di ciascun esercizio deve essere stanziata un’apposita posta contabile (di parte corrente i in c/capitale), denominata “accantonamento al fondo crediti di dubbia esigibilità”, il cui ammontare è determinato in relazione:</a:t>
            </a:r>
          </a:p>
          <a:p>
            <a:r>
              <a:rPr lang="it-IT" dirty="0" smtClean="0"/>
              <a:t> </a:t>
            </a:r>
            <a:r>
              <a:rPr lang="it-IT" dirty="0" smtClean="0">
                <a:sym typeface="Symbol"/>
              </a:rPr>
              <a:t></a:t>
            </a:r>
            <a:r>
              <a:rPr lang="it-IT" dirty="0" smtClean="0"/>
              <a:t> alla dimensione degli stanziamenti relativi ai crediti di dubbia e difficile esazione che si prevede si formeranno nell’esercizio; </a:t>
            </a:r>
          </a:p>
          <a:p>
            <a:r>
              <a:rPr lang="it-IT" dirty="0" smtClean="0">
                <a:sym typeface="Symbol"/>
              </a:rPr>
              <a:t></a:t>
            </a:r>
            <a:r>
              <a:rPr lang="it-IT" dirty="0" smtClean="0"/>
              <a:t> alla loro natura;</a:t>
            </a:r>
          </a:p>
          <a:p>
            <a:r>
              <a:rPr lang="it-IT" dirty="0" smtClean="0"/>
              <a:t> </a:t>
            </a:r>
            <a:r>
              <a:rPr lang="it-IT" dirty="0" smtClean="0">
                <a:sym typeface="Symbol"/>
              </a:rPr>
              <a:t></a:t>
            </a:r>
            <a:r>
              <a:rPr lang="it-IT" dirty="0" smtClean="0"/>
              <a:t> alla capacità di riscossione dei crediti di dubbia e difficile esazione nei precedenti cinque esercizi.</a:t>
            </a:r>
          </a:p>
          <a:p>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Non richiedono l’accantonamento al Fondo, in quanto considerate sicure:</a:t>
            </a:r>
          </a:p>
          <a:p>
            <a:r>
              <a:rPr lang="it-IT" dirty="0" smtClean="0"/>
              <a:t> • i crediti da altre amministrazioni pubbliche, in quanto entrate destinate ad essere accertate a seguito dell’impegno da parte dell’amministrazione erogante;</a:t>
            </a:r>
          </a:p>
          <a:p>
            <a:r>
              <a:rPr lang="it-IT" dirty="0" smtClean="0"/>
              <a:t> • i crediti assistiti da fidejussione; </a:t>
            </a:r>
          </a:p>
          <a:p>
            <a:r>
              <a:rPr lang="it-IT" dirty="0" smtClean="0"/>
              <a:t>• le entrate tributarie che, sulla base dei nuovi principi, sono accertate per cassa;</a:t>
            </a:r>
          </a:p>
          <a:p>
            <a:r>
              <a:rPr lang="it-IT" dirty="0" smtClean="0"/>
              <a:t> • le entrate riscosse per conto di altro ente</a:t>
            </a:r>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calcolo</a:t>
            </a:r>
            <a:endParaRPr lang="it-IT" dirty="0"/>
          </a:p>
        </p:txBody>
      </p:sp>
      <p:sp>
        <p:nvSpPr>
          <p:cNvPr id="3" name="Segnaposto contenuto 2"/>
          <p:cNvSpPr>
            <a:spLocks noGrp="1"/>
          </p:cNvSpPr>
          <p:nvPr>
            <p:ph idx="1"/>
          </p:nvPr>
        </p:nvSpPr>
        <p:spPr/>
        <p:txBody>
          <a:bodyPr/>
          <a:lstStyle/>
          <a:p>
            <a:r>
              <a:rPr lang="it-IT" dirty="0" smtClean="0"/>
              <a:t>1) individuare le tipologie di entrate stanziate che possono dar luogo a crediti di dubbia e difficile esazione </a:t>
            </a:r>
          </a:p>
          <a:p>
            <a:r>
              <a:rPr lang="it-IT" dirty="0" smtClean="0"/>
              <a:t>2) calcolare, per ciascuna entrata di dubbia esigibilità, la media del rapporto tra gli incassi in c/competenza e gli accertamenti degli ultimi 5 esercizi approvati</a:t>
            </a:r>
          </a:p>
          <a:p>
            <a:r>
              <a:rPr lang="it-IT" dirty="0" smtClean="0"/>
              <a:t> 3) determinare l’importo dell’accantonamento al Fondo, applicando agli stanziamenti le percentuali  determinate a livello statale nel </a:t>
            </a:r>
            <a:r>
              <a:rPr lang="it-IT" dirty="0" err="1" smtClean="0"/>
              <a:t>dlgs</a:t>
            </a:r>
            <a:r>
              <a:rPr lang="it-IT" dirty="0" smtClean="0"/>
              <a:t> 118/2011  </a:t>
            </a: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Gli enti che negli ultimi tre esercizi hanno formalmente attivato un processo di miglioramento della propria capacità di riscossione (ad esempio attraverso la creazione di unità organizzative dedicate o l’avvio di procedure di riscossione più efficaci) possono calcolare il FCDE facendo riferimento ai risultati di tali tre esercizi</a:t>
            </a:r>
            <a:endParaRPr lang="it-IT"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sym typeface="Symbol"/>
              </a:rPr>
              <a:t></a:t>
            </a:r>
            <a:r>
              <a:rPr lang="it-IT" dirty="0" smtClean="0"/>
              <a:t> nel primo esercizio una quota almeno pari al 36% dell’importo dell’accantonamento correttamente quantificato e rappresentato nel prospetto relativo al FCDE allegato al bilancio di previsione (55% per gli enti sperimentatori); </a:t>
            </a:r>
          </a:p>
          <a:p>
            <a:r>
              <a:rPr lang="it-IT" dirty="0" smtClean="0">
                <a:sym typeface="Symbol"/>
              </a:rPr>
              <a:t></a:t>
            </a:r>
            <a:r>
              <a:rPr lang="it-IT" dirty="0" smtClean="0"/>
              <a:t> nel secondo esercizio una quota pari almeno al 55% dell’accantonamento, nel terzo esercizio una quota pari almeno al 70% dell’accantonamento, nel quarto esercizio una quota pari almeno al 85% dell’accantonamento ed infine, nel quinto esercizio, un accantonamento pari al 100%.</a:t>
            </a:r>
          </a:p>
          <a:p>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In occasione del rendiconto</a:t>
            </a:r>
            <a:r>
              <a:rPr lang="it-IT" dirty="0" smtClean="0"/>
              <a:t>, se il FCDE : </a:t>
            </a:r>
          </a:p>
          <a:p>
            <a:r>
              <a:rPr lang="it-IT" dirty="0" smtClean="0">
                <a:sym typeface="Symbol"/>
              </a:rPr>
              <a:t></a:t>
            </a:r>
            <a:r>
              <a:rPr lang="it-IT" dirty="0" smtClean="0"/>
              <a:t> è inferiore all’importo considerato congruo, è incrementata la quota del risultato di amministrazione dedicata al Fondo; </a:t>
            </a:r>
          </a:p>
          <a:p>
            <a:r>
              <a:rPr lang="it-IT" dirty="0" smtClean="0">
                <a:sym typeface="Symbol"/>
              </a:rPr>
              <a:t></a:t>
            </a:r>
            <a:r>
              <a:rPr lang="it-IT" dirty="0" smtClean="0"/>
              <a:t> risulta superiore all’importo considerato congruo, si procede allo svincolo della quota di risultato di amministrazione non necessaria</a:t>
            </a:r>
          </a:p>
          <a:p>
            <a:endParaRPr lang="it-IT"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Il FCDE è utilizzato in caso di cancellazione dei crediti dal conto del bilancio, riducendo di pari importo la quota di accantonamento nel risultato di amministrazione. </a:t>
            </a:r>
          </a:p>
          <a:p>
            <a:r>
              <a:rPr lang="it-IT" dirty="0" smtClean="0">
                <a:sym typeface="Symbol"/>
              </a:rPr>
              <a:t></a:t>
            </a:r>
            <a:r>
              <a:rPr lang="it-IT" dirty="0" smtClean="0"/>
              <a:t> Trascorsi tre anni dalla scadenza di un credito di dubbia o difficile esazione, non riscosso, il responsabile del servizio competente alla gestione dell’entrata valuta l’opportunità di operare lo stralcio di tale credito dal conto del bilancio, riducendo di pari importo il fondo accantonato nell’avanzo.</a:t>
            </a:r>
          </a:p>
          <a:p>
            <a:r>
              <a:rPr lang="it-IT" dirty="0" smtClean="0"/>
              <a:t> </a:t>
            </a:r>
            <a:r>
              <a:rPr lang="it-IT" dirty="0" smtClean="0">
                <a:sym typeface="Symbol"/>
              </a:rPr>
              <a:t></a:t>
            </a:r>
            <a:r>
              <a:rPr lang="it-IT" dirty="0" smtClean="0"/>
              <a:t> A seguito della cancellazione dei crediti dalle scritture finanziarie, è necessario adeguare l’accantonamento all’importo </a:t>
            </a:r>
            <a:r>
              <a:rPr lang="it-IT" dirty="0" err="1" smtClean="0"/>
              <a:t>riaccertato</a:t>
            </a:r>
            <a:r>
              <a:rPr lang="it-IT" dirty="0" smtClean="0"/>
              <a:t> dei residui attivi</a:t>
            </a:r>
            <a:endParaRPr lang="it-IT"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Al fine di dare dimostrazione della corretta determinazione dell’accantonamento, al fondo crediti di dubbia esigibilità, è stato predisposto un apposito prospetto che deve essere allegato sia al bilancio di previsione sia al rendiconto, per ogni esercizio compreso nel bilancio.</a:t>
            </a:r>
            <a:endParaRPr lang="it-IT"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L’obbligo di accantonamento è richiesto anche se il risultato di amministrazione non è capiente o è negativo cioè in caso di disavanzo di amministrazione.</a:t>
            </a:r>
            <a:endParaRPr lang="it-IT"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FONDO PLURIENNALE VINCOLATO</a:t>
            </a:r>
            <a:endParaRPr lang="it-IT" dirty="0" smtClean="0"/>
          </a:p>
          <a:p>
            <a:r>
              <a:rPr lang="it-IT" dirty="0" smtClean="0"/>
              <a:t>l Fondo Pluriennale Vincolato (FVP) è costituito da risorse accertate in un determinato esercizio, destinate al finanziamento di spese già impegnate ma esigibili in esercizi successivi</a:t>
            </a:r>
          </a:p>
          <a:p>
            <a:endParaRPr lang="it-IT"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principio contabile 4.2. precisa che deve essere garantita « la piena copertura finanziaria degli impegni di spesa giuridicamente assunti a prescindere dall’esercizio finanziario in cui gli stessi sono imputati (ESEMPIO REALIZZAZIONE OPERA PUBBLICA in più anni) </a:t>
            </a:r>
          </a:p>
          <a:p>
            <a:endParaRPr lang="it-IT"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Non è corretto costituire il fondo pluriennale vincolato:</a:t>
            </a:r>
          </a:p>
          <a:p>
            <a:r>
              <a:rPr lang="it-IT" dirty="0" smtClean="0"/>
              <a:t> a fronte di entrate vincolate non ancora spese, ovvero in assenza dei correlati impegni, imputati agli esercizi successivi; </a:t>
            </a:r>
          </a:p>
          <a:p>
            <a:r>
              <a:rPr lang="it-IT" smtClean="0"/>
              <a:t>per le spese pluriennali finanziate da entrate pluriennali; </a:t>
            </a:r>
          </a:p>
          <a:p>
            <a:r>
              <a:rPr lang="it-IT" smtClean="0"/>
              <a:t>per le entrate vincolate destinate a dare copertura a spese impegnate e imputate allo stesso esercizio in cui l’entrata è accertata e imputata</a:t>
            </a:r>
            <a:endParaRPr lang="it-IT"/>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err="1" smtClean="0"/>
              <a:t>Fpv</a:t>
            </a:r>
            <a:r>
              <a:rPr lang="it-IT" dirty="0" smtClean="0"/>
              <a:t> parte entrata</a:t>
            </a:r>
            <a:r>
              <a:rPr lang="it-IT" dirty="0" smtClean="0">
                <a:sym typeface="Wingdings"/>
              </a:rPr>
              <a:t></a:t>
            </a:r>
            <a:r>
              <a:rPr lang="it-IT" dirty="0" smtClean="0"/>
              <a:t> Rappresenta il riporto a nuovo esercizio delle risorse che, nell’esercizio precedente, erano state accantonate, garantendo così la copertura finanziaria di spese che sono state imputate all’esercizio o agli esercizi successivi</a:t>
            </a:r>
          </a:p>
          <a:p>
            <a:r>
              <a:rPr lang="it-IT" dirty="0" smtClean="0"/>
              <a:t>FPV parte spesa</a:t>
            </a:r>
            <a:r>
              <a:rPr lang="it-IT" dirty="0" smtClean="0">
                <a:sym typeface="Wingdings"/>
              </a:rPr>
              <a:t></a:t>
            </a:r>
            <a:r>
              <a:rPr lang="it-IT" dirty="0" smtClean="0"/>
              <a:t> rappresenta l’accantonamento delle risorse necessario a garantire il pareggio del bilancio con l’entrata ad essa destinata. Tale accantonamento, non essendo impegnato a fine anno, viene riportato a nuovo esercizio in maniera del tutto analoga a quanto accade con l’avanzo di amministrazione</a:t>
            </a:r>
          </a:p>
          <a:p>
            <a:endParaRPr lang="it-IT"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Esercizio provvisorio e gestione provvisoria </a:t>
            </a:r>
            <a:endParaRPr lang="it-IT" dirty="0" smtClean="0"/>
          </a:p>
          <a:p>
            <a:r>
              <a:rPr lang="it-IT" b="1" dirty="0" smtClean="0"/>
              <a:t>N</a:t>
            </a:r>
            <a:r>
              <a:rPr lang="it-IT" dirty="0" smtClean="0"/>
              <a:t>el corso dell’esercizio provvisorio, o della gestione provvisoria, deliberato o attuato secondo le modalità previste dall’ordinamento vigente,  gli enti gestiscono gli  stanziamenti  di spesa previsti nell’ultimo bilancio pluriennale  definitivamente approvato  per l’esercizio cui si riferiscono</a:t>
            </a:r>
          </a:p>
          <a:p>
            <a:endParaRPr lang="it-IT"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 gli enti locali che non approvano il bilancio di previsione entro il 31 dicembre dell’anno precedente, </a:t>
            </a:r>
            <a:r>
              <a:rPr lang="it-IT" b="1" dirty="0" smtClean="0"/>
              <a:t>l’esercizio provvisorio è autorizzato con il decreto dell’interno</a:t>
            </a:r>
            <a:r>
              <a:rPr lang="it-IT" dirty="0" smtClean="0"/>
              <a:t> che, differisce il termine di approvazione del bilancio, d’intesa con il Ministro del tesoro, del bilancio e della programmazione economica, sentita la Conferenza </a:t>
            </a:r>
            <a:r>
              <a:rPr lang="it-IT" dirty="0" err="1" smtClean="0"/>
              <a:t>Stato-città</a:t>
            </a:r>
            <a:r>
              <a:rPr lang="it-IT" dirty="0" smtClean="0"/>
              <a:t> ed autonomia locale, in presenza di motivate esigenze.</a:t>
            </a:r>
            <a:endParaRPr lang="it-IT"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caso in cui il </a:t>
            </a:r>
            <a:r>
              <a:rPr lang="it-IT" u="sng" dirty="0" smtClean="0"/>
              <a:t>bilancio di esercizio non sia approvato entro il 31 dicembre e, per gli enti locali,  non sia stato differito il termine </a:t>
            </a:r>
            <a:r>
              <a:rPr lang="it-IT" dirty="0" smtClean="0"/>
              <a:t>per l’approvazione del bilancio è consentita esclusivamente </a:t>
            </a:r>
            <a:r>
              <a:rPr lang="it-IT" b="1" dirty="0" smtClean="0"/>
              <a:t>una gestione provvisoria</a:t>
            </a:r>
            <a:r>
              <a:rPr lang="it-IT" dirty="0" smtClean="0"/>
              <a:t> nei limiti dei corrispondenti stanziamenti di spesa dell’ultimo bilancio pluriennale  definitivamente approvato per l’esercizio cui si riferisce la gestione provvisoria</a:t>
            </a:r>
            <a:endParaRPr lang="it-IT"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gestione provvisoria è limitata all’assolvimento delle obbligazioni già assunte, delle obbligazioni derivanti da provvedimenti giurisdizionali esecutivi e di obblighi speciali tassativamente regolati dalla legge, al pagamento delle spese di personale, delle spese relative al finanziamento della sanità per le regioni, di residui passivi, di rate di mutuo, di canoni, imposte e tasse, ed, in particolare, limitata alle sole operazioni necessarie per evitare che </a:t>
            </a:r>
            <a:r>
              <a:rPr lang="it-IT" b="1" dirty="0" smtClean="0"/>
              <a:t>siano arrecati danni patrimoniale certi e gravi </a:t>
            </a:r>
            <a:r>
              <a:rPr lang="it-IT" dirty="0" smtClean="0"/>
              <a:t>all’ente.</a:t>
            </a:r>
            <a:endParaRPr lang="it-IT"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corso </a:t>
            </a:r>
            <a:r>
              <a:rPr lang="it-IT" b="1" dirty="0" smtClean="0"/>
              <a:t>dell’esercizio provvisorio </a:t>
            </a:r>
            <a:r>
              <a:rPr lang="it-IT" dirty="0" smtClean="0"/>
              <a:t>gli enti possono </a:t>
            </a:r>
            <a:r>
              <a:rPr lang="it-IT" b="1" dirty="0" smtClean="0"/>
              <a:t>impegnare mensilmente</a:t>
            </a:r>
            <a:r>
              <a:rPr lang="it-IT" dirty="0" smtClean="0"/>
              <a:t>, per ciascun programma,  </a:t>
            </a:r>
            <a:r>
              <a:rPr lang="it-IT" b="1" dirty="0" smtClean="0"/>
              <a:t>spese non superiori ad un dodicesimo delle somme previste nel secondo esercizio dell’ultimo bilancio pluriennale deliberato</a:t>
            </a:r>
            <a:r>
              <a:rPr lang="it-IT" dirty="0" smtClean="0"/>
              <a:t>, ridotte delle somme già impegnate negli esercizi precedenti e dell’importo accantonato al fondo pluriennale (la voce “di cui fondo pluriennale vincolato)”, con esclusione delle spese tassativamente regolate dalla legge o non suscettibili di pagamento frazionato in dodicesimi</a:t>
            </a:r>
            <a:endParaRPr lang="it-IT"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Nel corso dell’esercizio provvisorio, per garantire la prosecuzione o  l’avvio di attività soggette a termini o scadenza, la cui mancata attuazione determinerebbe danno per l’ente, </a:t>
            </a:r>
            <a:r>
              <a:rPr lang="it-IT" b="1" dirty="0" smtClean="0"/>
              <a:t>è consentito l’utilizzo  delle quote vincolate dell’avanzo di amministrazione </a:t>
            </a:r>
            <a:r>
              <a:rPr lang="it-IT" dirty="0" smtClean="0"/>
              <a:t>sulla base di una relazione documentata del dirigente competente.  A tal fine, la Giunta delibera una variazione del bilancio provvisorio in corso di gestione, che dispone l’utilizzo dell’avanzo di amministrazione vincolato determinato  sulla base di dati di pre-consuntivo dell’esercizio precedente.</a:t>
            </a:r>
          </a:p>
          <a:p>
            <a:endParaRPr lang="it-IT"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u="sng" dirty="0" smtClean="0"/>
              <a:t>Nel corso dell’esercizio provvisorio o della gestione provvisoria</a:t>
            </a:r>
            <a:r>
              <a:rPr lang="it-IT" dirty="0" smtClean="0"/>
              <a:t>  è  possibile </a:t>
            </a:r>
            <a:r>
              <a:rPr lang="it-IT" b="1" dirty="0" smtClean="0"/>
              <a:t>effettuare  variazioni agli stanziamenti di competenza dei macroaggregati compensative all’interno dei programmi e  dei capitoli</a:t>
            </a:r>
            <a:r>
              <a:rPr lang="it-IT" dirty="0" smtClean="0"/>
              <a:t>, compensative all’interno dei macroaggregati anche nel corso dell’esercizio provvisorio, anche prevedendo l’istituzione di nuovi capitoli</a:t>
            </a:r>
            <a:endParaRPr lang="it-I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170</TotalTime>
  <Words>2925</Words>
  <Application>Microsoft Office PowerPoint</Application>
  <PresentationFormat>Presentazione su schermo (4:3)</PresentationFormat>
  <Paragraphs>140</Paragraphs>
  <Slides>49</Slides>
  <Notes>0</Notes>
  <HiddenSlides>0</HiddenSlides>
  <MMClips>0</MMClips>
  <ScaleCrop>false</ScaleCrop>
  <HeadingPairs>
    <vt:vector size="4" baseType="variant">
      <vt:variant>
        <vt:lpstr>Tema</vt:lpstr>
      </vt:variant>
      <vt:variant>
        <vt:i4>1</vt:i4>
      </vt:variant>
      <vt:variant>
        <vt:lpstr>Titoli diapositive</vt:lpstr>
      </vt:variant>
      <vt:variant>
        <vt:i4>49</vt:i4>
      </vt:variant>
    </vt:vector>
  </HeadingPairs>
  <TitlesOfParts>
    <vt:vector size="50" baseType="lpstr">
      <vt:lpstr>Equinozio</vt:lpstr>
      <vt:lpstr>BILANCIO PREVISIONALE</vt:lpstr>
      <vt:lpstr>Diapositiva 2</vt:lpstr>
      <vt:lpstr>FUNZIONI</vt:lpstr>
      <vt:lpstr>….</vt:lpstr>
      <vt:lpstr>….</vt:lpstr>
      <vt:lpstr>Diapositiva 6</vt:lpstr>
      <vt:lpstr>ALLEGATI</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Principi redazione del bilancio</vt:lpstr>
      <vt:lpstr>Diapositiva 24</vt:lpstr>
      <vt:lpstr>Diapositiva 25</vt:lpstr>
      <vt:lpstr>Diapositiva 26</vt:lpstr>
      <vt:lpstr>fondo crediti di dubbia esigibilità</vt:lpstr>
      <vt:lpstr>Diapositiva 28</vt:lpstr>
      <vt:lpstr>Diapositiva 29</vt:lpstr>
      <vt:lpstr>Diapositiva 30</vt:lpstr>
      <vt:lpstr>Diapositiva 31</vt:lpstr>
      <vt:lpstr>calcolo</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BILANCIO PREVISIONALE</dc:title>
  <dc:creator>Windows User</dc:creator>
  <cp:lastModifiedBy>Windows User</cp:lastModifiedBy>
  <cp:revision>4</cp:revision>
  <dcterms:created xsi:type="dcterms:W3CDTF">2018-05-08T13:24:10Z</dcterms:created>
  <dcterms:modified xsi:type="dcterms:W3CDTF">2018-05-09T09:35:06Z</dcterms:modified>
</cp:coreProperties>
</file>