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5"/>
  </p:notesMasterIdLst>
  <p:sldIdLst>
    <p:sldId id="256" r:id="rId2"/>
    <p:sldId id="264" r:id="rId3"/>
    <p:sldId id="265" r:id="rId4"/>
    <p:sldId id="266" r:id="rId5"/>
    <p:sldId id="267" r:id="rId6"/>
    <p:sldId id="268" r:id="rId7"/>
    <p:sldId id="269" r:id="rId8"/>
    <p:sldId id="270" r:id="rId9"/>
    <p:sldId id="271" r:id="rId10"/>
    <p:sldId id="257" r:id="rId11"/>
    <p:sldId id="258" r:id="rId12"/>
    <p:sldId id="259" r:id="rId13"/>
    <p:sldId id="260" r:id="rId14"/>
    <p:sldId id="261" r:id="rId15"/>
    <p:sldId id="262" r:id="rId16"/>
    <p:sldId id="263"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7" r:id="rId51"/>
    <p:sldId id="305" r:id="rId52"/>
    <p:sldId id="306"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8D8640-556B-49BE-8D99-2E8BF639B55C}" type="datetimeFigureOut">
              <a:rPr lang="it-IT" smtClean="0"/>
              <a:pPr/>
              <a:t>09/10/2018</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F30E426-0830-4886-9D3B-C79C016E586E}" type="slidenum">
              <a:rPr lang="it-IT" smtClean="0"/>
              <a:pPr/>
              <a:t>‹N›</a:t>
            </a:fld>
            <a:endParaRPr lang="it-IT"/>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7F30E426-0830-4886-9D3B-C79C016E586E}" type="slidenum">
              <a:rPr lang="it-IT" smtClean="0"/>
              <a:pPr/>
              <a:t>55</a:t>
            </a:fld>
            <a:endParaRPr lang="it-I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bg>
      <p:bgRef idx="1002">
        <a:schemeClr val="bg2"/>
      </p:bgRef>
    </p:bg>
    <p:spTree>
      <p:nvGrpSpPr>
        <p:cNvPr id="1" name=""/>
        <p:cNvGrpSpPr/>
        <p:nvPr/>
      </p:nvGrpSpPr>
      <p:grpSpPr>
        <a:xfrm>
          <a:off x="0" y="0"/>
          <a:ext cx="0" cy="0"/>
          <a:chOff x="0" y="0"/>
          <a:chExt cx="0" cy="0"/>
        </a:xfrm>
      </p:grpSpPr>
      <p:sp>
        <p:nvSpPr>
          <p:cNvPr id="9" name="Titolo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it-IT" smtClean="0"/>
              <a:t>Fare clic per modificare lo stile del titolo</a:t>
            </a:r>
            <a:endParaRPr kumimoji="0" lang="en-US"/>
          </a:p>
        </p:txBody>
      </p:sp>
      <p:sp>
        <p:nvSpPr>
          <p:cNvPr id="17" name="Sottotitolo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30" name="Segnaposto data 29"/>
          <p:cNvSpPr>
            <a:spLocks noGrp="1"/>
          </p:cNvSpPr>
          <p:nvPr>
            <p:ph type="dt" sz="half" idx="10"/>
          </p:nvPr>
        </p:nvSpPr>
        <p:spPr/>
        <p:txBody>
          <a:bodyPr/>
          <a:lstStyle/>
          <a:p>
            <a:fld id="{2D5FF6B1-05E2-455E-A17D-AE42598010C5}" type="datetimeFigureOut">
              <a:rPr lang="it-IT" smtClean="0"/>
              <a:pPr/>
              <a:t>09/10/2018</a:t>
            </a:fld>
            <a:endParaRPr lang="it-IT"/>
          </a:p>
        </p:txBody>
      </p:sp>
      <p:sp>
        <p:nvSpPr>
          <p:cNvPr id="19" name="Segnaposto piè di pagina 18"/>
          <p:cNvSpPr>
            <a:spLocks noGrp="1"/>
          </p:cNvSpPr>
          <p:nvPr>
            <p:ph type="ftr" sz="quarter" idx="11"/>
          </p:nvPr>
        </p:nvSpPr>
        <p:spPr/>
        <p:txBody>
          <a:bodyPr/>
          <a:lstStyle/>
          <a:p>
            <a:endParaRPr lang="it-IT"/>
          </a:p>
        </p:txBody>
      </p:sp>
      <p:sp>
        <p:nvSpPr>
          <p:cNvPr id="27" name="Segnaposto numero diapositiva 26"/>
          <p:cNvSpPr>
            <a:spLocks noGrp="1"/>
          </p:cNvSpPr>
          <p:nvPr>
            <p:ph type="sldNum" sz="quarter" idx="12"/>
          </p:nvPr>
        </p:nvSpPr>
        <p:spPr/>
        <p:txBody>
          <a:bodyPr/>
          <a:lstStyle/>
          <a:p>
            <a:fld id="{5FE25B9C-7512-427E-B581-0489626C6A0A}" type="slidenum">
              <a:rPr lang="it-IT" smtClean="0"/>
              <a:pPr/>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contenuto 2"/>
          <p:cNvSpPr>
            <a:spLocks noGrp="1"/>
          </p:cNvSpPr>
          <p:nvPr>
            <p:ph idx="1"/>
          </p:nvPr>
        </p:nvSpPr>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2D5FF6B1-05E2-455E-A17D-AE42598010C5}" type="datetimeFigureOut">
              <a:rPr lang="it-IT" smtClean="0"/>
              <a:pPr/>
              <a:t>09/10/2018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5FE25B9C-7512-427E-B581-0489626C6A0A}"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bg>
      <p:bgRef idx="1002">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sp>
        <p:nvSpPr>
          <p:cNvPr id="4" name="Segnaposto data 3"/>
          <p:cNvSpPr>
            <a:spLocks noGrp="1"/>
          </p:cNvSpPr>
          <p:nvPr>
            <p:ph type="dt" sz="half" idx="10"/>
          </p:nvPr>
        </p:nvSpPr>
        <p:spPr/>
        <p:txBody>
          <a:bodyPr/>
          <a:lstStyle/>
          <a:p>
            <a:fld id="{2D5FF6B1-05E2-455E-A17D-AE42598010C5}" type="datetimeFigureOut">
              <a:rPr lang="it-IT" smtClean="0"/>
              <a:pPr/>
              <a:t>09/10/2018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5FE25B9C-7512-427E-B581-0489626C6A0A}" type="slidenum">
              <a:rPr lang="it-IT" smtClean="0"/>
              <a:pPr/>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143000"/>
          </a:xfrm>
        </p:spPr>
        <p:txBody>
          <a:bodyPr/>
          <a:lstStyle/>
          <a:p>
            <a:r>
              <a:rPr kumimoji="0" lang="it-IT" smtClean="0"/>
              <a:t>Fare clic per modificare lo stile del titolo</a:t>
            </a:r>
            <a:endParaRPr kumimoji="0" lang="en-US"/>
          </a:p>
        </p:txBody>
      </p:sp>
      <p:sp>
        <p:nvSpPr>
          <p:cNvPr id="3" name="Segnaposto contenuto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contenuto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2D5FF6B1-05E2-455E-A17D-AE42598010C5}" type="datetimeFigureOut">
              <a:rPr lang="it-IT" smtClean="0"/>
              <a:pPr/>
              <a:t>09/10/2018</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5FE25B9C-7512-427E-B581-0489626C6A0A}"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143000"/>
          </a:xfrm>
        </p:spPr>
        <p:txBody>
          <a:bodyPr tIns="45720" anchor="b"/>
          <a:lstStyle>
            <a:lvl1pPr>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4" name="Segnaposto testo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5" name="Segnaposto contenuto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6" name="Segnaposto contenuto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7" name="Segnaposto data 6"/>
          <p:cNvSpPr>
            <a:spLocks noGrp="1"/>
          </p:cNvSpPr>
          <p:nvPr>
            <p:ph type="dt" sz="half" idx="10"/>
          </p:nvPr>
        </p:nvSpPr>
        <p:spPr/>
        <p:txBody>
          <a:bodyPr/>
          <a:lstStyle/>
          <a:p>
            <a:fld id="{2D5FF6B1-05E2-455E-A17D-AE42598010C5}" type="datetimeFigureOut">
              <a:rPr lang="it-IT" smtClean="0"/>
              <a:pPr/>
              <a:t>09/10/2018</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5FE25B9C-7512-427E-B581-0489626C6A0A}"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it-IT" smtClean="0"/>
              <a:t>Fare clic per modificare lo stile del titolo</a:t>
            </a:r>
            <a:endParaRPr kumimoji="0" lang="en-US"/>
          </a:p>
        </p:txBody>
      </p:sp>
      <p:sp>
        <p:nvSpPr>
          <p:cNvPr id="3" name="Segnaposto data 2"/>
          <p:cNvSpPr>
            <a:spLocks noGrp="1"/>
          </p:cNvSpPr>
          <p:nvPr>
            <p:ph type="dt" sz="half" idx="10"/>
          </p:nvPr>
        </p:nvSpPr>
        <p:spPr/>
        <p:txBody>
          <a:bodyPr/>
          <a:lstStyle/>
          <a:p>
            <a:fld id="{2D5FF6B1-05E2-455E-A17D-AE42598010C5}" type="datetimeFigureOut">
              <a:rPr lang="it-IT" smtClean="0"/>
              <a:pPr/>
              <a:t>09/10/2018</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5FE25B9C-7512-427E-B581-0489626C6A0A}"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2D5FF6B1-05E2-455E-A17D-AE42598010C5}" type="datetimeFigureOut">
              <a:rPr lang="it-IT" smtClean="0"/>
              <a:pPr/>
              <a:t>09/10/2018</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5FE25B9C-7512-427E-B581-0489626C6A0A}"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it-IT" smtClean="0"/>
              <a:t>Fare clic per modificare stili del testo dello schema</a:t>
            </a:r>
          </a:p>
        </p:txBody>
      </p:sp>
      <p:sp>
        <p:nvSpPr>
          <p:cNvPr id="4" name="Segnaposto contenuto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2D5FF6B1-05E2-455E-A17D-AE42598010C5}" type="datetimeFigureOut">
              <a:rPr lang="it-IT" smtClean="0"/>
              <a:pPr/>
              <a:t>09/10/2018</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5FE25B9C-7512-427E-B581-0489626C6A0A}"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9" name="Ritaglia e arrotonda singolo angolo rettangolo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Triangolo rettangolo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olo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it-IT" smtClean="0"/>
              <a:t>Fare clic per modificare lo stile del titolo</a:t>
            </a:r>
            <a:endParaRPr kumimoji="0" lang="en-US"/>
          </a:p>
        </p:txBody>
      </p:sp>
      <p:sp>
        <p:nvSpPr>
          <p:cNvPr id="4" name="Segnaposto testo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it-IT" smtClean="0"/>
              <a:t>Fare clic per modificare stili del testo dello schema</a:t>
            </a:r>
          </a:p>
        </p:txBody>
      </p:sp>
      <p:sp>
        <p:nvSpPr>
          <p:cNvPr id="5" name="Segnaposto data 4"/>
          <p:cNvSpPr>
            <a:spLocks noGrp="1"/>
          </p:cNvSpPr>
          <p:nvPr>
            <p:ph type="dt" sz="half" idx="10"/>
          </p:nvPr>
        </p:nvSpPr>
        <p:spPr/>
        <p:txBody>
          <a:bodyPr/>
          <a:lstStyle/>
          <a:p>
            <a:fld id="{2D5FF6B1-05E2-455E-A17D-AE42598010C5}" type="datetimeFigureOut">
              <a:rPr lang="it-IT" smtClean="0"/>
              <a:pPr/>
              <a:t>09/10/2018</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a:xfrm>
            <a:off x="8077200" y="6356350"/>
            <a:ext cx="609600" cy="365125"/>
          </a:xfrm>
        </p:spPr>
        <p:txBody>
          <a:bodyPr/>
          <a:lstStyle/>
          <a:p>
            <a:fld id="{5FE25B9C-7512-427E-B581-0489626C6A0A}" type="slidenum">
              <a:rPr lang="it-IT" smtClean="0"/>
              <a:pPr/>
              <a:t>‹N›</a:t>
            </a:fld>
            <a:endParaRPr lang="it-IT"/>
          </a:p>
        </p:txBody>
      </p:sp>
      <p:sp>
        <p:nvSpPr>
          <p:cNvPr id="3" name="Segnaposto immagine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it-IT" smtClean="0"/>
              <a:t>Fare clic sull'icona per inserire un'immagine</a:t>
            </a:r>
            <a:endParaRPr kumimoji="0" lang="en-US" dirty="0"/>
          </a:p>
        </p:txBody>
      </p:sp>
      <p:sp>
        <p:nvSpPr>
          <p:cNvPr id="10" name="Figura a mano libera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igura a mano libera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2D5FF6B1-05E2-455E-A17D-AE42598010C5}" type="datetimeFigureOut">
              <a:rPr lang="it-IT" smtClean="0"/>
              <a:pPr/>
              <a:t>09/10/2018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5FE25B9C-7512-427E-B581-0489626C6A0A}"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914401"/>
            <a:ext cx="2057400" cy="5211763"/>
          </a:xfrm>
        </p:spPr>
        <p:txBody>
          <a:bodyPr vert="eaVer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457200" y="914401"/>
            <a:ext cx="6019800" cy="5211763"/>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2D5FF6B1-05E2-455E-A17D-AE42598010C5}" type="datetimeFigureOut">
              <a:rPr lang="it-IT" smtClean="0"/>
              <a:pPr/>
              <a:t>09/10/2018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5FE25B9C-7512-427E-B581-0489626C6A0A}"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igura a mano libera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igura a mano libera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Segnaposto titolo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it-IT" smtClean="0"/>
              <a:t>Fare clic per modificare lo stile del titolo</a:t>
            </a:r>
            <a:endParaRPr kumimoji="0" lang="en-US"/>
          </a:p>
        </p:txBody>
      </p:sp>
      <p:sp>
        <p:nvSpPr>
          <p:cNvPr id="30" name="Segnaposto testo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10" name="Segnaposto data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2D5FF6B1-05E2-455E-A17D-AE42598010C5}" type="datetimeFigureOut">
              <a:rPr lang="it-IT" smtClean="0"/>
              <a:pPr/>
              <a:t>09/10/2018</a:t>
            </a:fld>
            <a:endParaRPr lang="it-IT"/>
          </a:p>
        </p:txBody>
      </p:sp>
      <p:sp>
        <p:nvSpPr>
          <p:cNvPr id="22" name="Segnaposto piè di pagina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it-IT"/>
          </a:p>
        </p:txBody>
      </p:sp>
      <p:sp>
        <p:nvSpPr>
          <p:cNvPr id="18" name="Segnaposto numero diapositiva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5FE25B9C-7512-427E-B581-0489626C6A0A}" type="slidenum">
              <a:rPr lang="it-IT" smtClean="0"/>
              <a:pPr/>
              <a:t>‹N›</a:t>
            </a:fld>
            <a:endParaRPr lang="it-IT"/>
          </a:p>
        </p:txBody>
      </p:sp>
      <p:grpSp>
        <p:nvGrpSpPr>
          <p:cNvPr id="2" name="Gruppo 1"/>
          <p:cNvGrpSpPr/>
          <p:nvPr/>
        </p:nvGrpSpPr>
        <p:grpSpPr>
          <a:xfrm>
            <a:off x="-19017" y="202408"/>
            <a:ext cx="9180548" cy="649224"/>
            <a:chOff x="-19045" y="216550"/>
            <a:chExt cx="9180548" cy="649224"/>
          </a:xfrm>
        </p:grpSpPr>
        <p:sp>
          <p:nvSpPr>
            <p:cNvPr id="12" name="Figura a mano libera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igura a mano libera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p:txBody>
          <a:bodyPr/>
          <a:lstStyle/>
          <a:p>
            <a:r>
              <a:rPr lang="it-IT" dirty="0" smtClean="0"/>
              <a:t>Lavoratore autonomo</a:t>
            </a:r>
            <a:endParaRPr lang="it-IT" dirty="0"/>
          </a:p>
        </p:txBody>
      </p:sp>
      <p:sp>
        <p:nvSpPr>
          <p:cNvPr id="5" name="Segnaposto contenuto 4"/>
          <p:cNvSpPr>
            <a:spLocks noGrp="1"/>
          </p:cNvSpPr>
          <p:nvPr>
            <p:ph idx="1"/>
          </p:nvPr>
        </p:nvSpPr>
        <p:spPr/>
        <p:txBody>
          <a:bodyPr/>
          <a:lstStyle/>
          <a:p>
            <a:r>
              <a:rPr lang="it-IT" dirty="0" smtClean="0"/>
              <a:t>Il </a:t>
            </a:r>
            <a:r>
              <a:rPr lang="it-IT" b="1" dirty="0" smtClean="0"/>
              <a:t>Lavoro Autonomo</a:t>
            </a:r>
            <a:r>
              <a:rPr lang="it-IT" dirty="0" smtClean="0"/>
              <a:t>, è una figura di lavoro regolata dall'art. 2222 del codice civile, come colui che si obblighi a compiere, a prezzo di un corrispettivo, un'opera o un servizio con lavoro prevalentemente proprio e senza vincolo di subordinazione nei confronti di un committente</a:t>
            </a:r>
            <a:endParaRPr lang="it-IT"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Il lavoratore autonomo (o </a:t>
            </a:r>
            <a:r>
              <a:rPr lang="it-IT" b="1" dirty="0" smtClean="0"/>
              <a:t>prestatore d'opera</a:t>
            </a:r>
            <a:r>
              <a:rPr lang="it-IT" dirty="0" smtClean="0"/>
              <a:t>) è colui che si obbliga ad una determinata prestazione lavorativa a favore di un altro soggetto (committente), senza il vincolo della subordinazione e con l'assunzione del rischio a proprio carico.</a:t>
            </a:r>
          </a:p>
          <a:p>
            <a:r>
              <a:rPr lang="it-IT" dirty="0" smtClean="0"/>
              <a:t>Il nostro ordinamento giuridico non fornisce una precisa definizione di </a:t>
            </a:r>
            <a:r>
              <a:rPr lang="it-IT" u="sng" dirty="0" smtClean="0"/>
              <a:t>lavoro autonomo</a:t>
            </a:r>
            <a:r>
              <a:rPr lang="it-IT" dirty="0" smtClean="0"/>
              <a:t>, limitandosi a disciplinare solo i </a:t>
            </a:r>
            <a:r>
              <a:rPr lang="it-IT" b="1" dirty="0" smtClean="0"/>
              <a:t>contratti d'opera</a:t>
            </a:r>
            <a:r>
              <a:rPr lang="it-IT" dirty="0" smtClean="0"/>
              <a:t> e le </a:t>
            </a:r>
            <a:r>
              <a:rPr lang="it-IT" b="1" dirty="0" smtClean="0"/>
              <a:t>professioni intellettuali</a:t>
            </a:r>
            <a:r>
              <a:rPr lang="it-IT" dirty="0" smtClean="0"/>
              <a:t>.</a:t>
            </a:r>
          </a:p>
          <a:p>
            <a:endParaRPr lang="it-IT"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r>
              <a:rPr lang="it-IT" dirty="0" smtClean="0"/>
              <a:t>Il contratto d'opera, disciplinato dagli </a:t>
            </a:r>
            <a:r>
              <a:rPr lang="it-IT" b="1" dirty="0" smtClean="0"/>
              <a:t>artt. 2222 e succ.</a:t>
            </a:r>
            <a:r>
              <a:rPr lang="it-IT" dirty="0" smtClean="0"/>
              <a:t> del Codice Civile, si ha quando "una persona si obbliga a compiere verso un corrispettivo un'opera o un servizio con lavoro prevalentemente proprio e senza vincolo di subordinazione nei confronti del committente".</a:t>
            </a:r>
          </a:p>
          <a:p>
            <a:r>
              <a:rPr lang="it-IT" dirty="0" smtClean="0"/>
              <a:t>Ciò che distingue il </a:t>
            </a:r>
            <a:r>
              <a:rPr lang="it-IT" b="1" dirty="0" smtClean="0"/>
              <a:t>lavoro autonomo</a:t>
            </a:r>
            <a:r>
              <a:rPr lang="it-IT" dirty="0" smtClean="0"/>
              <a:t> da quello subordinato non è l'oggetto della prestazione bensì le </a:t>
            </a:r>
            <a:r>
              <a:rPr lang="it-IT" b="1" dirty="0" smtClean="0"/>
              <a:t>modalità</a:t>
            </a:r>
            <a:r>
              <a:rPr lang="it-IT" dirty="0" smtClean="0"/>
              <a:t> mediante le quali effettivamente essa è svolta ed il tipo di </a:t>
            </a:r>
            <a:r>
              <a:rPr lang="it-IT" b="1" dirty="0" smtClean="0"/>
              <a:t>vincolo</a:t>
            </a:r>
            <a:r>
              <a:rPr lang="it-IT" dirty="0" smtClean="0"/>
              <a:t> esistente fra il prestatore d'opera e il committente</a:t>
            </a:r>
            <a:endParaRPr lang="it-IT"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20000"/>
          </a:bodyPr>
          <a:lstStyle/>
          <a:p>
            <a:r>
              <a:rPr lang="it-IT" dirty="0" smtClean="0"/>
              <a:t>Per definirsi autonomo, pertanto, il lavoratore dovrà espletare la propria </a:t>
            </a:r>
            <a:r>
              <a:rPr lang="it-IT" b="1" dirty="0" smtClean="0"/>
              <a:t>attività in modo discrezionale e senza l'assoggettamento al potere direttivo</a:t>
            </a:r>
            <a:r>
              <a:rPr lang="it-IT" dirty="0" smtClean="0"/>
              <a:t>, organizzativo e disciplinare come nel caso del lavoro subordinato anche se al committente spetta un potere di controllo in corso d'opera consistente nella verifica della rispondenza dell'opera o del servizio alle determinazioni del contratto e dell'esecuzione a regola d'arte da parte del lavoratore autonomo.</a:t>
            </a:r>
          </a:p>
          <a:p>
            <a:r>
              <a:rPr lang="it-IT" dirty="0" smtClean="0"/>
              <a:t>Nel lavoro autonomo l'attività viene presa in considerazione esclusivamente per il </a:t>
            </a:r>
            <a:r>
              <a:rPr lang="it-IT" b="1" dirty="0" smtClean="0"/>
              <a:t>risultato conseguito</a:t>
            </a:r>
            <a:r>
              <a:rPr lang="it-IT" dirty="0" smtClean="0"/>
              <a:t> (opera o servizio) e non per la collaborazione prestata dal lavoratore, per la realizzazione di opere e servizi realizzati da un altro soggetto (imprenditore).</a:t>
            </a:r>
          </a:p>
          <a:p>
            <a:endParaRPr lang="it-IT"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Un ulteriore elemento che differenzia il </a:t>
            </a:r>
            <a:r>
              <a:rPr lang="it-IT" b="1" dirty="0" smtClean="0"/>
              <a:t>lavoro autonomo</a:t>
            </a:r>
            <a:r>
              <a:rPr lang="it-IT" dirty="0" smtClean="0"/>
              <a:t> da quello subordinato è l'assunzione del </a:t>
            </a:r>
            <a:r>
              <a:rPr lang="it-IT" b="1" dirty="0" smtClean="0"/>
              <a:t>rischio,</a:t>
            </a:r>
            <a:r>
              <a:rPr lang="it-IT" dirty="0" smtClean="0"/>
              <a:t> in quanto, a differenza del lavoratore subordinato che avrà diritto al compenso pattuito anche senza il raggiungimento di un risultato, il lavoratore autonomo organizza la sua attività al fine di soddisfare la richiesta del committente, assumendosi il rischio connesso all'attività svolta</a:t>
            </a:r>
            <a:endParaRPr lang="it-IT"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20000"/>
          </a:bodyPr>
          <a:lstStyle/>
          <a:p>
            <a:r>
              <a:rPr lang="it-IT" dirty="0" smtClean="0"/>
              <a:t>L'</a:t>
            </a:r>
            <a:r>
              <a:rPr lang="it-IT" b="1" dirty="0" smtClean="0"/>
              <a:t>oggetto del contratto</a:t>
            </a:r>
            <a:r>
              <a:rPr lang="it-IT" dirty="0" smtClean="0"/>
              <a:t> di </a:t>
            </a:r>
            <a:r>
              <a:rPr lang="it-IT" b="1" dirty="0" smtClean="0"/>
              <a:t>lavoro autonomo</a:t>
            </a:r>
            <a:r>
              <a:rPr lang="it-IT" dirty="0" smtClean="0"/>
              <a:t> è dunque l'</a:t>
            </a:r>
            <a:r>
              <a:rPr lang="it-IT" b="1" dirty="0" smtClean="0"/>
              <a:t>opera</a:t>
            </a:r>
            <a:r>
              <a:rPr lang="it-IT" dirty="0" smtClean="0"/>
              <a:t> consistente in qualsiasi attività di carattere manuale, tecnico o intellettuale idonea a produrre un risultato economico, delimitata nel tempo oppure continuativa.</a:t>
            </a:r>
          </a:p>
          <a:p>
            <a:r>
              <a:rPr lang="it-IT" dirty="0" smtClean="0"/>
              <a:t>Il </a:t>
            </a:r>
            <a:r>
              <a:rPr lang="it-IT" b="1" dirty="0" smtClean="0"/>
              <a:t>corrispettivo</a:t>
            </a:r>
            <a:r>
              <a:rPr lang="it-IT" dirty="0" smtClean="0"/>
              <a:t> può essere erogato al lavoratore autonomo in denaro o in natura e dovrà essere commisurato all'opera o al servizio prestato. La sua mancata previsione nel contratto non comporta la nullità dello stesso bensì il ricorso alle </a:t>
            </a:r>
            <a:r>
              <a:rPr lang="it-IT" b="1" dirty="0" smtClean="0"/>
              <a:t>tariffe professionali</a:t>
            </a:r>
            <a:r>
              <a:rPr lang="it-IT" dirty="0" smtClean="0"/>
              <a:t> o agli usi, oppure alla determinazione del giudice in base al risultato raggiunto e al lavoro ritenuto necessario per ottenerlo. Per alcune professioni le tariffe sono inderogabili, in quanto stabilite dalle disposizioni di legge.</a:t>
            </a:r>
          </a:p>
          <a:p>
            <a:endParaRPr lang="it-IT"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Il lavoratore autonomo è tenuto a svolgere la propria prestazione con la </a:t>
            </a:r>
            <a:r>
              <a:rPr lang="it-IT" b="1" dirty="0" smtClean="0"/>
              <a:t>diligenza del buon padre</a:t>
            </a:r>
            <a:r>
              <a:rPr lang="it-IT" dirty="0" smtClean="0"/>
              <a:t> di famiglia secondo le condizioni stabilite dal contratto e a regola d'arte. In caso contrario il committente può fissare un congruo termine per l'adeguamento, trascorso il quale potrà recedere dal contratto e chiedere il risarcimento dei danni</a:t>
            </a:r>
            <a:endParaRPr lang="it-IT"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10000"/>
          </a:bodyPr>
          <a:lstStyle/>
          <a:p>
            <a:r>
              <a:rPr lang="it-IT" dirty="0" smtClean="0"/>
              <a:t>L'accettazione espressa o tacita dell'opera libera il lavoratore autonomo dalla </a:t>
            </a:r>
            <a:r>
              <a:rPr lang="it-IT" b="1" dirty="0" smtClean="0"/>
              <a:t>responsabilità per difformità</a:t>
            </a:r>
            <a:r>
              <a:rPr lang="it-IT" dirty="0" smtClean="0"/>
              <a:t> o </a:t>
            </a:r>
            <a:r>
              <a:rPr lang="it-IT" b="1" dirty="0" smtClean="0"/>
              <a:t>per vizi</a:t>
            </a:r>
            <a:r>
              <a:rPr lang="it-IT" dirty="0" smtClean="0"/>
              <a:t> della medesima, se all'atto dell'accettazione questi erano noti al committente o facilmente riconoscibili, purché in questo caso non siano stati dolosamente occultati. Il committente infatti, a pena di decadenza, deve denunziare le difformità e i vizi occulti al lavoratore autonomo entro otto giorni dalla scoperta.</a:t>
            </a:r>
          </a:p>
          <a:p>
            <a:r>
              <a:rPr lang="it-IT" dirty="0" smtClean="0"/>
              <a:t>Il committente può </a:t>
            </a:r>
            <a:r>
              <a:rPr lang="it-IT" b="1" dirty="0" smtClean="0"/>
              <a:t>recedere dal contratto </a:t>
            </a:r>
            <a:r>
              <a:rPr lang="it-IT" dirty="0" smtClean="0"/>
              <a:t>anche quando sia iniziata l'esecuzione dell'opera, purché il lavoratore autonomo sia tenuto indenne delle spese, del lavoro eseguito e del mancato guadagno.</a:t>
            </a:r>
          </a:p>
          <a:p>
            <a:endParaRPr lang="it-IT"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Anche l'</a:t>
            </a:r>
            <a:r>
              <a:rPr lang="it-IT" b="1" dirty="0" smtClean="0"/>
              <a:t>impossibilità sopravvenuta</a:t>
            </a:r>
            <a:r>
              <a:rPr lang="it-IT" dirty="0" smtClean="0"/>
              <a:t> della prestazione non imputabile ad alcuna delle parti legittima la risoluzione del contratto ed in tal caso il lavoratore autonomo avrà diritto ad un compenso per il lavoro prestato in relazione all'utilità della parte di opera o servizio compiuta.</a:t>
            </a:r>
          </a:p>
          <a:p>
            <a:endParaRPr lang="it-IT"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Tale tipologia di contratto può prevedere che la conclusione dello stesso avvenga al completamento dell'opera/servizio senza vincolo temporale, oppure può essere a tempo determinato quando è previsto che l'opera o il servizio venga effettuato fino alla scadenza temporale indicata nel contratto stesso. </a:t>
            </a:r>
            <a:endParaRPr lang="it-IT"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Nel lavoro autonomo si distinguono due ampie categorie corrispondenti alle prestazioni di tipo manuale e di quelle di tipo intellettuale. In quest'ultima categoria rientrano le libere professioni intellettuali del sistema </a:t>
            </a:r>
            <a:r>
              <a:rPr lang="it-IT" dirty="0" err="1" smtClean="0"/>
              <a:t>ordinistico</a:t>
            </a:r>
            <a:r>
              <a:rPr lang="it-IT" dirty="0" smtClean="0"/>
              <a:t> o del sistema associativo. Nei lavoratori autonomi di tipo manuale vanno ricompresi i commercianti, gli artigiani, gli agricoltori-allevatori e, in generale, quelli che la legge considera piccoli imprenditori</a:t>
            </a:r>
            <a:endParaRPr lang="it-IT"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A differenza del lavoratore subordinato, il lavoratore autonomo assume un'"obbligazione di risultato" e non di mezzi: egli cioè garantisce al committente del lavoro il raggiungimento di determinati risultati entro una certa scadenza temporale</a:t>
            </a:r>
            <a:endParaRPr lang="it-IT"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r>
              <a:rPr lang="it-IT" dirty="0" smtClean="0"/>
              <a:t>Conseguenza di tale diversa natura è che il lavoratore autonomo svolge la propria attività con mezzi prevalentemente propri e non del committente, e con piena discrezionalità circa il tempo, il luogo e le modalità della prestazione. Non ha dunque vincoli di subordinazione nei confronti del committente, il quale non ha i poteri direttivi, di controllo e disciplinare tipici del datore di lavoro subordinato. </a:t>
            </a:r>
          </a:p>
          <a:p>
            <a:r>
              <a:rPr lang="it-IT" dirty="0" smtClean="0"/>
              <a:t>il prestatore di lavoro autonomo può essere obbligato al rispetto dei limiti e delle condizioni contenute nel contratto di servizio stipulato col committente.</a:t>
            </a:r>
          </a:p>
          <a:p>
            <a:endParaRPr lang="it-IT"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il legislatore stabilisce che dal 1° gennaio 2016, si applica la disciplina del rapporto di lavoro subordinato anche ai rapporti di collaborazione che si concretano in prestazioni di lavoro esclusivamente personali, continuative e le cui </a:t>
            </a:r>
            <a:r>
              <a:rPr lang="it-IT" dirty="0" err="1" smtClean="0"/>
              <a:t>modalita'</a:t>
            </a:r>
            <a:r>
              <a:rPr lang="it-IT" dirty="0" smtClean="0"/>
              <a:t> di esecuzione sono organizzate dal committente anche con riferimento ai tempi e al luogo di lavoro.</a:t>
            </a:r>
            <a:endParaRPr lang="it-IT"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32624"/>
          </a:xfrm>
        </p:spPr>
        <p:txBody>
          <a:bodyPr>
            <a:normAutofit fontScale="90000"/>
          </a:bodyPr>
          <a:lstStyle/>
          <a:p>
            <a:endParaRPr lang="it-IT" dirty="0"/>
          </a:p>
        </p:txBody>
      </p:sp>
      <p:sp>
        <p:nvSpPr>
          <p:cNvPr id="3" name="Segnaposto contenuto 2"/>
          <p:cNvSpPr>
            <a:spLocks noGrp="1"/>
          </p:cNvSpPr>
          <p:nvPr>
            <p:ph idx="1"/>
          </p:nvPr>
        </p:nvSpPr>
        <p:spPr>
          <a:xfrm>
            <a:off x="457200" y="908720"/>
            <a:ext cx="8229600" cy="5415880"/>
          </a:xfrm>
        </p:spPr>
        <p:txBody>
          <a:bodyPr>
            <a:normAutofit fontScale="85000" lnSpcReduction="20000"/>
          </a:bodyPr>
          <a:lstStyle/>
          <a:p>
            <a:pPr>
              <a:buNone/>
            </a:pPr>
            <a:r>
              <a:rPr lang="it-IT" dirty="0" smtClean="0"/>
              <a:t>Tali disposizioni però non applicano:</a:t>
            </a:r>
          </a:p>
          <a:p>
            <a:pPr lvl="0"/>
            <a:r>
              <a:rPr lang="it-IT" dirty="0" smtClean="0"/>
              <a:t>(a) Alle collaborazioni per le quali gli accordi collettivi nazionali stipulati da associazioni sindacali comparativamente </a:t>
            </a:r>
            <a:r>
              <a:rPr lang="it-IT" dirty="0" err="1" smtClean="0"/>
              <a:t>piu'</a:t>
            </a:r>
            <a:r>
              <a:rPr lang="it-IT" dirty="0" smtClean="0"/>
              <a:t> rappresentative sul piano nazionale prevedono discipline specifiche riguardanti il trattamento economico e normativo, in ragione delle particolari esigenze produttive ed organizzative del relativo settore.</a:t>
            </a:r>
          </a:p>
          <a:p>
            <a:pPr lvl="0"/>
            <a:r>
              <a:rPr lang="it-IT" dirty="0" smtClean="0"/>
              <a:t>(b) Alle collaborazioni prestate nell'esercizio di professioni intellettuali per le quali e' necessaria l'iscrizione in appositi albi professionali.</a:t>
            </a:r>
          </a:p>
          <a:p>
            <a:pPr lvl="0"/>
            <a:r>
              <a:rPr lang="it-IT" dirty="0" smtClean="0"/>
              <a:t>(c) Alle </a:t>
            </a:r>
            <a:r>
              <a:rPr lang="it-IT" dirty="0" err="1" smtClean="0"/>
              <a:t>attivita'</a:t>
            </a:r>
            <a:r>
              <a:rPr lang="it-IT" dirty="0" smtClean="0"/>
              <a:t> prestate nell'esercizio della loro funzione dai componenti degli organi di amministrazione e controllo delle </a:t>
            </a:r>
            <a:r>
              <a:rPr lang="it-IT" dirty="0" err="1" smtClean="0"/>
              <a:t>societa'</a:t>
            </a:r>
            <a:r>
              <a:rPr lang="it-IT" dirty="0" smtClean="0"/>
              <a:t> e dai partecipanti a collegi e commissioni;</a:t>
            </a:r>
          </a:p>
          <a:p>
            <a:r>
              <a:rPr lang="it-IT" dirty="0" smtClean="0"/>
              <a:t>(d) Alle collaborazioni rese a fini istituzionali in favore delle associazioni e </a:t>
            </a:r>
            <a:r>
              <a:rPr lang="it-IT" dirty="0" err="1" smtClean="0"/>
              <a:t>societa'</a:t>
            </a:r>
            <a:r>
              <a:rPr lang="it-IT" dirty="0" smtClean="0"/>
              <a:t> sportive dilettantistiche affiliate alle federazioni sportive nazionali, alle discipline sportive associate e agli enti di promozione sportiva riconosciuti dal C.O.N.I. (art. 90 legge 289/2002).</a:t>
            </a:r>
            <a:endParaRPr lang="it-IT"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LAVORO PARASUBORDINATO</a:t>
            </a:r>
            <a:br>
              <a:rPr lang="it-IT" dirty="0" smtClean="0"/>
            </a:br>
            <a:endParaRPr lang="it-IT" dirty="0"/>
          </a:p>
        </p:txBody>
      </p:sp>
      <p:sp>
        <p:nvSpPr>
          <p:cNvPr id="3" name="Segnaposto contenuto 2"/>
          <p:cNvSpPr>
            <a:spLocks noGrp="1"/>
          </p:cNvSpPr>
          <p:nvPr>
            <p:ph idx="1"/>
          </p:nvPr>
        </p:nvSpPr>
        <p:spPr/>
        <p:txBody>
          <a:bodyPr/>
          <a:lstStyle/>
          <a:p>
            <a:r>
              <a:rPr lang="it-IT" dirty="0" smtClean="0"/>
              <a:t>Essendo una figura ibrida, il </a:t>
            </a:r>
            <a:r>
              <a:rPr lang="it-IT" b="1" dirty="0" smtClean="0"/>
              <a:t>lavoro parasubordinato</a:t>
            </a:r>
            <a:r>
              <a:rPr lang="it-IT" dirty="0" smtClean="0"/>
              <a:t> presenta i tratti sia del lavoro subordinato classico che di quello autonomo: del primo conserva la </a:t>
            </a:r>
            <a:r>
              <a:rPr lang="it-IT" b="1" dirty="0" smtClean="0"/>
              <a:t>collaborazione </a:t>
            </a:r>
            <a:r>
              <a:rPr lang="it-IT" dirty="0" smtClean="0"/>
              <a:t>prolungata nel tempo e coordinata con la struttura organizzativa del datore di lavoro; del secondo l’</a:t>
            </a:r>
            <a:r>
              <a:rPr lang="it-IT" b="1" dirty="0" smtClean="0"/>
              <a:t>assenza di un vincolo di subordinazione </a:t>
            </a:r>
            <a:r>
              <a:rPr lang="it-IT" dirty="0" smtClean="0"/>
              <a:t>vero e proprio</a:t>
            </a:r>
            <a:endParaRPr lang="it-IT"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Il lavoratore parasubordinato, infatti, si impegna a compiere un’opera o un servizio a favore del committente, senza alcun vincolo di subordinazione proprio come il lavoratore autonomo ma, a differenza di quest’ultimo, beneficia delle prestazioni e delle tutele tipiche dei lavoratori subordinati (quali, ad esempio, gli assegni per il nucleo familiare, l’indennità di malattia e di maternità, la tutela in caso di infortunio).</a:t>
            </a:r>
            <a:endParaRPr lang="it-IT"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r>
              <a:rPr lang="it-IT" dirty="0" smtClean="0"/>
              <a:t>Classici esempi di parasubordinazione sono i </a:t>
            </a:r>
            <a:r>
              <a:rPr lang="it-IT" b="1" dirty="0" smtClean="0"/>
              <a:t>contratti a progetto</a:t>
            </a:r>
            <a:r>
              <a:rPr lang="it-IT" dirty="0" smtClean="0"/>
              <a:t> (cosiddetti </a:t>
            </a:r>
            <a:r>
              <a:rPr lang="it-IT" b="1" dirty="0" err="1" smtClean="0"/>
              <a:t>co.co.pro.</a:t>
            </a:r>
            <a:r>
              <a:rPr lang="it-IT" dirty="0" smtClean="0"/>
              <a:t> che, come si dirà, non possono più essere stipulati, mentre quelli già instaurati proseguiranno sotto forma di altro rapporto), quelli di </a:t>
            </a:r>
            <a:r>
              <a:rPr lang="it-IT" b="1" dirty="0" smtClean="0"/>
              <a:t>collaborazione occasionale</a:t>
            </a:r>
            <a:r>
              <a:rPr lang="it-IT" dirty="0" smtClean="0"/>
              <a:t> (caratterizzati da una prestazione avente il carattere della continuità e resa per un massimo di trenta giorni nel corso dell’anno solare con lo stesso committente, per un compenso percepito nel medesimo anno non  superiore a 5mila euro) e quelli di</a:t>
            </a:r>
            <a:r>
              <a:rPr lang="it-IT" b="1" dirty="0" smtClean="0"/>
              <a:t> collaborazione coordinata e continuativa </a:t>
            </a:r>
            <a:r>
              <a:rPr lang="it-IT" dirty="0" smtClean="0"/>
              <a:t>(cosiddetti </a:t>
            </a:r>
            <a:r>
              <a:rPr lang="it-IT" b="1" dirty="0" err="1" smtClean="0"/>
              <a:t>co.co.co</a:t>
            </a:r>
            <a:r>
              <a:rPr lang="it-IT" dirty="0" smtClean="0"/>
              <a:t>). </a:t>
            </a:r>
            <a:endParaRPr lang="it-IT"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Sul crinale previdenziale, il lavoratore parasubordinato  è tenuto ad iscriversi alla </a:t>
            </a:r>
            <a:r>
              <a:rPr lang="it-IT" b="1" dirty="0" smtClean="0"/>
              <a:t>Gestione Separata Inps</a:t>
            </a:r>
            <a:r>
              <a:rPr lang="it-IT" dirty="0" smtClean="0"/>
              <a:t>, versando i contributi che sono per un terzo a suo carico, mentre la restante parte è a carico del committente</a:t>
            </a:r>
            <a:endParaRPr lang="it-IT"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Per quanto riguarda la </a:t>
            </a:r>
            <a:r>
              <a:rPr lang="it-IT" b="1" dirty="0" smtClean="0"/>
              <a:t>collaborazione occasionale</a:t>
            </a:r>
            <a:r>
              <a:rPr lang="it-IT" dirty="0" smtClean="0"/>
              <a:t>, a decorrere dal 2016 si applica la disciplina del rapporto di lavoro </a:t>
            </a:r>
            <a:r>
              <a:rPr lang="it-IT" b="1" dirty="0" smtClean="0"/>
              <a:t>subordinato</a:t>
            </a:r>
            <a:r>
              <a:rPr lang="it-IT" dirty="0" smtClean="0"/>
              <a:t> a tutte quelle collaborazioni le cui modalità di esecuzione sono organizzate dal committente, anche con riferimento ai tempi e al luogo di lavoro. Si intuisce facilmente che i provvedimenti sono tutti rivolti nel senso di limitare la parasubordinazione, ritenuta sì una forma di lavoro agile, ma anche meno conveniente per il lavoratore.</a:t>
            </a:r>
          </a:p>
          <a:p>
            <a:endParaRPr lang="it-IT"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Socio d’opera</a:t>
            </a:r>
            <a:endParaRPr lang="it-IT" dirty="0"/>
          </a:p>
        </p:txBody>
      </p:sp>
      <p:sp>
        <p:nvSpPr>
          <p:cNvPr id="3" name="Segnaposto contenuto 2"/>
          <p:cNvSpPr>
            <a:spLocks noGrp="1"/>
          </p:cNvSpPr>
          <p:nvPr>
            <p:ph idx="1"/>
          </p:nvPr>
        </p:nvSpPr>
        <p:spPr/>
        <p:txBody>
          <a:bodyPr>
            <a:normAutofit fontScale="92500"/>
          </a:bodyPr>
          <a:lstStyle/>
          <a:p>
            <a:pPr fontAlgn="base"/>
            <a:r>
              <a:rPr lang="it-IT" dirty="0" smtClean="0"/>
              <a:t>Socio d’opera è colui che conferisce alla società, in luogo di beni e/o denaro, l’esecuzione di una attività lavorativa.</a:t>
            </a:r>
          </a:p>
          <a:p>
            <a:pPr fontAlgn="base"/>
            <a:r>
              <a:rPr lang="it-IT" dirty="0" smtClean="0"/>
              <a:t>Tale attività viene prestata in osservanza ad obblighi che derivano dal contratto sociale e dai corrispondenti scopi sociali. Secondo la giurisprudenza può ricorrere l’ipotesi eccezionale di configurabilità di un rapporto di lavoro subordinato qualora il socio presti la sua attività lavorativa sotto il controllo gerarchico di un altro socio munito di supremazia e sempre che la suddetta attività non risulti integrare un conferimento previsto dal contratto sociale (Cass. 21 maggio 2002, n.7465).</a:t>
            </a:r>
          </a:p>
          <a:p>
            <a:endParaRPr lang="it-IT"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Società cooperative</a:t>
            </a:r>
            <a:endParaRPr lang="it-IT" dirty="0"/>
          </a:p>
        </p:txBody>
      </p:sp>
      <p:sp>
        <p:nvSpPr>
          <p:cNvPr id="3" name="Segnaposto contenuto 2"/>
          <p:cNvSpPr>
            <a:spLocks noGrp="1"/>
          </p:cNvSpPr>
          <p:nvPr>
            <p:ph idx="1"/>
          </p:nvPr>
        </p:nvSpPr>
        <p:spPr/>
        <p:txBody>
          <a:bodyPr>
            <a:normAutofit fontScale="92500"/>
          </a:bodyPr>
          <a:lstStyle/>
          <a:p>
            <a:r>
              <a:rPr lang="it-IT" dirty="0" smtClean="0"/>
              <a:t>le prestazioni lavorative rese da un socio di società cooperativa, in conformità dei patti sociali ed in correlazione con le finalità istituzionali della società, </a:t>
            </a:r>
            <a:r>
              <a:rPr lang="it-IT" b="1" dirty="0" smtClean="0"/>
              <a:t>non danno luogo ad un rapporto di lavoro subordinato </a:t>
            </a:r>
          </a:p>
          <a:p>
            <a:endParaRPr lang="it-IT" b="1" dirty="0" smtClean="0"/>
          </a:p>
          <a:p>
            <a:r>
              <a:rPr lang="it-IT" dirty="0" smtClean="0"/>
              <a:t>Anzi, anche quando l’attività prestata dal socio non coincida con quella della società cooperativa ma comunque risulti tesa alla realizzazione dei fini istituzionali della cooperativa (prestazioni accessorie) non si configurerebbe un rapporto di lavoro subordinato (Cass. 29 marzo 1989, n. 1530).</a:t>
            </a:r>
          </a:p>
          <a:p>
            <a:endParaRPr lang="it-IT"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La legge n. 142 del 2001 detta una regolamentazione organica dei diritti del socio lavoratore che presti la sua attività in seno a cooperative il cui rapporto mutualistico abbia ad oggetto lo svolgimento di attività lavorativa da parte del socio</a:t>
            </a:r>
            <a:endParaRPr lang="it-IT"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Le società cooperative sono tenute a corrispondere al socio lavoratore un trattamento economico complessivo proporzionato alla quantità e qualità del lavoro prestato non inferiore ai minimi previsti, per prestazioni analoghe, dalla contrattazione collettiva del settore o della categoria affine ovvero, per i rapporti di lavoro diversi da quello subordinato, in assenza di contratti o accordi collettivi specifici, ai compensi medi in uso per prestazioni analoghe rese in forma di lavoro autonomo </a:t>
            </a:r>
            <a:endParaRPr lang="it-IT"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10000"/>
          </a:bodyPr>
          <a:lstStyle/>
          <a:p>
            <a:r>
              <a:rPr lang="it-IT" dirty="0" smtClean="0"/>
              <a:t>In deroga alle disposizioni predette le cooperative della piccola pesca possono corrispondere ai propri soci lavoratori un compenso proporzionato all’entità del pescato secondo i criteri e parametri stabiliti nel regolamento interno. Le cooperative di cui all’art. 1, lett. b, L. n. 381/1991(cooperative finalizzate all’inserimento lavorativo di persone svantaggiate) possono definire accordi territoriali con le organizzazioni sindacali comparativamente più rappresentative (da depositarsi presso la Direzione provinciale del lavoro competente) per rendere compatibile l’applicazione del contratto collettivo di lavoro nazionale di riferimento all’attività svolta.</a:t>
            </a:r>
          </a:p>
          <a:p>
            <a:endParaRPr lang="it-IT"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Il rapporto di lavoro si estingue con il recesso o l’esclusione del socio deliberati, nel rispetto delle previsioni statutarie e in conformità degli artt. 2526 e 2527 cod. </a:t>
            </a:r>
            <a:r>
              <a:rPr lang="it-IT" dirty="0" err="1" smtClean="0"/>
              <a:t>civ</a:t>
            </a:r>
            <a:r>
              <a:rPr lang="it-IT" dirty="0" smtClean="0"/>
              <a:t>.. Le controversie tra socio e cooperativa relative alla prestazione mutualistica sono di competenza del tribunale ordinario</a:t>
            </a:r>
          </a:p>
          <a:p>
            <a:r>
              <a:rPr lang="it-IT" dirty="0" smtClean="0"/>
              <a:t>La disciplina generale suesposta deve essere coordinata con le varie normative speciali dettate dal legislatore con riferimento a particolari categorie di cooperative</a:t>
            </a:r>
            <a:endParaRPr lang="it-IT"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b="1" dirty="0" smtClean="0"/>
              <a:t>L'associazione in partecipazione</a:t>
            </a:r>
            <a:r>
              <a:rPr lang="it-IT" dirty="0" smtClean="0"/>
              <a:t> è una particolare forma di contratto relativo al mondo dell'impresa con il quale un imprenditore (che viene detto appunto "associante") si accorda con uno o più soggetti (che vengono detti "associati") che svolgono la propria attività lavorativa e vengono ricompensati con una partecipazione agli utili dell'impresa</a:t>
            </a:r>
            <a:endParaRPr lang="it-IT"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r>
              <a:rPr lang="it-IT" dirty="0" smtClean="0"/>
              <a:t>Con il riordino della disciplina dei contratti di lavoro (</a:t>
            </a:r>
            <a:r>
              <a:rPr lang="it-IT" dirty="0" err="1" smtClean="0"/>
              <a:t>D.Lgs.</a:t>
            </a:r>
            <a:r>
              <a:rPr lang="it-IT" dirty="0" smtClean="0"/>
              <a:t> n. 81/2015, decreto facente parte del Jobs </a:t>
            </a:r>
            <a:r>
              <a:rPr lang="it-IT" dirty="0" err="1" smtClean="0"/>
              <a:t>Act</a:t>
            </a:r>
            <a:r>
              <a:rPr lang="it-IT" dirty="0" smtClean="0"/>
              <a:t>) è stato previsto che, nell'ipotesi in cui l'associato in partecipazione sia una persona fisica, l'apporto all'attività di impresa non può consistere in una attività lavorativa come invece era possibile in precedenza</a:t>
            </a:r>
          </a:p>
          <a:p>
            <a:r>
              <a:rPr lang="it-IT" dirty="0" smtClean="0"/>
              <a:t>Il dlgs 81/2015 in attuazione del Job </a:t>
            </a:r>
            <a:r>
              <a:rPr lang="it-IT" dirty="0" err="1" smtClean="0"/>
              <a:t>Act</a:t>
            </a:r>
            <a:r>
              <a:rPr lang="it-IT" dirty="0" smtClean="0"/>
              <a:t> ha quindi </a:t>
            </a:r>
            <a:r>
              <a:rPr lang="it-IT" dirty="0" err="1" smtClean="0"/>
              <a:t>previstoo</a:t>
            </a:r>
            <a:r>
              <a:rPr lang="it-IT" dirty="0" smtClean="0"/>
              <a:t> il </a:t>
            </a:r>
            <a:r>
              <a:rPr lang="it-IT" b="1" dirty="0" smtClean="0"/>
              <a:t>superamento di questa tipologia contrattuale .</a:t>
            </a:r>
          </a:p>
          <a:p>
            <a:r>
              <a:rPr lang="it-IT" dirty="0" smtClean="0"/>
              <a:t>Restano comunque salvi, fino alla loro cessazione, i contratti già in essere al 25 giugno 2015.</a:t>
            </a:r>
          </a:p>
          <a:p>
            <a:endParaRPr lang="it-IT"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b="1" dirty="0" smtClean="0"/>
              <a:t>Lavoro gratuito</a:t>
            </a:r>
            <a:endParaRPr lang="it-IT" dirty="0" smtClean="0"/>
          </a:p>
          <a:p>
            <a:r>
              <a:rPr lang="it-IT" dirty="0" smtClean="0"/>
              <a:t>Il contratto di </a:t>
            </a:r>
            <a:r>
              <a:rPr lang="it-IT" b="1" dirty="0" smtClean="0"/>
              <a:t>lavoro subordinato </a:t>
            </a:r>
            <a:r>
              <a:rPr lang="it-IT" dirty="0" smtClean="0"/>
              <a:t>si presume sempre a titolo oneroso ossia eseguito </a:t>
            </a:r>
            <a:r>
              <a:rPr lang="it-IT" b="1" dirty="0" smtClean="0"/>
              <a:t>a pagamento</a:t>
            </a:r>
            <a:r>
              <a:rPr lang="it-IT" dirty="0" smtClean="0"/>
              <a:t>; l’eventuale accordo che elimina ogni tipo di compenso per l’attività di lavoro subordinato è invalido, eccetto il caso in cui l’attività sia svolta in virtù di cortesia, affetto </a:t>
            </a:r>
            <a:endParaRPr lang="it-IT"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Quest’ultimo deve cioè provare, in caso di richiesta di pagamento da parte del lavoratore, che la prestazione ricevuta è stata effettuata </a:t>
            </a:r>
            <a:r>
              <a:rPr lang="it-IT" b="1" dirty="0" smtClean="0"/>
              <a:t>a titolo gratuito</a:t>
            </a:r>
            <a:r>
              <a:rPr lang="it-IT" dirty="0" smtClean="0"/>
              <a:t>, per benevolenza, amicizia, rapporti di familiarità o parentela o in vista di vantaggi indiretti per il prestatore di lavoro (ad esempio: per imparare il mestiere o per acquisire una propria clientela)</a:t>
            </a:r>
          </a:p>
          <a:p>
            <a:endParaRPr lang="it-IT"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r>
              <a:rPr lang="it-IT" dirty="0" smtClean="0"/>
              <a:t>Vi sono rapporti che presentano aspetti comuni con quello di lavoro subordinato, ma che si distinguono dallo stesso per la </a:t>
            </a:r>
            <a:r>
              <a:rPr lang="it-IT" b="1" dirty="0" smtClean="0"/>
              <a:t>gratuità della prestazione lavorativa</a:t>
            </a:r>
            <a:r>
              <a:rPr lang="it-IT" dirty="0" smtClean="0"/>
              <a:t>: si tratta del:</a:t>
            </a:r>
          </a:p>
          <a:p>
            <a:pPr lvl="0"/>
            <a:r>
              <a:rPr lang="it-IT" b="1" dirty="0" smtClean="0"/>
              <a:t>lavoro familiare</a:t>
            </a:r>
            <a:endParaRPr lang="it-IT" dirty="0" smtClean="0"/>
          </a:p>
          <a:p>
            <a:pPr lvl="0"/>
            <a:r>
              <a:rPr lang="it-IT" dirty="0" smtClean="0"/>
              <a:t>del </a:t>
            </a:r>
            <a:r>
              <a:rPr lang="it-IT" b="1" dirty="0" smtClean="0"/>
              <a:t>rapporto di volontariato </a:t>
            </a:r>
            <a:r>
              <a:rPr lang="it-IT" dirty="0" smtClean="0"/>
              <a:t>(come ad esempio nel caso di simpatizzanti di partiti e sindacati o di volontari in organismi di beneficenza e aiuto sociale).</a:t>
            </a:r>
          </a:p>
          <a:p>
            <a:r>
              <a:rPr lang="it-IT" dirty="0" smtClean="0"/>
              <a:t>Dal punto di vista </a:t>
            </a:r>
            <a:r>
              <a:rPr lang="it-IT" b="1" dirty="0" smtClean="0"/>
              <a:t>contributivo </a:t>
            </a:r>
            <a:r>
              <a:rPr lang="it-IT" dirty="0" smtClean="0"/>
              <a:t>le prestazioni gratuite non configurano un rapporto di lavoro e non determinano alcun obbligo nei confronti dell’INPS</a:t>
            </a:r>
          </a:p>
          <a:p>
            <a:endParaRPr lang="it-IT"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Impresa sociale</a:t>
            </a:r>
            <a:endParaRPr lang="it-IT" dirty="0"/>
          </a:p>
        </p:txBody>
      </p:sp>
      <p:sp>
        <p:nvSpPr>
          <p:cNvPr id="3" name="Segnaposto contenuto 2"/>
          <p:cNvSpPr>
            <a:spLocks noGrp="1"/>
          </p:cNvSpPr>
          <p:nvPr>
            <p:ph idx="1"/>
          </p:nvPr>
        </p:nvSpPr>
        <p:spPr/>
        <p:txBody>
          <a:bodyPr>
            <a:normAutofit lnSpcReduction="10000"/>
          </a:bodyPr>
          <a:lstStyle/>
          <a:p>
            <a:r>
              <a:rPr lang="it-IT" dirty="0" smtClean="0"/>
              <a:t> possono acquisire la </a:t>
            </a:r>
            <a:r>
              <a:rPr lang="it-IT" b="1" dirty="0" smtClean="0"/>
              <a:t>qualifica di impresa sociale </a:t>
            </a:r>
            <a:r>
              <a:rPr lang="it-IT" dirty="0" smtClean="0"/>
              <a:t>tutti gli enti privati, inclusi quelli costituiti nelle forme di cui al libro V del codice civile, che, in conformità alle disposizioni del citato decreto,</a:t>
            </a:r>
          </a:p>
          <a:p>
            <a:r>
              <a:rPr lang="it-IT" dirty="0" smtClean="0"/>
              <a:t>esercitano </a:t>
            </a:r>
            <a:r>
              <a:rPr lang="it-IT" b="1" dirty="0" smtClean="0"/>
              <a:t>in via stabile e principale un'attività d'impresa di interesse generale</a:t>
            </a:r>
            <a:r>
              <a:rPr lang="it-IT" b="1" u="sng" dirty="0" smtClean="0"/>
              <a:t>,</a:t>
            </a:r>
            <a:r>
              <a:rPr lang="it-IT" u="sng" dirty="0" smtClean="0"/>
              <a:t> senza scopo di lucro e per finalità civiche, solidaristiche e di utilità sociale</a:t>
            </a:r>
            <a:r>
              <a:rPr lang="it-IT" dirty="0" smtClean="0"/>
              <a:t>, adottando modalità di gestione responsabili e trasparenti e favorendo il più ampio coinvolgimento dei lavoratori, degli utenti e di altri soggetti interessati alle loro attività</a:t>
            </a:r>
            <a:endParaRPr lang="it-IT"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Non possono acquisire la qualifica di impresa sociale le società costituite da un unico socio persona fisica, le amministrazioni pubbliche di cui all'art. 1, comma 2, del Decreto legislativo 30 marzo 2001, n. 165, e successive modificazioni, e gli enti i cui atti costitutivi limitino, anche indirettamente, l'erogazione dei beni e dei servizi in favore dei soli soci o associati</a:t>
            </a:r>
          </a:p>
          <a:p>
            <a:endParaRPr lang="it-IT"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 lavoratori assunti da un’impresa sociale hanno diritto ad un trattamento economico e normativo previsto dalla contrattazione collettiva anche se l’impresa può avere prestatori di attività di volontariato che comunque non possono superare il numero dei lavoratori subordinato.</a:t>
            </a:r>
          </a:p>
          <a:p>
            <a:endParaRPr lang="it-IT"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b="1" dirty="0" smtClean="0"/>
              <a:t>Contratti prestazione occasionale</a:t>
            </a:r>
            <a:endParaRPr lang="it-IT" dirty="0" smtClean="0"/>
          </a:p>
          <a:p>
            <a:r>
              <a:rPr lang="it-IT" dirty="0" smtClean="0"/>
              <a:t>La disciplina delle prestazioni di lavoro occasionale è stata introdotta dall’art. 54 bis, legge 21 giugno 2017, n. 96 </a:t>
            </a:r>
          </a:p>
          <a:p>
            <a:r>
              <a:rPr lang="it-IT" b="1" dirty="0" smtClean="0"/>
              <a:t>Le prestazioni di lavoro occasionale </a:t>
            </a:r>
            <a:r>
              <a:rPr lang="it-IT" dirty="0" smtClean="0"/>
              <a:t>sono strumenti che possono essere utilizzati dai soggetti che vogliono intraprendere </a:t>
            </a:r>
            <a:r>
              <a:rPr lang="it-IT" b="1" dirty="0" smtClean="0"/>
              <a:t>attività lavorative </a:t>
            </a:r>
            <a:r>
              <a:rPr lang="it-IT" dirty="0" smtClean="0"/>
              <a:t>in modo sporadico e saltuario.</a:t>
            </a:r>
          </a:p>
          <a:p>
            <a:endParaRPr lang="it-IT"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a:bodyPr>
          <a:lstStyle/>
          <a:p>
            <a:pPr>
              <a:buNone/>
            </a:pPr>
            <a:r>
              <a:rPr lang="it-IT" dirty="0" smtClean="0"/>
              <a:t>I </a:t>
            </a:r>
            <a:r>
              <a:rPr lang="it-IT" b="1" dirty="0" smtClean="0"/>
              <a:t>limiti economici</a:t>
            </a:r>
            <a:r>
              <a:rPr lang="it-IT" dirty="0" smtClean="0"/>
              <a:t>, tutti riferiti all’anno civile di svolgimento della prestazione lavorativa, corrispondono:</a:t>
            </a:r>
          </a:p>
          <a:p>
            <a:pPr lvl="0"/>
            <a:r>
              <a:rPr lang="it-IT" dirty="0" smtClean="0"/>
              <a:t>per ciascun prestatore, con riferimento alla totalità degli utilizzatori, a compensi di importo complessivamente </a:t>
            </a:r>
            <a:r>
              <a:rPr lang="it-IT" b="1" dirty="0" smtClean="0"/>
              <a:t>non superiore a 5.000 euro</a:t>
            </a:r>
            <a:r>
              <a:rPr lang="it-IT" dirty="0" smtClean="0"/>
              <a:t>;</a:t>
            </a:r>
          </a:p>
          <a:p>
            <a:pPr lvl="0"/>
            <a:r>
              <a:rPr lang="it-IT" dirty="0" smtClean="0"/>
              <a:t>per ciascun utilizzatore, con riferimento alla totalità dei prestatori, a compensi di importo complessivamente </a:t>
            </a:r>
            <a:r>
              <a:rPr lang="it-IT" b="1" dirty="0" smtClean="0"/>
              <a:t>non superiore a 5.000 euro;</a:t>
            </a:r>
            <a:endParaRPr lang="it-IT" dirty="0" smtClean="0"/>
          </a:p>
          <a:p>
            <a:pPr lvl="0"/>
            <a:r>
              <a:rPr lang="it-IT" dirty="0" smtClean="0"/>
              <a:t>per le prestazioni complessivamente rese da ogni prestatore in favore del medesimo utilizzatore, a compensi di importo</a:t>
            </a:r>
            <a:r>
              <a:rPr lang="it-IT" b="1" dirty="0" smtClean="0"/>
              <a:t> non superiore a 2.500 euro</a:t>
            </a:r>
            <a:r>
              <a:rPr lang="it-IT" dirty="0" smtClean="0"/>
              <a:t>.</a:t>
            </a:r>
          </a:p>
          <a:p>
            <a:endParaRPr lang="it-IT"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Non è possibile fare ricorso a prestazioni di lavoro occasionali da parte di lavoratori con i quali l’utilizzatore abbia in corso, o abbia avuto negli ultimi sei mesi, un rapporto di lavoro subordinato o di collaborazione coordinata e continuativa.</a:t>
            </a:r>
          </a:p>
          <a:p>
            <a:r>
              <a:rPr lang="it-IT" dirty="0" smtClean="0"/>
              <a:t>Il prestatore ha diritto all'assicurazione per l'invalidità, la vecchiaia e i superstiti, con iscrizione alla Gestione Separata di cui all'articolo 2, comma 26, della legge 8 agosto 1995, n. 335, e all'assicurazione contro gli infortuni sul lavoro e le malattie professionali </a:t>
            </a:r>
            <a:endParaRPr lang="it-IT"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In particolare, </a:t>
            </a:r>
            <a:r>
              <a:rPr lang="it-IT" b="1" dirty="0" smtClean="0"/>
              <a:t>non è ammesso il ricorso al contratto di prestazione lavoro occasionale a tutti i datori di lavoro che</a:t>
            </a:r>
            <a:r>
              <a:rPr lang="it-IT" dirty="0" smtClean="0"/>
              <a:t>, nel corso dell’anno civile precedente, </a:t>
            </a:r>
            <a:r>
              <a:rPr lang="it-IT" b="1" dirty="0" smtClean="0"/>
              <a:t>hanno occupato mediamente più di cinque lavoratori subordinati a tempo indeterminato.</a:t>
            </a:r>
            <a:endParaRPr lang="it-IT" dirty="0" smtClean="0"/>
          </a:p>
          <a:p>
            <a:endParaRPr lang="it-IT"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pPr>
              <a:buNone/>
            </a:pPr>
            <a:r>
              <a:rPr lang="it-IT" dirty="0" smtClean="0"/>
              <a:t>Il </a:t>
            </a:r>
            <a:r>
              <a:rPr lang="it-IT" b="1" dirty="0" smtClean="0"/>
              <a:t>divieto per l’utilizzo </a:t>
            </a:r>
            <a:r>
              <a:rPr lang="it-IT" dirty="0" smtClean="0"/>
              <a:t>del contratto di prestazioni occasionali è previsto per le attività:</a:t>
            </a:r>
          </a:p>
          <a:p>
            <a:pPr lvl="0"/>
            <a:r>
              <a:rPr lang="it-IT" dirty="0" smtClean="0"/>
              <a:t>da parte delle imprese del settore agricolo, salvo che per le attività lavorative rese dai soggetti a rischio di esclusione sociale</a:t>
            </a:r>
          </a:p>
          <a:p>
            <a:pPr lvl="0"/>
            <a:r>
              <a:rPr lang="it-IT" dirty="0" smtClean="0"/>
              <a:t>da parte delle imprese dell’edilizia e di settori affini, delle imprese esercenti l’attività di escavazione o di lavorazione di materiale lapideo, delle imprese del settore delle miniere, cave e torbiere;</a:t>
            </a:r>
          </a:p>
          <a:p>
            <a:pPr lvl="0"/>
            <a:r>
              <a:rPr lang="it-IT" dirty="0" smtClean="0"/>
              <a:t>nell’ambito dell’esecuzione di appalti di opere o servizi.</a:t>
            </a:r>
          </a:p>
          <a:p>
            <a:endParaRPr lang="it-IT"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85000" lnSpcReduction="10000"/>
          </a:bodyPr>
          <a:lstStyle/>
          <a:p>
            <a:r>
              <a:rPr lang="it-IT" b="1" dirty="0" smtClean="0"/>
              <a:t>Le pubbliche amministrazioni possono fare ricorso al contratto di prestazioni occasionali, esclusivamente per esigenze temporanee o eccezionali </a:t>
            </a:r>
            <a:r>
              <a:rPr lang="it-IT" dirty="0" smtClean="0"/>
              <a:t>e per attività specifiche previste dalla legge:</a:t>
            </a:r>
          </a:p>
          <a:p>
            <a:pPr lvl="0"/>
            <a:r>
              <a:rPr lang="it-IT" dirty="0" smtClean="0"/>
              <a:t>nell’ambito di progetti speciali rivolti a specifiche categorie di soggetti in stato di povertà, di disabilità, di detenzione, di tossicodipendenza o di fruizione di ammortizzatori sociali;</a:t>
            </a:r>
          </a:p>
          <a:p>
            <a:pPr lvl="0"/>
            <a:r>
              <a:rPr lang="it-IT" dirty="0" smtClean="0"/>
              <a:t>per lo svolgimento di lavori di emergenza correlati a calamità o eventi naturali improvvisi;</a:t>
            </a:r>
          </a:p>
          <a:p>
            <a:pPr lvl="0"/>
            <a:r>
              <a:rPr lang="it-IT" dirty="0" smtClean="0"/>
              <a:t>per attività di solidarietà, in collaborazione con altri enti pubblici e/o associazioni di volontariato;</a:t>
            </a:r>
          </a:p>
          <a:p>
            <a:r>
              <a:rPr lang="it-IT" dirty="0" smtClean="0"/>
              <a:t>per l’organizzazione di manifestazioni sociali, sportive, culturali o caritatevoli</a:t>
            </a:r>
            <a:endParaRPr lang="it-IT"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b="1" dirty="0" smtClean="0"/>
              <a:t>Il distacco </a:t>
            </a:r>
            <a:endParaRPr lang="it-IT" dirty="0" smtClean="0"/>
          </a:p>
          <a:p>
            <a:r>
              <a:rPr lang="it-IT" dirty="0" smtClean="0"/>
              <a:t>Nel caso le esigenze produttive lo richiedano, un datore di lavoro (distaccante) può porre temporaneamente uno o più lavoratori (distaccati) a disposizione di un altro soggetto (</a:t>
            </a:r>
            <a:r>
              <a:rPr lang="it-IT" dirty="0" err="1" smtClean="0"/>
              <a:t>distaccatario</a:t>
            </a:r>
            <a:r>
              <a:rPr lang="it-IT" dirty="0" smtClean="0"/>
              <a:t>) per l'esecuzione di una determinata attività lavorativa.</a:t>
            </a:r>
            <a:br>
              <a:rPr lang="it-IT" dirty="0" smtClean="0"/>
            </a:br>
            <a:r>
              <a:rPr lang="it-IT" b="1" dirty="0" smtClean="0"/>
              <a:t>La riforma Biagi (d.l. 30/2003) ha regolato il fenomeno distacco nel settore privato.</a:t>
            </a:r>
            <a:endParaRPr lang="it-IT" dirty="0" smtClean="0"/>
          </a:p>
          <a:p>
            <a:endParaRPr lang="it-IT"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Per potere ricorrere all'istituto del distacco deve esiste un </a:t>
            </a:r>
            <a:r>
              <a:rPr lang="it-IT" b="1" dirty="0" smtClean="0"/>
              <a:t>interesse produttivo temporaneo </a:t>
            </a:r>
            <a:r>
              <a:rPr lang="it-IT" dirty="0" smtClean="0"/>
              <a:t>del datore di lavoro distaccante che deve permanere per tutto il periodo di durata del distacco</a:t>
            </a:r>
            <a:br>
              <a:rPr lang="it-IT" dirty="0" smtClean="0"/>
            </a:br>
            <a:r>
              <a:rPr lang="it-IT" b="1" dirty="0" smtClean="0"/>
              <a:t>Il concetto di interesse  è molto ampio, per cui il distacco è legittimato da qualsiasi interesse produttivo del distaccante</a:t>
            </a:r>
            <a:r>
              <a:rPr lang="it-IT" dirty="0" smtClean="0"/>
              <a:t/>
            </a:r>
            <a:br>
              <a:rPr lang="it-IT" dirty="0" smtClean="0"/>
            </a:br>
            <a:r>
              <a:rPr lang="it-IT" b="1" dirty="0" smtClean="0"/>
              <a:t>Il distacco rientra nel potere organizzativo e direttivo del datore di lavoro </a:t>
            </a:r>
            <a:endParaRPr lang="it-IT"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pPr>
              <a:buNone/>
            </a:pPr>
            <a:r>
              <a:rPr lang="it-IT" b="1" dirty="0" smtClean="0"/>
              <a:t>condizioni e requisiti </a:t>
            </a:r>
            <a:r>
              <a:rPr lang="it-IT" dirty="0" smtClean="0"/>
              <a:t> :</a:t>
            </a:r>
          </a:p>
          <a:p>
            <a:pPr lvl="0"/>
            <a:r>
              <a:rPr lang="it-IT" dirty="0" smtClean="0"/>
              <a:t>è necessario il </a:t>
            </a:r>
            <a:r>
              <a:rPr lang="it-IT" b="1" dirty="0" smtClean="0"/>
              <a:t>consenso </a:t>
            </a:r>
            <a:r>
              <a:rPr lang="it-IT" dirty="0" smtClean="0"/>
              <a:t>del lavoratore nel caso in cui, durante il periodo del distacco, debba svolgere mansioni diverse, sebbene equivalenti, rispetto a quelle per cui è stato assunto.</a:t>
            </a:r>
          </a:p>
          <a:p>
            <a:pPr lvl="0"/>
            <a:r>
              <a:rPr lang="it-IT" dirty="0" smtClean="0"/>
              <a:t>Se il distacco comporta  lo svolgimento della prestazione lavorativa presso una unità lavorativa che </a:t>
            </a:r>
            <a:r>
              <a:rPr lang="it-IT" b="1" dirty="0" smtClean="0"/>
              <a:t>dista oltre  50 km</a:t>
            </a:r>
            <a:r>
              <a:rPr lang="it-IT" dirty="0" smtClean="0"/>
              <a:t> da quella originaria, deve essere giustificato da comprovate ragioni tecniche, produttive, organizzative o sostitutive.</a:t>
            </a:r>
          </a:p>
          <a:p>
            <a:endParaRPr lang="it-IT"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La circolare n.3/2004 del Ministero del Lavoro ha stabilito che il concetto di </a:t>
            </a:r>
            <a:r>
              <a:rPr lang="it-IT" b="1" dirty="0" smtClean="0"/>
              <a:t>temporaneità </a:t>
            </a:r>
            <a:r>
              <a:rPr lang="it-IT" dirty="0" smtClean="0"/>
              <a:t>coincide con quello </a:t>
            </a:r>
            <a:r>
              <a:rPr lang="it-IT" b="1" dirty="0" smtClean="0"/>
              <a:t>di non </a:t>
            </a:r>
            <a:r>
              <a:rPr lang="it-IT" b="1" dirty="0" err="1" smtClean="0"/>
              <a:t>definibilità</a:t>
            </a:r>
            <a:r>
              <a:rPr lang="it-IT" dirty="0" smtClean="0"/>
              <a:t> pertanto non sono stati stabiliti dei tempi massimi di durata del distacco, la durata del distacco dipende dalla persistenza dell’interesse del distaccante</a:t>
            </a:r>
            <a:r>
              <a:rPr lang="it-IT" b="1" dirty="0" smtClean="0"/>
              <a:t>.</a:t>
            </a:r>
            <a:r>
              <a:rPr lang="it-IT" dirty="0" smtClean="0"/>
              <a:t/>
            </a:r>
            <a:br>
              <a:rPr lang="it-IT" dirty="0" smtClean="0"/>
            </a:br>
            <a:r>
              <a:rPr lang="it-IT" b="1" dirty="0" smtClean="0"/>
              <a:t>Non si applica nell’ipotesi del distacco, per sua natura temporaneo, la disciplina del trasferimento.</a:t>
            </a:r>
            <a:endParaRPr lang="it-IT" dirty="0" smtClean="0"/>
          </a:p>
          <a:p>
            <a:endParaRPr lang="it-IT"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Il datore di lavoro può sostituire il lavoratore distaccato con un altro lavoratore assunto a tempo determinato;</a:t>
            </a:r>
          </a:p>
          <a:p>
            <a:endParaRPr lang="it-IT" dirty="0" smtClean="0"/>
          </a:p>
          <a:p>
            <a:r>
              <a:rPr lang="it-IT" dirty="0" smtClean="0"/>
              <a:t>Il trattamento economico e normativo rimane a carico del datore di lavoro distaccante. La contribuzione INAIL è calcolata con riferimento alla tariffa e ai premi del soggetto presso cui il lavoratore è distaccato</a:t>
            </a:r>
            <a:endParaRPr lang="it-IT"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Qualora il distacco avvenga in violazione di quanto disposto dal D. </a:t>
            </a:r>
            <a:r>
              <a:rPr lang="it-IT" dirty="0" err="1" smtClean="0"/>
              <a:t>Lg.vo</a:t>
            </a:r>
            <a:r>
              <a:rPr lang="it-IT" dirty="0" smtClean="0"/>
              <a:t> n. 276/03, il lavoratore interessato può richiedere, mediante ricorso giudiziale, la costituzione di un rapporto di lavoro alle dipendenze del </a:t>
            </a:r>
            <a:r>
              <a:rPr lang="it-IT" dirty="0" err="1" smtClean="0"/>
              <a:t>distaccatario</a:t>
            </a:r>
            <a:r>
              <a:rPr lang="it-IT" dirty="0" smtClean="0"/>
              <a:t> </a:t>
            </a:r>
            <a:endParaRPr lang="it-IT"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Lavoro minorile</a:t>
            </a:r>
            <a:endParaRPr lang="it-IT" dirty="0"/>
          </a:p>
        </p:txBody>
      </p:sp>
      <p:sp>
        <p:nvSpPr>
          <p:cNvPr id="3" name="Segnaposto contenuto 2"/>
          <p:cNvSpPr>
            <a:spLocks noGrp="1"/>
          </p:cNvSpPr>
          <p:nvPr>
            <p:ph idx="1"/>
          </p:nvPr>
        </p:nvSpPr>
        <p:spPr/>
        <p:txBody>
          <a:bodyPr/>
          <a:lstStyle/>
          <a:p>
            <a:r>
              <a:rPr lang="it-IT" dirty="0" smtClean="0"/>
              <a:t>La Costituzione riconosce e garantisce al lavoro prestato dai minori una speciale tutela mediante gli artt. 37 e 34, ove stabilisce rispettivamente i principi di parità di retribuzione a parità di lavoro fra adulto e minore e di obbligo dell’assolvimento scolastico.</a:t>
            </a:r>
            <a:br>
              <a:rPr lang="it-IT" dirty="0" smtClean="0"/>
            </a:br>
            <a:r>
              <a:rPr lang="it-IT" dirty="0" smtClean="0"/>
              <a:t/>
            </a:r>
            <a:br>
              <a:rPr lang="it-IT" dirty="0" smtClean="0"/>
            </a:br>
            <a:endParaRPr lang="it-IT"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dirty="0" smtClean="0"/>
              <a:t>legge n. 677/1977,, opera una distinzione fra bambini e adolescenti.</a:t>
            </a:r>
          </a:p>
          <a:p>
            <a:r>
              <a:rPr lang="it-IT" dirty="0" smtClean="0"/>
              <a:t>-bambini, i minori che non abbiano ancora compiuto i 15 anni di età o che siano ancora soggetti all’obbligo scolastico;</a:t>
            </a:r>
          </a:p>
          <a:p>
            <a:r>
              <a:rPr lang="it-IT" dirty="0" smtClean="0"/>
              <a:t>-adolescenti, i minori che hanno un’età compresa fra i 15 ed i 18 anni ed abbiano già assolto l’obbligo scolastico.</a:t>
            </a:r>
          </a:p>
          <a:p>
            <a:endParaRPr lang="it-IT"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L’età minima per l’accesso al lavoro coincide con il momento in cui il minore ha concluso il periodo di istruzione obbligatoria e comunque non può essere inferiore ai 15 anni compiuti.</a:t>
            </a:r>
            <a:br>
              <a:rPr lang="it-IT" dirty="0" smtClean="0"/>
            </a:br>
            <a:r>
              <a:rPr lang="it-IT" dirty="0" smtClean="0"/>
              <a:t>In proposito, è necessario specificare che, a decorrere dall’anno 2007- 2008, il numero degli anni di istruzione obbligatoria è stato innalzato a dieci anni e, conseguentemente, l’età minima di ammissione al lavoro è innalzata ai 16 anni</a:t>
            </a:r>
            <a:endParaRPr lang="it-IT"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la legge vieta espressamente di adibire al lavoro i bambini, che non possono accedervi sino all’assolvimento dell’obbligo scolastico, il quale pertanto costituisce una condizione necessaria per l’ammissione all’attività lavorativa.</a:t>
            </a:r>
            <a:br>
              <a:rPr lang="it-IT" dirty="0" smtClean="0"/>
            </a:br>
            <a:endParaRPr lang="it-IT"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È peraltro stabilita una deroga a tale previsione poiché è permesso l’impiego di minori in attività di carattere culturale, artistico sportivo e pubblicitario, purché però sussistano particolari condizioni formali e sostanziali e nel caso di contratto di apprendistato</a:t>
            </a:r>
            <a:endParaRPr lang="it-IT"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Possono invece accedere al lavoro gli adolescenti, per i quali tuttavia è prevista una disciplina speciale, volta a dettare regole peculiari che ineriscono a specifici aspetti del rapporto di lavoro con il minore. Tali regole sono predisposte al fine di evitare che la crescita fisica ed intellettuale del minore subisca pregiudizi</a:t>
            </a:r>
            <a:endParaRPr lang="it-IT"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Orario di lavoro non può superare le 7 ore giornaliere  e 35ore a settimana se si tratta di bambini e 8 ore e 40 in caso di adolescenti. Il lavoro notturno è vietato, riposo settimanale di almeno due g. ferie minime di 30 </a:t>
            </a:r>
            <a:r>
              <a:rPr lang="it-IT" dirty="0" err="1" smtClean="0"/>
              <a:t>gper</a:t>
            </a:r>
            <a:r>
              <a:rPr lang="it-IT" dirty="0" smtClean="0"/>
              <a:t> i minori di anni 16, mentre negli altri casi valgono le </a:t>
            </a:r>
            <a:r>
              <a:rPr lang="it-IT" dirty="0" err="1" smtClean="0"/>
              <a:t>sstesse</a:t>
            </a:r>
            <a:r>
              <a:rPr lang="it-IT" dirty="0" smtClean="0"/>
              <a:t> norme per i lavoratori subordinati maggiorenni</a:t>
            </a:r>
          </a:p>
          <a:p>
            <a:endParaRPr lang="it-IT"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t>Tutela della genitorialità</a:t>
            </a:r>
            <a:endParaRPr lang="it-IT" dirty="0"/>
          </a:p>
        </p:txBody>
      </p:sp>
      <p:sp>
        <p:nvSpPr>
          <p:cNvPr id="3" name="Segnaposto contenuto 2"/>
          <p:cNvSpPr>
            <a:spLocks noGrp="1"/>
          </p:cNvSpPr>
          <p:nvPr>
            <p:ph idx="1"/>
          </p:nvPr>
        </p:nvSpPr>
        <p:spPr/>
        <p:txBody>
          <a:bodyPr/>
          <a:lstStyle/>
          <a:p>
            <a:r>
              <a:rPr lang="it-IT" dirty="0" smtClean="0"/>
              <a:t>Le disposizioni in materia di </a:t>
            </a:r>
            <a:r>
              <a:rPr lang="it-IT" b="1" dirty="0" smtClean="0"/>
              <a:t>tutela della genitorialità </a:t>
            </a:r>
            <a:r>
              <a:rPr lang="it-IT" dirty="0" smtClean="0"/>
              <a:t>nel lavoro sono contenute nel </a:t>
            </a:r>
            <a:r>
              <a:rPr lang="it-IT" i="1" dirty="0" smtClean="0"/>
              <a:t>Testo Unico per la tutela ed il sostegno della maternità e della</a:t>
            </a:r>
            <a:r>
              <a:rPr lang="it-IT" dirty="0" smtClean="0"/>
              <a:t> </a:t>
            </a:r>
            <a:r>
              <a:rPr lang="it-IT" i="1" dirty="0" smtClean="0"/>
              <a:t>paternità</a:t>
            </a:r>
            <a:r>
              <a:rPr lang="it-IT" dirty="0" smtClean="0"/>
              <a:t>, emanato con </a:t>
            </a:r>
            <a:r>
              <a:rPr lang="it-IT" b="1" dirty="0" err="1" smtClean="0"/>
              <a:t>D.Lgs.</a:t>
            </a:r>
            <a:r>
              <a:rPr lang="it-IT" b="1" dirty="0" smtClean="0"/>
              <a:t> 26-3-2001, n. 151</a:t>
            </a:r>
            <a:r>
              <a:rPr lang="it-IT" dirty="0" smtClean="0"/>
              <a:t> che si applica ai lavoratori dipendenti di </a:t>
            </a:r>
            <a:r>
              <a:rPr lang="it-IT" i="1" dirty="0" smtClean="0"/>
              <a:t>datori di lavoro privati </a:t>
            </a:r>
            <a:r>
              <a:rPr lang="it-IT" dirty="0" smtClean="0"/>
              <a:t>e di </a:t>
            </a:r>
            <a:r>
              <a:rPr lang="it-IT" i="1" dirty="0" smtClean="0"/>
              <a:t>pubbliche amministrazioni</a:t>
            </a:r>
            <a:r>
              <a:rPr lang="it-IT" dirty="0" smtClean="0"/>
              <a:t>.</a:t>
            </a:r>
          </a:p>
          <a:p>
            <a:endParaRPr lang="it-IT"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10000"/>
          </a:bodyPr>
          <a:lstStyle/>
          <a:p>
            <a:r>
              <a:rPr lang="it-IT" dirty="0" smtClean="0"/>
              <a:t>Il T.U. (art. 16) prevede un periodo di astensione obbligatoria, cd. </a:t>
            </a:r>
            <a:r>
              <a:rPr lang="it-IT" b="1" dirty="0" smtClean="0"/>
              <a:t>Congedo di maternità</a:t>
            </a:r>
            <a:r>
              <a:rPr lang="it-IT" dirty="0" smtClean="0"/>
              <a:t>, in cui è fatto </a:t>
            </a:r>
            <a:r>
              <a:rPr lang="it-IT" b="1" dirty="0" smtClean="0"/>
              <a:t>divieto assoluto </a:t>
            </a:r>
            <a:r>
              <a:rPr lang="it-IT" dirty="0" smtClean="0"/>
              <a:t>di adibire al lavoro le donne durante i </a:t>
            </a:r>
            <a:r>
              <a:rPr lang="it-IT" i="1" dirty="0" smtClean="0"/>
              <a:t>due mesi precedenti la data presunta del parto e i tre mesi dopo il parto</a:t>
            </a:r>
          </a:p>
          <a:p>
            <a:r>
              <a:rPr lang="it-IT" dirty="0" smtClean="0"/>
              <a:t>Ferma restando la durata complessiva del congedo di maternità (pari a 5 mesi), le lavoratrici possono posticipare l’inizio del periodo di congedo al </a:t>
            </a:r>
            <a:r>
              <a:rPr lang="it-IT" i="1" dirty="0" smtClean="0"/>
              <a:t>mese precedente</a:t>
            </a:r>
            <a:r>
              <a:rPr lang="it-IT" dirty="0" smtClean="0"/>
              <a:t> la data presunta del parto e proseguire nei </a:t>
            </a:r>
            <a:r>
              <a:rPr lang="it-IT" i="1" dirty="0" smtClean="0"/>
              <a:t>quattro mesi successivi </a:t>
            </a:r>
            <a:r>
              <a:rPr lang="it-IT" dirty="0" smtClean="0"/>
              <a:t>al parto (cd. congedo di maternità </a:t>
            </a:r>
            <a:r>
              <a:rPr lang="it-IT" b="1" dirty="0" smtClean="0"/>
              <a:t>flessibile</a:t>
            </a:r>
            <a:r>
              <a:rPr lang="it-IT" dirty="0" smtClean="0"/>
              <a:t>), a condizione che non vi siano controindicazioni per la salute della gestante e del nascituro (art. 20 T.U.).</a:t>
            </a:r>
          </a:p>
          <a:p>
            <a:endParaRPr lang="it-IT"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a:bodyPr>
          <a:lstStyle/>
          <a:p>
            <a:r>
              <a:rPr lang="it-IT" dirty="0" smtClean="0"/>
              <a:t>È, inoltre, possibile </a:t>
            </a:r>
            <a:r>
              <a:rPr lang="it-IT" i="1" dirty="0" smtClean="0"/>
              <a:t>anticipare </a:t>
            </a:r>
            <a:r>
              <a:rPr lang="it-IT" dirty="0" smtClean="0"/>
              <a:t>e </a:t>
            </a:r>
            <a:r>
              <a:rPr lang="it-IT" i="1" dirty="0" smtClean="0"/>
              <a:t>posticipare </a:t>
            </a:r>
            <a:r>
              <a:rPr lang="it-IT" dirty="0" smtClean="0"/>
              <a:t>il congedo di maternità (con aumento del periodo di astensione dal lavoro) in relazione allo stato di salute della lavoratrice e alla compatibilità con le mansioni svolte (art. 17 T.U.).</a:t>
            </a:r>
          </a:p>
          <a:p>
            <a:r>
              <a:rPr lang="it-IT" dirty="0" smtClean="0"/>
              <a:t>Nel caso di </a:t>
            </a:r>
            <a:r>
              <a:rPr lang="it-IT" i="1" dirty="0" smtClean="0"/>
              <a:t>parto prematuro</a:t>
            </a:r>
            <a:r>
              <a:rPr lang="it-IT" dirty="0" smtClean="0"/>
              <a:t>, il congedo (con il relativo divieto di </a:t>
            </a:r>
            <a:r>
              <a:rPr lang="it-IT" dirty="0" err="1" smtClean="0"/>
              <a:t>adibizione</a:t>
            </a:r>
            <a:r>
              <a:rPr lang="it-IT" dirty="0" smtClean="0"/>
              <a:t> al lavoro) spetta anche per i </a:t>
            </a:r>
            <a:r>
              <a:rPr lang="it-IT" i="1" dirty="0" smtClean="0"/>
              <a:t>giorni non goduti prima del parto</a:t>
            </a:r>
            <a:r>
              <a:rPr lang="it-IT" dirty="0" smtClean="0"/>
              <a:t>, che si aggiungono al periodo di congedo di maternità dopo il parto, anche nel caso in cui ciò comporti il superamento dei 5 mesi previsti (art. 16 </a:t>
            </a:r>
            <a:r>
              <a:rPr lang="it-IT" dirty="0" err="1" smtClean="0"/>
              <a:t>D.Lgs.</a:t>
            </a:r>
            <a:r>
              <a:rPr lang="it-IT" dirty="0" smtClean="0"/>
              <a:t> 151/2001, modif. dal </a:t>
            </a:r>
            <a:r>
              <a:rPr lang="it-IT" dirty="0" err="1" smtClean="0"/>
              <a:t>D.Lgs.</a:t>
            </a:r>
            <a:r>
              <a:rPr lang="it-IT" dirty="0" smtClean="0"/>
              <a:t> 80/2015).</a:t>
            </a:r>
          </a:p>
          <a:p>
            <a:endParaRPr lang="it-IT"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Anche al padre lavoratore è riconosciuto il </a:t>
            </a:r>
            <a:r>
              <a:rPr lang="it-IT" b="1" dirty="0" smtClean="0"/>
              <a:t>congedo di paternità </a:t>
            </a:r>
            <a:r>
              <a:rPr lang="it-IT" dirty="0" smtClean="0"/>
              <a:t>ovvero il diritto ad assentarsi dal lavoro per tutta la durata del congedo di maternità o per la parte </a:t>
            </a:r>
            <a:r>
              <a:rPr lang="it-IT" i="1" dirty="0" smtClean="0"/>
              <a:t>residua </a:t>
            </a:r>
            <a:r>
              <a:rPr lang="it-IT" dirty="0" smtClean="0"/>
              <a:t>che sarebbe spettata alla lavoratrice, in caso di </a:t>
            </a:r>
            <a:r>
              <a:rPr lang="it-IT" i="1" dirty="0" smtClean="0"/>
              <a:t>morte </a:t>
            </a:r>
            <a:r>
              <a:rPr lang="it-IT" dirty="0" smtClean="0"/>
              <a:t>o di </a:t>
            </a:r>
            <a:r>
              <a:rPr lang="it-IT" i="1" dirty="0" smtClean="0"/>
              <a:t>grave infermità della madre </a:t>
            </a:r>
            <a:r>
              <a:rPr lang="it-IT" dirty="0" smtClean="0"/>
              <a:t>ovvero di </a:t>
            </a:r>
            <a:r>
              <a:rPr lang="it-IT" i="1" dirty="0" smtClean="0"/>
              <a:t>abbandono </a:t>
            </a:r>
            <a:r>
              <a:rPr lang="it-IT" dirty="0" smtClean="0"/>
              <a:t>o </a:t>
            </a:r>
            <a:r>
              <a:rPr lang="it-IT" i="1" dirty="0" smtClean="0"/>
              <a:t>affidamento</a:t>
            </a:r>
            <a:r>
              <a:rPr lang="it-IT" dirty="0" smtClean="0"/>
              <a:t> </a:t>
            </a:r>
            <a:r>
              <a:rPr lang="it-IT" i="1" dirty="0" smtClean="0"/>
              <a:t>esclusivo </a:t>
            </a:r>
            <a:r>
              <a:rPr lang="it-IT" dirty="0" smtClean="0"/>
              <a:t>del bambino al padre (art. 28 </a:t>
            </a:r>
            <a:r>
              <a:rPr lang="it-IT" dirty="0" err="1" smtClean="0"/>
              <a:t>D.Lgs.</a:t>
            </a:r>
            <a:r>
              <a:rPr lang="it-IT" dirty="0" smtClean="0"/>
              <a:t> 151</a:t>
            </a:r>
            <a:endParaRPr lang="it-IT"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r>
              <a:rPr lang="it-IT" dirty="0" smtClean="0"/>
              <a:t>In caso di </a:t>
            </a:r>
            <a:r>
              <a:rPr lang="it-IT" b="1" dirty="0" smtClean="0"/>
              <a:t>interruzione spontanea o terapeutica della gravidanza</a:t>
            </a:r>
            <a:r>
              <a:rPr lang="it-IT" dirty="0" smtClean="0"/>
              <a:t>, vige una particolare regolamentazione del congedo di maternità. In specie, se l’interruzione avviene </a:t>
            </a:r>
            <a:r>
              <a:rPr lang="it-IT" i="1" dirty="0" smtClean="0"/>
              <a:t>prima del 180° giorno dall’inizio della gestazione</a:t>
            </a:r>
            <a:r>
              <a:rPr lang="it-IT" dirty="0" smtClean="0"/>
              <a:t>, l’evento è qualificato come semplice </a:t>
            </a:r>
            <a:r>
              <a:rPr lang="it-IT" i="1" dirty="0" smtClean="0"/>
              <a:t>malattia</a:t>
            </a:r>
            <a:r>
              <a:rPr lang="it-IT" dirty="0" smtClean="0"/>
              <a:t>; se, invece, l’evento si verifica </a:t>
            </a:r>
            <a:r>
              <a:rPr lang="it-IT" i="1" dirty="0" smtClean="0"/>
              <a:t>successivamente al 180° giorno</a:t>
            </a:r>
            <a:r>
              <a:rPr lang="it-IT" dirty="0" smtClean="0"/>
              <a:t> </a:t>
            </a:r>
            <a:r>
              <a:rPr lang="it-IT" i="1" dirty="0" smtClean="0"/>
              <a:t>dall’inizio della gestazione </a:t>
            </a:r>
            <a:r>
              <a:rPr lang="it-IT" dirty="0" smtClean="0"/>
              <a:t>l’interruzione della gravidanza è </a:t>
            </a:r>
            <a:r>
              <a:rPr lang="it-IT" i="1" dirty="0" smtClean="0"/>
              <a:t>equiparata al parto </a:t>
            </a:r>
            <a:r>
              <a:rPr lang="it-IT" dirty="0" smtClean="0"/>
              <a:t>e, pertanto, dà diritto a fruire del </a:t>
            </a:r>
            <a:r>
              <a:rPr lang="it-IT" i="1" dirty="0" smtClean="0"/>
              <a:t>congedo obbligatorio di maternità </a:t>
            </a:r>
            <a:r>
              <a:rPr lang="it-IT" dirty="0" smtClean="0"/>
              <a:t>e comporta, per il datore di lavoro, il </a:t>
            </a:r>
            <a:r>
              <a:rPr lang="it-IT" i="1" dirty="0" smtClean="0"/>
              <a:t>divieto di adibire la lavoratrice al lavoro </a:t>
            </a:r>
            <a:r>
              <a:rPr lang="it-IT" dirty="0" smtClean="0"/>
              <a:t>nel periodo di astensione successivo all’evento</a:t>
            </a:r>
            <a:endParaRPr lang="it-IT"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In tale ultimo caso, però, la lavoratrice può </a:t>
            </a:r>
            <a:r>
              <a:rPr lang="it-IT" i="1" dirty="0" smtClean="0"/>
              <a:t>rinunciare a fruire dell’astensione </a:t>
            </a:r>
            <a:r>
              <a:rPr lang="it-IT" dirty="0" smtClean="0"/>
              <a:t>e </a:t>
            </a:r>
            <a:r>
              <a:rPr lang="it-IT" i="1" dirty="0" smtClean="0"/>
              <a:t>riprendere in qualunque momento l’attività lavorativa</a:t>
            </a:r>
            <a:r>
              <a:rPr lang="it-IT" dirty="0" smtClean="0"/>
              <a:t>, con un preavviso di 10 giorni al datore di lavoro, a condizione che non vi sia pregiudizio per la sua salute (art. 16, comma 1bis, </a:t>
            </a:r>
            <a:r>
              <a:rPr lang="it-IT" dirty="0" err="1" smtClean="0"/>
              <a:t>D.Lgs.</a:t>
            </a:r>
            <a:r>
              <a:rPr lang="it-IT" dirty="0" smtClean="0"/>
              <a:t> 151/2001, introdotto dal </a:t>
            </a:r>
            <a:r>
              <a:rPr lang="it-IT" dirty="0" err="1" smtClean="0"/>
              <a:t>D.Lgs.</a:t>
            </a:r>
            <a:r>
              <a:rPr lang="it-IT" dirty="0" smtClean="0"/>
              <a:t> 119/2011).</a:t>
            </a:r>
          </a:p>
          <a:p>
            <a:r>
              <a:rPr lang="it-IT" dirty="0" smtClean="0"/>
              <a:t>La stessa facoltà, per la lavoratrice, è prevista in caso di </a:t>
            </a:r>
            <a:r>
              <a:rPr lang="it-IT" i="1" dirty="0" smtClean="0"/>
              <a:t>decesso del bambino </a:t>
            </a:r>
            <a:r>
              <a:rPr lang="it-IT" dirty="0" smtClean="0"/>
              <a:t>alla nascita o durante il congedo di maternità.</a:t>
            </a:r>
          </a:p>
          <a:p>
            <a:endParaRPr lang="it-IT" dirty="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Il caso di </a:t>
            </a:r>
            <a:r>
              <a:rPr lang="it-IT" i="1" dirty="0" smtClean="0"/>
              <a:t>ricovero del bambino</a:t>
            </a:r>
            <a:r>
              <a:rPr lang="it-IT" dirty="0" smtClean="0"/>
              <a:t>, è possibile sospendere il congedo di maternità. Ai sensi dell’art. 18 T.U. l’inosservanza delle disposizioni in materia di interdizione al lavoro della lavoratrice è </a:t>
            </a:r>
            <a:r>
              <a:rPr lang="it-IT" b="1" dirty="0" smtClean="0"/>
              <a:t>punita con l’arresto fino a 6 mesi.</a:t>
            </a:r>
            <a:endParaRPr lang="it-IT"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i="1" dirty="0" smtClean="0"/>
              <a:t>Congedi parentali</a:t>
            </a:r>
            <a:endParaRPr lang="it-IT" b="1" i="1" dirty="0" smtClean="0"/>
          </a:p>
          <a:p>
            <a:r>
              <a:rPr lang="it-IT" dirty="0" smtClean="0"/>
              <a:t>La cd. </a:t>
            </a:r>
            <a:r>
              <a:rPr lang="it-IT" i="1" dirty="0" smtClean="0"/>
              <a:t>astensione facoltativa </a:t>
            </a:r>
            <a:r>
              <a:rPr lang="it-IT" dirty="0" smtClean="0"/>
              <a:t>consiste in un </a:t>
            </a:r>
            <a:r>
              <a:rPr lang="it-IT" b="1" dirty="0" smtClean="0"/>
              <a:t>congedo della durata massima cumulativa di 10 mesi</a:t>
            </a:r>
            <a:r>
              <a:rPr lang="it-IT" dirty="0" smtClean="0"/>
              <a:t>, fruibile per </a:t>
            </a:r>
            <a:r>
              <a:rPr lang="it-IT" i="1" dirty="0" smtClean="0"/>
              <a:t>ogni </a:t>
            </a:r>
            <a:r>
              <a:rPr lang="it-IT" dirty="0" smtClean="0"/>
              <a:t>figlio, anche su base </a:t>
            </a:r>
            <a:r>
              <a:rPr lang="it-IT" i="1" dirty="0" smtClean="0"/>
              <a:t>oraria</a:t>
            </a:r>
            <a:r>
              <a:rPr lang="it-IT" dirty="0" smtClean="0"/>
              <a:t>, da ciascun genitore, in alternativa tra loro, fino al compimento del </a:t>
            </a:r>
            <a:r>
              <a:rPr lang="it-IT" i="1" dirty="0" smtClean="0"/>
              <a:t>dodicesimo</a:t>
            </a:r>
            <a:r>
              <a:rPr lang="it-IT" dirty="0" smtClean="0"/>
              <a:t> </a:t>
            </a:r>
            <a:r>
              <a:rPr lang="it-IT" i="1" dirty="0" smtClean="0"/>
              <a:t>anno di vita del bambino </a:t>
            </a:r>
            <a:r>
              <a:rPr lang="it-IT" dirty="0" smtClean="0"/>
              <a:t>(art. 32 T.U., modif. dal </a:t>
            </a:r>
            <a:r>
              <a:rPr lang="it-IT" dirty="0" err="1" smtClean="0"/>
              <a:t>D.Lgs.</a:t>
            </a:r>
            <a:r>
              <a:rPr lang="it-IT" dirty="0" smtClean="0"/>
              <a:t> 80/2015).</a:t>
            </a:r>
          </a:p>
          <a:p>
            <a:endParaRPr lang="it-IT"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Tale diritto compete..</a:t>
            </a:r>
            <a:endParaRPr lang="it-IT" dirty="0"/>
          </a:p>
        </p:txBody>
      </p:sp>
      <p:sp>
        <p:nvSpPr>
          <p:cNvPr id="3" name="Segnaposto contenuto 2"/>
          <p:cNvSpPr>
            <a:spLocks noGrp="1"/>
          </p:cNvSpPr>
          <p:nvPr>
            <p:ph idx="1"/>
          </p:nvPr>
        </p:nvSpPr>
        <p:spPr/>
        <p:txBody>
          <a:bodyPr/>
          <a:lstStyle/>
          <a:p>
            <a:r>
              <a:rPr lang="it-IT" dirty="0" smtClean="0"/>
              <a:t>— alla </a:t>
            </a:r>
            <a:r>
              <a:rPr lang="it-IT" i="1" dirty="0" smtClean="0"/>
              <a:t>madre lavoratrice</a:t>
            </a:r>
            <a:r>
              <a:rPr lang="it-IT" dirty="0" smtClean="0"/>
              <a:t>, trascorso il periodo di congedo obbligatorio di maternità, per un periodo continuativo o frazionato non superiore a </a:t>
            </a:r>
            <a:r>
              <a:rPr lang="it-IT" i="1" dirty="0" smtClean="0"/>
              <a:t>6 mesi</a:t>
            </a:r>
            <a:r>
              <a:rPr lang="it-IT" dirty="0" smtClean="0"/>
              <a:t>;</a:t>
            </a:r>
          </a:p>
          <a:p>
            <a:r>
              <a:rPr lang="it-IT" dirty="0" smtClean="0"/>
              <a:t>— al </a:t>
            </a:r>
            <a:r>
              <a:rPr lang="it-IT" i="1" dirty="0" smtClean="0"/>
              <a:t>padre lavoratore</a:t>
            </a:r>
            <a:r>
              <a:rPr lang="it-IT" dirty="0" smtClean="0"/>
              <a:t>, dalla nascita del figlio, per un periodo continuativo o frazionato non superiore a </a:t>
            </a:r>
            <a:r>
              <a:rPr lang="it-IT" i="1" dirty="0" smtClean="0"/>
              <a:t>6 mesi</a:t>
            </a:r>
            <a:r>
              <a:rPr lang="it-IT" dirty="0" smtClean="0"/>
              <a:t>, elevabile a 7 nel caso in cui il padre lavoratore eserciti il diritto di astenersi dal lavoro per un periodo continuativo o frazionato non inferiore a 3 mesi;</a:t>
            </a:r>
          </a:p>
          <a:p>
            <a:r>
              <a:rPr lang="it-IT" dirty="0" smtClean="0"/>
              <a:t>— qualora vi sia un </a:t>
            </a:r>
            <a:r>
              <a:rPr lang="it-IT" i="1" dirty="0" smtClean="0"/>
              <a:t>solo genitore</a:t>
            </a:r>
            <a:r>
              <a:rPr lang="it-IT" dirty="0" smtClean="0"/>
              <a:t>, per un periodo continuativo o frazionato non superiore a 10 mesi.</a:t>
            </a:r>
          </a:p>
          <a:p>
            <a:endParaRPr lang="it-IT" dirty="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Il T.U. (art. 47) prevede la possibilità per </a:t>
            </a:r>
            <a:r>
              <a:rPr lang="it-IT" b="1" dirty="0" smtClean="0"/>
              <a:t>entrambi i genitori</a:t>
            </a:r>
            <a:r>
              <a:rPr lang="it-IT" dirty="0" smtClean="0"/>
              <a:t>, ma </a:t>
            </a:r>
            <a:r>
              <a:rPr lang="it-IT" i="1" dirty="0" smtClean="0"/>
              <a:t>alternativamente</a:t>
            </a:r>
            <a:r>
              <a:rPr lang="it-IT" dirty="0" smtClean="0"/>
              <a:t>, di astenersi dal lavoro (assenze giustificate ma </a:t>
            </a:r>
            <a:r>
              <a:rPr lang="it-IT" i="1" dirty="0" smtClean="0"/>
              <a:t>non </a:t>
            </a:r>
            <a:r>
              <a:rPr lang="it-IT" dirty="0" smtClean="0"/>
              <a:t>retribuite):</a:t>
            </a:r>
          </a:p>
          <a:p>
            <a:r>
              <a:rPr lang="it-IT" dirty="0" smtClean="0"/>
              <a:t>— per figli di </a:t>
            </a:r>
            <a:r>
              <a:rPr lang="it-IT" i="1" dirty="0" smtClean="0"/>
              <a:t>età inferiore a 3 anni</a:t>
            </a:r>
            <a:r>
              <a:rPr lang="it-IT" dirty="0" smtClean="0"/>
              <a:t>, </a:t>
            </a:r>
            <a:r>
              <a:rPr lang="it-IT" i="1" dirty="0" smtClean="0"/>
              <a:t>per periodi corrispondenti alle malattie di ciascun figlio</a:t>
            </a:r>
            <a:r>
              <a:rPr lang="it-IT" dirty="0" smtClean="0"/>
              <a:t>;</a:t>
            </a:r>
          </a:p>
          <a:p>
            <a:r>
              <a:rPr lang="it-IT" dirty="0" smtClean="0"/>
              <a:t>— per figli di </a:t>
            </a:r>
            <a:r>
              <a:rPr lang="it-IT" i="1" dirty="0" smtClean="0"/>
              <a:t>età superiore a 3 anni e fino a 8 anni, </a:t>
            </a:r>
            <a:r>
              <a:rPr lang="it-IT" dirty="0" smtClean="0"/>
              <a:t>nel limite di </a:t>
            </a:r>
            <a:r>
              <a:rPr lang="it-IT" i="1" dirty="0" smtClean="0"/>
              <a:t>5 giorni lavorativi all’anno, </a:t>
            </a:r>
            <a:r>
              <a:rPr lang="it-IT" dirty="0" smtClean="0"/>
              <a:t>per ogni figlio.</a:t>
            </a:r>
          </a:p>
          <a:p>
            <a:endParaRPr lang="it-IT" dirty="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Nel corso del </a:t>
            </a:r>
            <a:r>
              <a:rPr lang="it-IT" i="1" dirty="0" smtClean="0"/>
              <a:t>primo anno di vita del bambino</a:t>
            </a:r>
            <a:r>
              <a:rPr lang="it-IT" dirty="0" smtClean="0"/>
              <a:t>, la donna lavoratrice ha diritto ad </a:t>
            </a:r>
            <a:r>
              <a:rPr lang="it-IT" i="1" dirty="0" smtClean="0"/>
              <a:t>uno </a:t>
            </a:r>
            <a:r>
              <a:rPr lang="it-IT" dirty="0" smtClean="0"/>
              <a:t>o </a:t>
            </a:r>
            <a:r>
              <a:rPr lang="it-IT" i="1" dirty="0" smtClean="0"/>
              <a:t>due periodi di riposo </a:t>
            </a:r>
            <a:r>
              <a:rPr lang="it-IT" dirty="0" smtClean="0"/>
              <a:t>(cd. </a:t>
            </a:r>
            <a:r>
              <a:rPr lang="it-IT" b="1" dirty="0" smtClean="0"/>
              <a:t>permessi per allattamento</a:t>
            </a:r>
            <a:r>
              <a:rPr lang="it-IT" dirty="0" smtClean="0"/>
              <a:t>), di </a:t>
            </a:r>
            <a:r>
              <a:rPr lang="it-IT" i="1" dirty="0" smtClean="0"/>
              <a:t>un’ora ciascuno</a:t>
            </a:r>
            <a:r>
              <a:rPr lang="it-IT" dirty="0" smtClean="0"/>
              <a:t>.</a:t>
            </a:r>
          </a:p>
          <a:p>
            <a:r>
              <a:rPr lang="it-IT" dirty="0" smtClean="0"/>
              <a:t>I periodi di riposo hanno la </a:t>
            </a:r>
            <a:r>
              <a:rPr lang="it-IT" b="1" dirty="0" smtClean="0"/>
              <a:t>durata </a:t>
            </a:r>
            <a:r>
              <a:rPr lang="it-IT" dirty="0" smtClean="0"/>
              <a:t>di:</a:t>
            </a:r>
          </a:p>
          <a:p>
            <a:r>
              <a:rPr lang="it-IT" dirty="0" smtClean="0"/>
              <a:t>— </a:t>
            </a:r>
            <a:r>
              <a:rPr lang="it-IT" i="1" dirty="0" smtClean="0"/>
              <a:t>2 ore</a:t>
            </a:r>
            <a:r>
              <a:rPr lang="it-IT" dirty="0" smtClean="0"/>
              <a:t>, se l’orario di lavoro giornaliero è </a:t>
            </a:r>
            <a:r>
              <a:rPr lang="it-IT" i="1" dirty="0" smtClean="0"/>
              <a:t>pari o superiore </a:t>
            </a:r>
            <a:r>
              <a:rPr lang="it-IT" dirty="0" smtClean="0"/>
              <a:t>a 6 ore (i permessi sono anche </a:t>
            </a:r>
            <a:r>
              <a:rPr lang="it-IT" i="1" dirty="0" smtClean="0"/>
              <a:t>cumulabili </a:t>
            </a:r>
            <a:r>
              <a:rPr lang="it-IT" dirty="0" smtClean="0"/>
              <a:t>durante la giornata);</a:t>
            </a:r>
          </a:p>
          <a:p>
            <a:r>
              <a:rPr lang="it-IT" dirty="0" smtClean="0"/>
              <a:t>— </a:t>
            </a:r>
            <a:r>
              <a:rPr lang="it-IT" i="1" dirty="0" smtClean="0"/>
              <a:t>un’ora</a:t>
            </a:r>
            <a:r>
              <a:rPr lang="it-IT" dirty="0" smtClean="0"/>
              <a:t>, se l’orario di lavoro giornaliero </a:t>
            </a:r>
            <a:r>
              <a:rPr lang="it-IT" i="1" dirty="0" smtClean="0"/>
              <a:t>è inferiore </a:t>
            </a:r>
            <a:r>
              <a:rPr lang="it-IT" dirty="0" smtClean="0"/>
              <a:t>alle 6 ore.</a:t>
            </a:r>
          </a:p>
          <a:p>
            <a:endParaRPr lang="it-IT" dirty="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A tutela delle lavoratrici e dei lavoratori il T.U. prevede il </a:t>
            </a:r>
            <a:r>
              <a:rPr lang="it-IT" b="1" dirty="0" smtClean="0"/>
              <a:t>divieto assoluto di licenziamento</a:t>
            </a:r>
            <a:r>
              <a:rPr lang="it-IT" dirty="0" smtClean="0"/>
              <a:t>, nonché di sospensione dal lavoro e di collocamento in mobilità (salvo il caso di cessazione dell’attività dell’azienda), </a:t>
            </a:r>
            <a:r>
              <a:rPr lang="it-IT" i="1" dirty="0" smtClean="0"/>
              <a:t>dall’inizio del</a:t>
            </a:r>
            <a:r>
              <a:rPr lang="it-IT" dirty="0" smtClean="0"/>
              <a:t> </a:t>
            </a:r>
            <a:r>
              <a:rPr lang="it-IT" i="1" dirty="0" smtClean="0"/>
              <a:t>periodo di gravidanza fino al termine del periodo di congedo obbligatorio</a:t>
            </a:r>
            <a:r>
              <a:rPr lang="it-IT" dirty="0" smtClean="0"/>
              <a:t>, nonché </a:t>
            </a:r>
            <a:r>
              <a:rPr lang="it-IT" i="1" dirty="0" smtClean="0"/>
              <a:t>fino al compimento di un anno di età del bambino</a:t>
            </a:r>
            <a:endParaRPr lang="it-IT" dirty="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È altresì vietato il licenziamento causato dalla domanda o dalla fruizione del </a:t>
            </a:r>
            <a:r>
              <a:rPr lang="it-IT" i="1" dirty="0" smtClean="0"/>
              <a:t>congedo</a:t>
            </a:r>
            <a:r>
              <a:rPr lang="it-IT" dirty="0" smtClean="0"/>
              <a:t> </a:t>
            </a:r>
            <a:r>
              <a:rPr lang="it-IT" i="1" dirty="0" smtClean="0"/>
              <a:t>parentale </a:t>
            </a:r>
            <a:r>
              <a:rPr lang="it-IT" dirty="0" smtClean="0"/>
              <a:t>e per la </a:t>
            </a:r>
            <a:r>
              <a:rPr lang="it-IT" i="1" dirty="0" smtClean="0"/>
              <a:t>malattia </a:t>
            </a:r>
            <a:r>
              <a:rPr lang="it-IT" dirty="0" smtClean="0"/>
              <a:t>del bambino da parte della lavoratrice o del lavoratore (art. 54).il legislatore prevede inoltre delle specifiche regole per la tutela della sicurezza e della salute delle lavoratrici durante il </a:t>
            </a:r>
            <a:r>
              <a:rPr lang="it-IT" dirty="0" err="1" smtClean="0"/>
              <a:t>peiodo</a:t>
            </a:r>
            <a:r>
              <a:rPr lang="it-IT" dirty="0" smtClean="0"/>
              <a:t> di gravidanza e fino a 7 mesi di età del figlio, </a:t>
            </a:r>
            <a:r>
              <a:rPr lang="it-IT" dirty="0" err="1" smtClean="0"/>
              <a:t>purchè</a:t>
            </a:r>
            <a:r>
              <a:rPr lang="it-IT" dirty="0" smtClean="0"/>
              <a:t> abbiano informato il datore della loro situazione</a:t>
            </a:r>
          </a:p>
          <a:p>
            <a:endParaRPr lang="it-IT" dirty="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Sia i </a:t>
            </a:r>
            <a:r>
              <a:rPr lang="it-IT" b="1" dirty="0" smtClean="0"/>
              <a:t>lavoratori privati </a:t>
            </a:r>
            <a:r>
              <a:rPr lang="it-IT" dirty="0" smtClean="0"/>
              <a:t>che i </a:t>
            </a:r>
            <a:r>
              <a:rPr lang="it-IT" b="1" dirty="0" smtClean="0"/>
              <a:t>pubblici dipendenti</a:t>
            </a:r>
            <a:r>
              <a:rPr lang="it-IT" dirty="0" smtClean="0"/>
              <a:t>, durante il </a:t>
            </a:r>
            <a:r>
              <a:rPr lang="it-IT" i="1" dirty="0" smtClean="0"/>
              <a:t>periodo di congedo obbligatorio di maternità, di paternità e degli altri congedi e permessi previsti dallo stesso Testo Unico maternità</a:t>
            </a:r>
            <a:r>
              <a:rPr lang="it-IT" dirty="0" smtClean="0"/>
              <a:t>, hanno diritto alla </a:t>
            </a:r>
            <a:r>
              <a:rPr lang="it-IT" b="1" dirty="0" smtClean="0"/>
              <a:t>conservazione</a:t>
            </a:r>
            <a:r>
              <a:rPr lang="it-IT" dirty="0" smtClean="0"/>
              <a:t> </a:t>
            </a:r>
            <a:r>
              <a:rPr lang="it-IT" b="1" dirty="0" smtClean="0"/>
              <a:t>del posto di lavoro </a:t>
            </a:r>
            <a:r>
              <a:rPr lang="it-IT" dirty="0" smtClean="0"/>
              <a:t>e, al </a:t>
            </a:r>
            <a:r>
              <a:rPr lang="it-IT" b="1" dirty="0" smtClean="0"/>
              <a:t>rientro </a:t>
            </a:r>
            <a:r>
              <a:rPr lang="it-IT" dirty="0" smtClean="0"/>
              <a:t>in azienda, ad essere adibite/i alle </a:t>
            </a:r>
            <a:r>
              <a:rPr lang="it-IT" i="1" dirty="0" smtClean="0"/>
              <a:t>mansioni da ultimo svolte </a:t>
            </a:r>
            <a:r>
              <a:rPr lang="it-IT" dirty="0" smtClean="0"/>
              <a:t>o a </a:t>
            </a:r>
            <a:r>
              <a:rPr lang="it-IT" i="1" dirty="0" smtClean="0"/>
              <a:t>mansioni equivalenti</a:t>
            </a:r>
            <a:r>
              <a:rPr lang="it-IT" dirty="0" smtClean="0"/>
              <a:t>.</a:t>
            </a:r>
          </a:p>
          <a:p>
            <a:endParaRPr lang="it-IT" dirty="0"/>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r>
              <a:rPr lang="it-IT" dirty="0" smtClean="0"/>
              <a:t>Il dipendente di pubbliche amministrazioni </a:t>
            </a:r>
            <a:r>
              <a:rPr lang="it-IT" b="1" dirty="0" smtClean="0"/>
              <a:t>con figli fino a tre anni di età </a:t>
            </a:r>
            <a:r>
              <a:rPr lang="it-IT" dirty="0" smtClean="0"/>
              <a:t>può richiedere di essere assegnato, anche in modo frazionato e per un periodo complessivamente non superiore a tre anni, ad una </a:t>
            </a:r>
            <a:r>
              <a:rPr lang="it-IT" i="1" dirty="0" smtClean="0"/>
              <a:t>sede di servizio ubicata nella stessa Provincia o Regione nella quale l’altro genitore esercita</a:t>
            </a:r>
            <a:r>
              <a:rPr lang="it-IT" dirty="0" smtClean="0"/>
              <a:t> </a:t>
            </a:r>
            <a:r>
              <a:rPr lang="it-IT" i="1" dirty="0" smtClean="0"/>
              <a:t>la propria attività lavorativa</a:t>
            </a:r>
            <a:r>
              <a:rPr lang="it-IT" dirty="0" smtClean="0"/>
              <a:t>. Tale assegnazione è però subordinata alla sussistenza di un posto vacante e disponibile di corrispondente posizione retributiva ed all’assenso delle amministrazioni di provenienza e destinazione</a:t>
            </a:r>
            <a:endParaRPr lang="it-IT" dirty="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La Costituzione italiana stabilisce a chiare lettere che la donna lavoratrice ha gli stessi diritti e, a parità di lavoro, le stesse retribuzioni che spettano al lavoratore. Viene altresì aggiunto che le condizioni di lavoro devono consentire alla donna l’adempimento della sua essenziale funzione familiare e assicurare alla madre e al bambino una speciale adeguata protezione.</a:t>
            </a:r>
            <a:endParaRPr lang="it-IT" dirty="0"/>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la </a:t>
            </a:r>
            <a:r>
              <a:rPr lang="it-IT" b="1" dirty="0" smtClean="0"/>
              <a:t>parità di trattamento nel rapporto di lavoro</a:t>
            </a:r>
            <a:r>
              <a:rPr lang="it-IT" dirty="0" smtClean="0"/>
              <a:t> non riguarda solo il gentil sesso, ma anche la provenienza geografica. La legge italiana dice che lo Stato deve garantire a tutti i lavoratori stranieri regolarmente soggiornanti nel suo territorio e alle loro famiglie parità di trattamento e piena uguaglianza di diritti rispetto ai lavoratori italiani</a:t>
            </a:r>
            <a:endParaRPr lang="it-IT" dirty="0"/>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In attuazione del principio di non discriminazione nei luoghi di lavoro, lo statuto dei lavoratori, prevede all’art. 15, uno specifico limite al potere direttivo del datore, a cui è fatto espressamente divieto di compiere atti o stipulare patti che abbiano l’effetto di discriminare il lavoratore in ragione della sua appartenenza (o non appartenenza) ad un’associazione sindacale</a:t>
            </a:r>
            <a:endParaRPr lang="it-IT" dirty="0"/>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Una disciplina generale sulle discriminazioni derivanti da altri fattori è intervenuta solo nel 2003, quando il legislatore italiano ha trasposto nel nostro ordinamento le direttive comunitarie n. 2000/78/CEE e 2000/43/CEE attraverso i </a:t>
            </a:r>
            <a:r>
              <a:rPr lang="it-IT" dirty="0" err="1" smtClean="0"/>
              <a:t>D.Lgs.</a:t>
            </a:r>
            <a:r>
              <a:rPr lang="it-IT" dirty="0" smtClean="0"/>
              <a:t> 215/2003 e </a:t>
            </a:r>
            <a:r>
              <a:rPr lang="it-IT" dirty="0" err="1" smtClean="0"/>
              <a:t>D.Lgs.</a:t>
            </a:r>
            <a:r>
              <a:rPr lang="it-IT" dirty="0" smtClean="0"/>
              <a:t> 216/2003 già citati, con i quali rispettivamente interviene a tutela della parità di trattamento fra persone indipendentemente dalla razza e dall’origine etnica e a tutela della parità di trattamento in materia di occupazione e condizioni di lavoro</a:t>
            </a:r>
            <a:endParaRPr lang="it-IT" dirty="0"/>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endParaRPr lang="it-IT"/>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nozio">
  <a:themeElements>
    <a:clrScheme name="Equinozi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Equinozi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nozi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130</TotalTime>
  <Words>2341</Words>
  <Application>Microsoft Office PowerPoint</Application>
  <PresentationFormat>Presentazione su schermo (4:3)</PresentationFormat>
  <Paragraphs>133</Paragraphs>
  <Slides>73</Slides>
  <Notes>1</Notes>
  <HiddenSlides>0</HiddenSlides>
  <MMClips>0</MMClips>
  <ScaleCrop>false</ScaleCrop>
  <HeadingPairs>
    <vt:vector size="4" baseType="variant">
      <vt:variant>
        <vt:lpstr>Tema</vt:lpstr>
      </vt:variant>
      <vt:variant>
        <vt:i4>1</vt:i4>
      </vt:variant>
      <vt:variant>
        <vt:lpstr>Titoli diapositive</vt:lpstr>
      </vt:variant>
      <vt:variant>
        <vt:i4>73</vt:i4>
      </vt:variant>
    </vt:vector>
  </HeadingPairs>
  <TitlesOfParts>
    <vt:vector size="74" baseType="lpstr">
      <vt:lpstr>Equinozio</vt:lpstr>
      <vt:lpstr>Lavoratore autonomo</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lpstr>LAVORO PARASUBORDINATO </vt:lpstr>
      <vt:lpstr>Diapositiva 17</vt:lpstr>
      <vt:lpstr>Diapositiva 18</vt:lpstr>
      <vt:lpstr>Diapositiva 19</vt:lpstr>
      <vt:lpstr>Diapositiva 20</vt:lpstr>
      <vt:lpstr>Socio d’opera</vt:lpstr>
      <vt:lpstr>Società cooperative</vt:lpstr>
      <vt:lpstr>Diapositiva 23</vt:lpstr>
      <vt:lpstr>Diapositiva 24</vt:lpstr>
      <vt:lpstr>Diapositiva 25</vt:lpstr>
      <vt:lpstr>Diapositiva 26</vt:lpstr>
      <vt:lpstr>Diapositiva 27</vt:lpstr>
      <vt:lpstr>Diapositiva 28</vt:lpstr>
      <vt:lpstr>Diapositiva 29</vt:lpstr>
      <vt:lpstr>Diapositiva 30</vt:lpstr>
      <vt:lpstr>Diapositiva 31</vt:lpstr>
      <vt:lpstr>Impresa sociale</vt:lpstr>
      <vt:lpstr>Diapositiva 33</vt:lpstr>
      <vt:lpstr>Diapositiva 34</vt:lpstr>
      <vt:lpstr>Diapositiva 35</vt:lpstr>
      <vt:lpstr>Diapositiva 36</vt:lpstr>
      <vt:lpstr>Diapositiva 37</vt:lpstr>
      <vt:lpstr>Diapositiva 38</vt:lpstr>
      <vt:lpstr>Diapositiva 39</vt:lpstr>
      <vt:lpstr>Diapositiva 40</vt:lpstr>
      <vt:lpstr>Diapositiva 41</vt:lpstr>
      <vt:lpstr>Diapositiva 42</vt:lpstr>
      <vt:lpstr>Diapositiva 43</vt:lpstr>
      <vt:lpstr>Diapositiva 44</vt:lpstr>
      <vt:lpstr>Diapositiva 45</vt:lpstr>
      <vt:lpstr>Diapositiva 46</vt:lpstr>
      <vt:lpstr>Lavoro minorile</vt:lpstr>
      <vt:lpstr>Diapositiva 48</vt:lpstr>
      <vt:lpstr>Diapositiva 49</vt:lpstr>
      <vt:lpstr>Diapositiva 50</vt:lpstr>
      <vt:lpstr>Diapositiva 51</vt:lpstr>
      <vt:lpstr>Diapositiva 52</vt:lpstr>
      <vt:lpstr>Diapositiva 53</vt:lpstr>
      <vt:lpstr>Tutela della genitorialità</vt:lpstr>
      <vt:lpstr>Diapositiva 55</vt:lpstr>
      <vt:lpstr>Diapositiva 56</vt:lpstr>
      <vt:lpstr>Diapositiva 57</vt:lpstr>
      <vt:lpstr>Diapositiva 58</vt:lpstr>
      <vt:lpstr>Diapositiva 59</vt:lpstr>
      <vt:lpstr>Diapositiva 60</vt:lpstr>
      <vt:lpstr>Diapositiva 61</vt:lpstr>
      <vt:lpstr>Tale diritto compete..</vt:lpstr>
      <vt:lpstr>Diapositiva 63</vt:lpstr>
      <vt:lpstr>Diapositiva 64</vt:lpstr>
      <vt:lpstr>Diapositiva 65</vt:lpstr>
      <vt:lpstr>Diapositiva 66</vt:lpstr>
      <vt:lpstr>Diapositiva 67</vt:lpstr>
      <vt:lpstr>Diapositiva 68</vt:lpstr>
      <vt:lpstr>Diapositiva 69</vt:lpstr>
      <vt:lpstr>Diapositiva 70</vt:lpstr>
      <vt:lpstr>Diapositiva 71</vt:lpstr>
      <vt:lpstr>Diapositiva 72</vt:lpstr>
      <vt:lpstr>Diapositiva 73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Lavoratore autonomo</dc:title>
  <dc:creator>Windows User</dc:creator>
  <cp:lastModifiedBy>Windows User</cp:lastModifiedBy>
  <cp:revision>2</cp:revision>
  <dcterms:created xsi:type="dcterms:W3CDTF">2018-10-03T09:40:13Z</dcterms:created>
  <dcterms:modified xsi:type="dcterms:W3CDTF">2018-10-09T06:52:34Z</dcterms:modified>
</cp:coreProperties>
</file>