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33"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6" r:id="rId72"/>
    <p:sldId id="327" r:id="rId73"/>
    <p:sldId id="328" r:id="rId74"/>
    <p:sldId id="329" r:id="rId75"/>
    <p:sldId id="330" r:id="rId76"/>
    <p:sldId id="331" r:id="rId77"/>
    <p:sldId id="332" r:id="rId78"/>
    <p:sldId id="334" r:id="rId79"/>
    <p:sldId id="335" r:id="rId80"/>
    <p:sldId id="336" r:id="rId81"/>
    <p:sldId id="337" r:id="rId82"/>
    <p:sldId id="338" r:id="rId8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29470C-82DF-43D3-8B3D-5601F571AF2D}" type="datetimeFigureOut">
              <a:rPr lang="it-IT" smtClean="0"/>
              <a:pPr/>
              <a:t>10/10/2018</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D70CE2-3AB2-419E-A86F-1E5012688D44}" type="slidenum">
              <a:rPr lang="it-IT" smtClean="0"/>
              <a:pPr/>
              <a:t>‹N›</a:t>
            </a:fld>
            <a:endParaRPr lang="it-IT"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92D70CE2-3AB2-419E-A86F-1E5012688D44}" type="slidenum">
              <a:rPr lang="it-IT" smtClean="0"/>
              <a:pPr/>
              <a:t>33</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19" name="Segnaposto piè di pagina 18"/>
          <p:cNvSpPr>
            <a:spLocks noGrp="1"/>
          </p:cNvSpPr>
          <p:nvPr>
            <p:ph type="ftr" sz="quarter" idx="11"/>
          </p:nvPr>
        </p:nvSpPr>
        <p:spPr/>
        <p:txBody>
          <a:bodyPr/>
          <a:lstStyle/>
          <a:p>
            <a:endParaRPr lang="it-IT" dirty="0"/>
          </a:p>
        </p:txBody>
      </p:sp>
      <p:sp>
        <p:nvSpPr>
          <p:cNvPr id="27" name="Segnaposto numero diapositiva 26"/>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8077200" y="6356350"/>
            <a:ext cx="609600" cy="365125"/>
          </a:xfrm>
        </p:spPr>
        <p:txBody>
          <a:bodyPr/>
          <a:lstStyle/>
          <a:p>
            <a:fld id="{299511C0-6DD5-4E52-9ACD-E312EF8FE0E4}" type="slidenum">
              <a:rPr lang="it-IT" smtClean="0"/>
              <a:pPr/>
              <a:t>‹N›</a:t>
            </a:fld>
            <a:endParaRPr lang="it-IT" dirty="0"/>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dirty="0"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351978BC-75A3-4CEE-B8DD-202BB4FC1DB6}" type="datetimeFigureOut">
              <a:rPr lang="it-IT" smtClean="0"/>
              <a:pPr/>
              <a:t>10/10/2018</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299511C0-6DD5-4E52-9ACD-E312EF8FE0E4}"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51978BC-75A3-4CEE-B8DD-202BB4FC1DB6}" type="datetimeFigureOut">
              <a:rPr lang="it-IT" smtClean="0"/>
              <a:pPr/>
              <a:t>10/10/2018</a:t>
            </a:fld>
            <a:endParaRPr lang="it-IT" dirty="0"/>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dirty="0"/>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99511C0-6DD5-4E52-9ACD-E312EF8FE0E4}" type="slidenum">
              <a:rPr lang="it-IT" smtClean="0"/>
              <a:pPr/>
              <a:t>‹N›</a:t>
            </a:fld>
            <a:endParaRPr lang="it-IT" dirty="0"/>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gazzettaufficiale.it/eli/id/2015/06/24/15G00095/sg"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Tipologie contrattuali</a:t>
            </a:r>
            <a:endParaRPr lang="it-IT" dirty="0"/>
          </a:p>
        </p:txBody>
      </p:sp>
      <p:sp>
        <p:nvSpPr>
          <p:cNvPr id="5" name="Segnaposto contenuto 4"/>
          <p:cNvSpPr>
            <a:spLocks noGrp="1"/>
          </p:cNvSpPr>
          <p:nvPr>
            <p:ph idx="1"/>
          </p:nvPr>
        </p:nvSpPr>
        <p:spPr/>
        <p:txBody>
          <a:bodyPr/>
          <a:lstStyle/>
          <a:p>
            <a:r>
              <a:rPr lang="it-IT" dirty="0" smtClean="0"/>
              <a:t>Tempo indeterminato</a:t>
            </a:r>
          </a:p>
          <a:p>
            <a:r>
              <a:rPr lang="it-IT" dirty="0" smtClean="0"/>
              <a:t>Contratto a termine</a:t>
            </a:r>
          </a:p>
          <a:p>
            <a:r>
              <a:rPr lang="it-IT" b="1" dirty="0" smtClean="0"/>
              <a:t>contratto di apprendistato</a:t>
            </a:r>
          </a:p>
          <a:p>
            <a:r>
              <a:rPr lang="it-IT" dirty="0" smtClean="0"/>
              <a:t> </a:t>
            </a:r>
            <a:r>
              <a:rPr lang="it-IT" b="1" dirty="0" smtClean="0"/>
              <a:t>l contratto di somministrazione di lavoro</a:t>
            </a:r>
          </a:p>
          <a:p>
            <a:r>
              <a:rPr lang="it-IT" b="1" dirty="0" smtClean="0"/>
              <a:t>Contratto a chiamata</a:t>
            </a:r>
            <a:r>
              <a:rPr lang="it-IT" dirty="0" smtClean="0"/>
              <a:t> </a:t>
            </a:r>
          </a:p>
          <a:p>
            <a:r>
              <a:rPr lang="it-IT" dirty="0" smtClean="0"/>
              <a:t>CFL (PA) o contratto inserimento (privati)</a:t>
            </a:r>
          </a:p>
          <a:p>
            <a:r>
              <a:rPr lang="it-IT" dirty="0" smtClean="0"/>
              <a:t>Lavoro a domicilio</a:t>
            </a:r>
          </a:p>
          <a:p>
            <a:r>
              <a:rPr lang="it-IT" dirty="0" smtClean="0"/>
              <a:t>Lavoro agile</a:t>
            </a:r>
          </a:p>
          <a:p>
            <a:r>
              <a:rPr lang="it-IT" smtClean="0"/>
              <a:t>telelavoro</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Già con la Legge 230/1962 (che disciplinava il rapporto di lavoro tempo </a:t>
            </a:r>
            <a:r>
              <a:rPr lang="it-IT" dirty="0" err="1" smtClean="0"/>
              <a:t>detemrinato</a:t>
            </a:r>
            <a:r>
              <a:rPr lang="it-IT" dirty="0" smtClean="0"/>
              <a:t>) il legislatore ha espresso il concetto che il contratto di lavoro subordinato di regola si intende a tempo indeterminato. </a:t>
            </a:r>
            <a:br>
              <a:rPr lang="it-IT" dirty="0" smtClean="0"/>
            </a:br>
            <a:r>
              <a:rPr lang="it-IT" dirty="0" smtClean="0"/>
              <a:t>Con l’introduzione della riforma del contratto a termine, che ha esteso le maglie di applicazione di questo istituto abrogando la precedente disciplina, una parte della dottrina ha sostenuto che il ruolo di centralità del contratto a tempo indeterminato fosse ormai superato in favore del contratto a termine. </a:t>
            </a:r>
            <a:br>
              <a:rPr lang="it-IT" dirty="0" smtClean="0"/>
            </a:br>
            <a:r>
              <a:rPr lang="it-IT" dirty="0" smtClean="0"/>
              <a:t>Questo dubbio è stato risolto dallo stesso legislatore, il quale nel 2007 ha introdotto, all’articolo 1 </a:t>
            </a:r>
            <a:r>
              <a:rPr lang="it-IT" dirty="0" err="1" smtClean="0"/>
              <a:t>D.Lgs.</a:t>
            </a:r>
            <a:r>
              <a:rPr lang="it-IT" dirty="0" smtClean="0"/>
              <a:t> 368/2001, il comma 1, il quale ribadisce in modo esplicito che «il contratto di lavoro subordinato è stipulato di regola a tempo indeterminato».</a:t>
            </a:r>
            <a:br>
              <a:rPr lang="it-IT" dirty="0" smtClean="0"/>
            </a:b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partire dal 7 marzo 2015, agli assunti a tempo indeterminato si applica il </a:t>
            </a:r>
            <a:r>
              <a:rPr lang="it-IT" b="1" dirty="0" smtClean="0"/>
              <a:t>contratto a tempo indeterminato a tutele crescenti</a:t>
            </a:r>
            <a:r>
              <a:rPr lang="it-IT" dirty="0" smtClean="0"/>
              <a:t>, che prevede l'applicazione della nuova disciplina sul licenziamento illegittimo.</a:t>
            </a:r>
            <a:br>
              <a:rPr lang="it-IT" dirty="0" smtClean="0"/>
            </a:b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In caso di </a:t>
            </a:r>
            <a:r>
              <a:rPr lang="it-IT" b="1" dirty="0" smtClean="0"/>
              <a:t>licenziamento illegittimo</a:t>
            </a:r>
            <a:r>
              <a:rPr lang="it-IT" dirty="0" smtClean="0"/>
              <a:t> di un operaio, un quadro o un intermedio assunto a tempo indeterminato dopo il 7 marzo 2015, viene riconosciuto al lavoratore un </a:t>
            </a:r>
            <a:r>
              <a:rPr lang="it-IT" b="1" dirty="0" smtClean="0"/>
              <a:t>indennizzo economico crescente</a:t>
            </a:r>
            <a:r>
              <a:rPr lang="it-IT" dirty="0" smtClean="0"/>
              <a:t> in rapporto all'anzianità di servizio. Il risarcimento sarà pari a due mensilità per ogni anno di anzianità di servizio, con un minimo di 6 mesi e un massimo di 36 mesi. Per evitare il contenzioso giudiziario si può ricorrere alla nuova "conciliazione facoltativa incentivata": il datore di lavoro può offrire dalle 3 alle 27 mensilità (una per ogni anno di servizio) esenti da tasse e, accettando, il lavoratore rinuncia al contenzioso giudiziario nei confronti del datore di lavoro. </a:t>
            </a:r>
            <a:br>
              <a:rPr lang="it-IT" dirty="0" smtClean="0"/>
            </a:b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a:t>
            </a:r>
            <a:r>
              <a:rPr lang="it-IT" b="1" dirty="0" smtClean="0"/>
              <a:t>reintegro</a:t>
            </a:r>
            <a:r>
              <a:rPr lang="it-IT" dirty="0" smtClean="0"/>
              <a:t> rimane possibile solo in caso di licenziamenti discriminatori, nulli o, per i licenziamenti disciplinari, se viene accertata la non sussistenza del fatto contestato. Nei </a:t>
            </a:r>
            <a:r>
              <a:rPr lang="it-IT" b="1" dirty="0" smtClean="0"/>
              <a:t>licenziamenti per motivi economici</a:t>
            </a:r>
            <a:r>
              <a:rPr lang="it-IT" dirty="0" smtClean="0"/>
              <a:t>, l'indennizzo è l'unica possibilità</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pPr lvl="0"/>
            <a:r>
              <a:rPr lang="it-IT" dirty="0" smtClean="0"/>
              <a:t>Per i </a:t>
            </a:r>
            <a:r>
              <a:rPr lang="it-IT" b="1" dirty="0" smtClean="0"/>
              <a:t>licenziamenti discriminatori e nulli</a:t>
            </a:r>
            <a:r>
              <a:rPr lang="it-IT" dirty="0" smtClean="0"/>
              <a:t> intimati in forma orale resta la reintegrazione nel posto di lavoro. </a:t>
            </a:r>
          </a:p>
          <a:p>
            <a:pPr lvl="0"/>
            <a:r>
              <a:rPr lang="it-IT" dirty="0" smtClean="0"/>
              <a:t>Per i </a:t>
            </a:r>
            <a:r>
              <a:rPr lang="it-IT" b="1" dirty="0" smtClean="0"/>
              <a:t>licenziamenti disciplinari </a:t>
            </a:r>
            <a:r>
              <a:rPr lang="it-IT" dirty="0" smtClean="0"/>
              <a:t>resta il reintegro nei casi in cui sia accertata "l'insussistenza del fatto materiale contestato"; negli altri casi di licenziamento ingiustificato, al lavoratore sarà riconosciuto un indennizzo economico, commisurato all'anzianità di servizio. </a:t>
            </a:r>
          </a:p>
          <a:p>
            <a:r>
              <a:rPr lang="it-IT" dirty="0" smtClean="0"/>
              <a:t>Per i </a:t>
            </a:r>
            <a:r>
              <a:rPr lang="it-IT" b="1" dirty="0" smtClean="0"/>
              <a:t>licenziamenti collettivi</a:t>
            </a:r>
            <a:r>
              <a:rPr lang="it-IT" dirty="0" smtClean="0"/>
              <a:t>, in caso di violazione di procedure o dei criteri di scelta, si applica lo stesso indennizzo valido per i licenziamenti individuali :la reintegrazione nel posto di lavoro rimane possibile solo se il licenziamento è comunicato esclusivamente in forma orale.</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le </a:t>
            </a:r>
            <a:r>
              <a:rPr lang="it-IT" b="1" dirty="0" smtClean="0"/>
              <a:t>piccole imprese</a:t>
            </a:r>
            <a:r>
              <a:rPr lang="it-IT" dirty="0" smtClean="0"/>
              <a:t>, la reintegrazione nel posto di lavoro resta solo per licenziamenti nulli e discriminatori, mentre in tutti gli altri casi è prevista un'indennità crescente fino a un massimo di 6 mensilità</a:t>
            </a: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Contratto a termine</a:t>
            </a:r>
            <a:endParaRPr lang="it-IT" dirty="0"/>
          </a:p>
        </p:txBody>
      </p:sp>
      <p:sp>
        <p:nvSpPr>
          <p:cNvPr id="3" name="Segnaposto contenuto 2"/>
          <p:cNvSpPr>
            <a:spLocks noGrp="1"/>
          </p:cNvSpPr>
          <p:nvPr>
            <p:ph idx="1"/>
          </p:nvPr>
        </p:nvSpPr>
        <p:spPr/>
        <p:txBody>
          <a:bodyPr/>
          <a:lstStyle/>
          <a:p>
            <a:r>
              <a:rPr lang="it-IT" dirty="0" smtClean="0"/>
              <a:t>In un contratto a termine viene indicata una data di cessazione (</a:t>
            </a:r>
            <a:r>
              <a:rPr lang="it-IT" i="1" dirty="0" smtClean="0"/>
              <a:t>scadenza</a:t>
            </a:r>
            <a:r>
              <a:rPr lang="it-IT" dirty="0" smtClean="0"/>
              <a:t> che può essere stabilita in maniera esplicita con una data precisa </a:t>
            </a:r>
            <a:r>
              <a:rPr lang="it-IT" b="1" dirty="0" smtClean="0"/>
              <a:t>–</a:t>
            </a:r>
            <a:r>
              <a:rPr lang="it-IT" dirty="0" smtClean="0"/>
              <a:t> ad esempio 30/06/2001 – oppure con riferimento ad un evento futuro e certo ma del quale è incerta la data esatta – ad esempio se è stipulato per sostituire una lavoratrice assente per maternità sarà usata una dicitura tipo "</a:t>
            </a:r>
            <a:r>
              <a:rPr lang="it-IT" dirty="0" err="1" smtClean="0"/>
              <a:t>…fino</a:t>
            </a:r>
            <a:r>
              <a:rPr lang="it-IT" dirty="0" smtClean="0"/>
              <a:t> al rientro in servizio della lavoratrice </a:t>
            </a:r>
            <a:r>
              <a:rPr lang="it-IT" dirty="0" err="1" smtClean="0"/>
              <a:t>sostituita…</a:t>
            </a:r>
            <a:r>
              <a:rPr lang="it-IT" dirty="0" smtClean="0"/>
              <a:t>" – e in coincidenza del quale si ha la cessazione del rapporto di lavoro).</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La </a:t>
            </a:r>
            <a:r>
              <a:rPr lang="it-IT" b="1" dirty="0" smtClean="0"/>
              <a:t>Legge n. 96/2018</a:t>
            </a:r>
            <a:r>
              <a:rPr lang="it-IT" dirty="0" smtClean="0"/>
              <a:t> è intervenuta sulla normativa vigente riducendo la durata massima del contratto a tempo determinato (da 36 mesi a 24 mesi), limitando il numero di proroghe possibili (da 5 a 4) e reintroducendo il sistema della </a:t>
            </a:r>
            <a:r>
              <a:rPr lang="it-IT" b="1" dirty="0" smtClean="0"/>
              <a:t>causale</a:t>
            </a:r>
            <a:r>
              <a:rPr lang="it-IT" dirty="0" smtClean="0"/>
              <a:t>, ovvero la necessità di esplicitare il motivo del ricorso al contratto a tempo determinato al superamento dei 12 mesi</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La </a:t>
            </a:r>
            <a:r>
              <a:rPr lang="it-IT" b="1" dirty="0" smtClean="0"/>
              <a:t>durata</a:t>
            </a:r>
            <a:r>
              <a:rPr lang="it-IT" dirty="0" smtClean="0"/>
              <a:t> del contratto a tempo determinato  quindi per la stessa attività lavorativa (anche in somministrazione) può essere complessivamente di </a:t>
            </a:r>
            <a:r>
              <a:rPr lang="it-IT" b="1" dirty="0" smtClean="0"/>
              <a:t>24 mesi</a:t>
            </a:r>
            <a:r>
              <a:rPr lang="it-IT" dirty="0" smtClean="0"/>
              <a:t>, proroghe e rinnovi compresi. I </a:t>
            </a:r>
            <a:r>
              <a:rPr lang="it-IT" b="1" dirty="0" smtClean="0"/>
              <a:t>contratti di durata superiore a 12 mesi</a:t>
            </a:r>
            <a:r>
              <a:rPr lang="it-IT" dirty="0" smtClean="0"/>
              <a:t>, ad eccezione di quelli stagionali, sono tuttavia possibili solo in presenza di una causale relativa ad </a:t>
            </a:r>
            <a:r>
              <a:rPr lang="it-IT" b="1" dirty="0" smtClean="0"/>
              <a:t>una delle seguenti condizioni</a:t>
            </a:r>
            <a:r>
              <a:rPr lang="it-IT" dirty="0" smtClean="0"/>
              <a:t>, pena la trasformazione a tempo indeterminato:</a:t>
            </a:r>
          </a:p>
          <a:p>
            <a:pPr lvl="0"/>
            <a:r>
              <a:rPr lang="it-IT" dirty="0" smtClean="0"/>
              <a:t>esigenze temporanee e oggettive, estranee all'ordinaria attività; </a:t>
            </a:r>
          </a:p>
          <a:p>
            <a:pPr lvl="0"/>
            <a:r>
              <a:rPr lang="it-IT" dirty="0" smtClean="0"/>
              <a:t>esigenze di sostituzione di altri lavoratori;</a:t>
            </a:r>
          </a:p>
          <a:p>
            <a:r>
              <a:rPr lang="it-IT" dirty="0" smtClean="0"/>
              <a:t>esigenze connesse a incrementi temporanei, significativi e non programmabili, dell'attività ordinaria</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a:t>
            </a:r>
            <a:r>
              <a:rPr lang="it-IT" b="1" dirty="0" smtClean="0"/>
              <a:t>termine </a:t>
            </a:r>
            <a:r>
              <a:rPr lang="it-IT" dirty="0" smtClean="0"/>
              <a:t>del contratto può essere</a:t>
            </a:r>
            <a:r>
              <a:rPr lang="it-IT" b="1" dirty="0" smtClean="0"/>
              <a:t> prorogato</a:t>
            </a:r>
            <a:r>
              <a:rPr lang="it-IT" dirty="0" smtClean="0"/>
              <a:t>, nel caso in cui la durata iniziale sia inferiore ai 2 anni,</a:t>
            </a:r>
            <a:r>
              <a:rPr lang="it-IT" b="1" i="1" dirty="0" smtClean="0"/>
              <a:t> </a:t>
            </a:r>
            <a:r>
              <a:rPr lang="it-IT" dirty="0" smtClean="0"/>
              <a:t>per un massimo di </a:t>
            </a:r>
            <a:r>
              <a:rPr lang="it-IT" b="1" dirty="0" smtClean="0"/>
              <a:t>4 volte </a:t>
            </a:r>
            <a:r>
              <a:rPr lang="it-IT" dirty="0" smtClean="0"/>
              <a:t>indipendentemente dal numero di rinnovi e a condizione che l'attività lavorativa sia la medesima rispetto a quanto stabilito in sede di stipula del contratto iniziale. </a:t>
            </a:r>
            <a:br>
              <a:rPr lang="it-IT" dirty="0" smtClean="0"/>
            </a:br>
            <a:r>
              <a:rPr lang="it-IT" dirty="0" smtClean="0"/>
              <a:t/>
            </a:r>
            <a:br>
              <a:rPr lang="it-IT" dirty="0" smtClean="0"/>
            </a:br>
            <a:r>
              <a:rPr lang="it-IT" dirty="0" smtClean="0"/>
              <a:t>In caso di </a:t>
            </a:r>
            <a:r>
              <a:rPr lang="it-IT" b="1" dirty="0" smtClean="0"/>
              <a:t>rinnovo</a:t>
            </a:r>
            <a:r>
              <a:rPr lang="it-IT" dirty="0" smtClean="0"/>
              <a:t> contrattuale deve essere rispettato il periodo di sospensione (10 giorni se la durata iniziale del contratto è inferiore ai 6 mesi, 20 giorni se è superiore a sei mesi).</a:t>
            </a:r>
            <a:br>
              <a:rPr lang="it-IT" dirty="0" smtClean="0"/>
            </a:b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superamento del periodo di durata massima di questo contratto o la mancata apposizione della causale nei casi previsti, a meno che non sia assistito dalla procedura di convalida presso l'Ispettorato del Lavoro, è sanzionato con la </a:t>
            </a:r>
            <a:r>
              <a:rPr lang="it-IT" b="1" dirty="0" smtClean="0"/>
              <a:t>conversione del contratto a tempo indeterminato</a:t>
            </a:r>
            <a:r>
              <a:rPr lang="it-IT" dirty="0" smtClean="0"/>
              <a:t> del rapporto di lavoro</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Si consente al datore di lavoro di stipulare contratti a tempo determinato nel limite del </a:t>
            </a:r>
            <a:r>
              <a:rPr lang="it-IT" b="1" dirty="0" smtClean="0"/>
              <a:t>30 per cento</a:t>
            </a:r>
            <a:r>
              <a:rPr lang="it-IT" dirty="0" smtClean="0"/>
              <a:t> del numero dei lavoratori a tempo indeterminato in forza al 1° gennaio dell'anno di assunzione; per i datori di lavoro che occupano fino a 5 dipendenti è in ogni caso possibile stipulare almeno un contratto di lavoro a tempo determinato. Il mancato rispetto di questo limite comporta una sanzione amministrativa pecuniaria per il datore di lavoro</a:t>
            </a:r>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Sono </a:t>
            </a:r>
            <a:r>
              <a:rPr lang="it-IT" b="1" dirty="0" smtClean="0"/>
              <a:t>esenti dal qualsiasi limite quantitativo</a:t>
            </a:r>
            <a:r>
              <a:rPr lang="it-IT" dirty="0" smtClean="0"/>
              <a:t> i contratti a tempo determinato stipulati:</a:t>
            </a:r>
          </a:p>
          <a:p>
            <a:pPr lvl="0"/>
            <a:r>
              <a:rPr lang="it-IT" dirty="0" smtClean="0"/>
              <a:t>in fase di avvio di nuove attività;</a:t>
            </a:r>
          </a:p>
          <a:p>
            <a:pPr lvl="0"/>
            <a:r>
              <a:rPr lang="it-IT" dirty="0" smtClean="0"/>
              <a:t>da </a:t>
            </a:r>
            <a:r>
              <a:rPr lang="it-IT" dirty="0" err="1" smtClean="0"/>
              <a:t>startup</a:t>
            </a:r>
            <a:r>
              <a:rPr lang="it-IT" dirty="0" smtClean="0"/>
              <a:t> innovative per il periodo di 4 anni dalla costituzione della società;</a:t>
            </a:r>
          </a:p>
          <a:p>
            <a:pPr lvl="0"/>
            <a:r>
              <a:rPr lang="it-IT" dirty="0" smtClean="0"/>
              <a:t>per lo svolgimento di attività stagionali;</a:t>
            </a:r>
          </a:p>
          <a:p>
            <a:pPr lvl="0"/>
            <a:r>
              <a:rPr lang="it-IT" dirty="0" smtClean="0"/>
              <a:t>per  spettacoli o programmi radiofonici o televisivi;</a:t>
            </a:r>
          </a:p>
          <a:p>
            <a:pPr lvl="0"/>
            <a:r>
              <a:rPr lang="it-IT" dirty="0" smtClean="0"/>
              <a:t>per la sostituzione di lavoratori assenti;</a:t>
            </a:r>
          </a:p>
          <a:p>
            <a:pPr lvl="0"/>
            <a:r>
              <a:rPr lang="it-IT" dirty="0" smtClean="0"/>
              <a:t>con lavoratori di età superiore a 50 anni.</a:t>
            </a:r>
          </a:p>
          <a:p>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lavoratore a tempo determinato </a:t>
            </a:r>
            <a:r>
              <a:rPr lang="it-IT" b="1" dirty="0" smtClean="0"/>
              <a:t>non può essere discriminato</a:t>
            </a:r>
            <a:r>
              <a:rPr lang="it-IT" dirty="0" smtClean="0"/>
              <a:t> rispetto ai colleghi a tempo indeterminato per quel che riguarda ferie, tredicesima mensilità e trattamento di fine rapporto (in proporzione al periodo lavorativo prestato).</a:t>
            </a:r>
            <a:br>
              <a:rPr lang="it-IT" dirty="0" smtClean="0"/>
            </a:br>
            <a:r>
              <a:rPr lang="it-IT" dirty="0" smtClean="0"/>
              <a:t/>
            </a:r>
            <a:br>
              <a:rPr lang="it-IT" dirty="0" smtClean="0"/>
            </a:br>
            <a:r>
              <a:rPr lang="it-IT" dirty="0" smtClean="0"/>
              <a:t>Il contratto a tempo determinato </a:t>
            </a:r>
            <a:r>
              <a:rPr lang="it-IT" b="1" dirty="0" smtClean="0"/>
              <a:t>può essere trasformato in contratto a tempo indeterminato</a:t>
            </a:r>
            <a:r>
              <a:rPr lang="it-IT" dirty="0" smtClean="0"/>
              <a:t>, previo consenso del lavoratore</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contratti di lavoro</a:t>
            </a:r>
            <a:r>
              <a:rPr lang="it-IT" b="1" dirty="0" smtClean="0"/>
              <a:t> a tempo pieno </a:t>
            </a:r>
            <a:r>
              <a:rPr lang="it-IT" dirty="0" smtClean="0"/>
              <a:t>sono i contratti maggiormente diffusi e prevedono un orario di lavoro generalmente stabilito in 40 ore settimanali (ai sensi del D. </a:t>
            </a:r>
            <a:r>
              <a:rPr lang="it-IT" dirty="0" err="1" smtClean="0"/>
              <a:t>lgs</a:t>
            </a:r>
            <a:r>
              <a:rPr lang="it-IT" dirty="0" smtClean="0"/>
              <a:t>. 66/2003 art. 3 c. 2 e ove non diversamente sancito dalla contrattazione collettiva applicata).</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contratto </a:t>
            </a:r>
            <a:r>
              <a:rPr lang="it-IT" b="1" dirty="0" smtClean="0"/>
              <a:t>a tempo parziale</a:t>
            </a:r>
            <a:r>
              <a:rPr lang="it-IT" dirty="0" smtClean="0"/>
              <a:t>, che a differenza di altri Paesi europei non è molto diffuso in Italia, </a:t>
            </a:r>
            <a:r>
              <a:rPr lang="it-IT" b="1" dirty="0" smtClean="0"/>
              <a:t>ha un orario che risulta inferiore</a:t>
            </a:r>
            <a:r>
              <a:rPr lang="it-IT" dirty="0" smtClean="0"/>
              <a:t> a quello a tempo pieno</a:t>
            </a:r>
          </a:p>
          <a:p>
            <a:r>
              <a:rPr lang="it-IT" b="1" dirty="0" smtClean="0"/>
              <a:t>la riduzione dell'orario di lavoro può essere</a:t>
            </a:r>
            <a:r>
              <a:rPr lang="it-IT" dirty="0" smtClean="0"/>
              <a:t>:</a:t>
            </a:r>
          </a:p>
          <a:p>
            <a:pPr lvl="0"/>
            <a:r>
              <a:rPr lang="it-IT" dirty="0" smtClean="0"/>
              <a:t>di tipo </a:t>
            </a:r>
            <a:r>
              <a:rPr lang="it-IT" b="1" dirty="0" smtClean="0"/>
              <a:t>orizzontale</a:t>
            </a:r>
            <a:r>
              <a:rPr lang="it-IT" dirty="0" smtClean="0"/>
              <a:t>, quando il dipendente lavora tutti i giorni ma meno ore rispetto all’orario normale giornaliero;</a:t>
            </a:r>
          </a:p>
          <a:p>
            <a:pPr lvl="0"/>
            <a:r>
              <a:rPr lang="it-IT" dirty="0" smtClean="0"/>
              <a:t>di tipo </a:t>
            </a:r>
            <a:r>
              <a:rPr lang="it-IT" b="1" dirty="0" smtClean="0"/>
              <a:t>verticale</a:t>
            </a:r>
            <a:r>
              <a:rPr lang="it-IT" dirty="0" smtClean="0"/>
              <a:t>, quando il dipendente lavora a tempo pieno ma solo alcuni giorni della settimana, del mese o dell’anno;</a:t>
            </a:r>
          </a:p>
          <a:p>
            <a:r>
              <a:rPr lang="it-IT" dirty="0" smtClean="0"/>
              <a:t>di tipo </a:t>
            </a:r>
            <a:r>
              <a:rPr lang="it-IT" b="1" dirty="0" smtClean="0"/>
              <a:t>misto</a:t>
            </a:r>
            <a:r>
              <a:rPr lang="it-IT" dirty="0" smtClean="0"/>
              <a:t>, quando contempla una combinazione delle due forme precedenti</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contratto a tempo parziale deve essere </a:t>
            </a:r>
            <a:r>
              <a:rPr lang="it-IT" b="1" dirty="0" smtClean="0"/>
              <a:t>stipulato per iscritto ai fini della prova</a:t>
            </a:r>
            <a:r>
              <a:rPr lang="it-IT" dirty="0" smtClean="0"/>
              <a:t> e contenere l’indicazione puntuale della </a:t>
            </a:r>
            <a:r>
              <a:rPr lang="it-IT" b="1" dirty="0" smtClean="0"/>
              <a:t>durata della prestazione</a:t>
            </a:r>
            <a:r>
              <a:rPr lang="it-IT" dirty="0" smtClean="0"/>
              <a:t> lavorativa e della precisa collocazione temporale dell’orario. Quando l’organizzazione del lavoro è articolata in turni, l’indicazione può avvenire anche attraverso un rinvio ai turni programmati su fasce orarie prestabilite</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È estesa ad ogni forma di part </a:t>
            </a:r>
            <a:r>
              <a:rPr lang="it-IT" dirty="0" err="1" smtClean="0"/>
              <a:t>time</a:t>
            </a:r>
            <a:r>
              <a:rPr lang="it-IT" dirty="0" smtClean="0"/>
              <a:t> la possibilità di </a:t>
            </a:r>
            <a:r>
              <a:rPr lang="it-IT" b="1" dirty="0" smtClean="0"/>
              <a:t>variare l’orario </a:t>
            </a:r>
            <a:r>
              <a:rPr lang="it-IT" dirty="0" smtClean="0"/>
              <a:t>di lavoro o la </a:t>
            </a:r>
            <a:r>
              <a:rPr lang="it-IT" b="1" dirty="0" smtClean="0"/>
              <a:t>distribuzione delle giornate </a:t>
            </a:r>
            <a:r>
              <a:rPr lang="it-IT" dirty="0" smtClean="0"/>
              <a:t>diversamente rispetto a quanto pattuito, con un preavviso di due giorni lavorativi. Il datore può richiedere al lavoratore lo </a:t>
            </a:r>
            <a:r>
              <a:rPr lang="it-IT" b="1" dirty="0" smtClean="0"/>
              <a:t>svolgimento di prestazioni supplementari</a:t>
            </a:r>
            <a:r>
              <a:rPr lang="it-IT" dirty="0" smtClean="0"/>
              <a:t> in misura non superiore al 25%</a:t>
            </a:r>
            <a:r>
              <a:rPr lang="it-IT" b="1" dirty="0" smtClean="0"/>
              <a:t> </a:t>
            </a:r>
            <a:r>
              <a:rPr lang="it-IT" dirty="0" smtClean="0"/>
              <a:t>delle ore settimanali concordate, con una </a:t>
            </a:r>
            <a:r>
              <a:rPr lang="it-IT" b="1" dirty="0" smtClean="0"/>
              <a:t>maggiorazione del 15% sulla retribuzione </a:t>
            </a:r>
            <a:r>
              <a:rPr lang="it-IT" dirty="0" smtClean="0"/>
              <a:t>oraria globale di fatto, comprensiva dell'incidenza della retribuzione delle ore supplementari sugli istituti retributivi indiretti e differiti.</a:t>
            </a:r>
            <a:br>
              <a:rPr lang="it-IT" dirty="0" smtClean="0"/>
            </a:b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Su accordo scritto delle parti è ammessa la </a:t>
            </a:r>
            <a:r>
              <a:rPr lang="it-IT" b="1" dirty="0" smtClean="0"/>
              <a:t>trasformazione del contratto di lavoro a tempo pieno in rapporto a tempo parziale</a:t>
            </a:r>
            <a:r>
              <a:rPr lang="it-IT" dirty="0" smtClean="0"/>
              <a:t>. Il rifiuto del lavoratore di trasformare il proprio rapporto di lavoro non costituisce giustificato motivo di licenziamento.</a:t>
            </a:r>
            <a:br>
              <a:rPr lang="it-IT" dirty="0" smtClean="0"/>
            </a:br>
            <a:r>
              <a:rPr lang="it-IT" dirty="0" smtClean="0"/>
              <a:t/>
            </a:r>
            <a:br>
              <a:rPr lang="it-IT" dirty="0" smtClean="0"/>
            </a:br>
            <a:r>
              <a:rPr lang="it-IT" dirty="0" smtClean="0"/>
              <a:t>I </a:t>
            </a:r>
            <a:r>
              <a:rPr lang="it-IT" b="1" dirty="0" smtClean="0"/>
              <a:t>lavoratori affetti da patologie oncologiche o altre gravi patologie invalidanti</a:t>
            </a:r>
            <a:r>
              <a:rPr lang="it-IT" dirty="0" smtClean="0"/>
              <a:t> hanno diritto alla trasformazione del rapporto di lavoro da tempo pieno a tempo parziale</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È riconosciuta una priorità di conversione da contratto a tempo pieno a tempo parziale nel caso di patologie oncologiche o gravi patologie invalidanti del coniuge, del figlio, del genitore del lavoratore. Alla stessa stregua tale priorità è riconosciuta ai parenti di disabili gravi ai sensi dell’art. 3, comma 3, della legge n. 104/1992.</a:t>
            </a:r>
            <a:br>
              <a:rPr lang="it-IT" dirty="0" smtClean="0"/>
            </a:b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Contrato di apprendistato</a:t>
            </a:r>
            <a:endParaRPr lang="it-IT" dirty="0"/>
          </a:p>
        </p:txBody>
      </p:sp>
      <p:sp>
        <p:nvSpPr>
          <p:cNvPr id="3" name="Segnaposto contenuto 2"/>
          <p:cNvSpPr>
            <a:spLocks noGrp="1"/>
          </p:cNvSpPr>
          <p:nvPr>
            <p:ph idx="1"/>
          </p:nvPr>
        </p:nvSpPr>
        <p:spPr/>
        <p:txBody>
          <a:bodyPr/>
          <a:lstStyle/>
          <a:p>
            <a:r>
              <a:rPr lang="it-IT" dirty="0" smtClean="0"/>
              <a:t>Il </a:t>
            </a:r>
            <a:r>
              <a:rPr lang="it-IT" b="1" dirty="0" smtClean="0"/>
              <a:t>contratto di apprendistato</a:t>
            </a:r>
            <a:r>
              <a:rPr lang="it-IT" dirty="0" smtClean="0"/>
              <a:t> è un </a:t>
            </a:r>
            <a:r>
              <a:rPr lang="it-IT" b="1" dirty="0" smtClean="0"/>
              <a:t>contratto a tempo indeterminato</a:t>
            </a:r>
            <a:r>
              <a:rPr lang="it-IT" dirty="0" smtClean="0"/>
              <a:t> che si caratterizza per la parte formativa che si aggiunge alla parte lavorativa.</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contratto di apprendistato è rivolto ai </a:t>
            </a:r>
            <a:r>
              <a:rPr lang="it-IT" b="1" dirty="0" smtClean="0"/>
              <a:t>ragazzi di età compresa fra i 15 e i 29 anni </a:t>
            </a:r>
            <a:r>
              <a:rPr lang="it-IT" dirty="0" smtClean="0"/>
              <a:t>anche se, per le regioni e le province autonome che abbiano definito un sistema di alternanza scuola-lavoro, la contrattazione collettiva può definire specifiche modalità di utilizzo di tale contratto, anche a tempo determinato, per le attività stagionali</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In generale è prevista la </a:t>
            </a:r>
            <a:r>
              <a:rPr lang="it-IT" b="1" dirty="0" smtClean="0"/>
              <a:t>forma scritta del contratto</a:t>
            </a:r>
            <a:r>
              <a:rPr lang="it-IT" dirty="0" smtClean="0"/>
              <a:t>, del patto di prova e del piano formativo individuale, quest'ultimo può essere redatto in forma sintetica all'interno del contratto e definito anche sulla base di moduli e formulari stabiliti dalla contrattazione collettiva e dagli enti bilaterali.</a:t>
            </a:r>
            <a:br>
              <a:rPr lang="it-IT" dirty="0" smtClean="0"/>
            </a:br>
            <a:r>
              <a:rPr lang="it-IT" dirty="0" smtClean="0"/>
              <a:t/>
            </a:r>
            <a:br>
              <a:rPr lang="it-IT" dirty="0" smtClean="0"/>
            </a:br>
            <a:r>
              <a:rPr lang="it-IT" dirty="0" smtClean="0"/>
              <a:t>Il contratto di apprendistato ha una </a:t>
            </a:r>
            <a:r>
              <a:rPr lang="it-IT" b="1" dirty="0" smtClean="0"/>
              <a:t>durata minima non inferiore a sei mesi</a:t>
            </a:r>
            <a:r>
              <a:rPr lang="it-IT" dirty="0" smtClean="0"/>
              <a:t>.</a:t>
            </a:r>
            <a:br>
              <a:rPr lang="it-IT" dirty="0" smtClean="0"/>
            </a:b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 termine del periodo di apprendistato le parti possono recedere dal contratto, con preavviso decorrente dal medesimo termine. Durante il periodo di preavviso continua a trovare applicazione la disciplina del contratto di apprendistato. Il rapporto di lavoro instaurato con il contratto di apprendistato continua come normale rapporto di lavoro subordinato a tempo indeterminato se nessuna delle parti recede.</a:t>
            </a:r>
            <a:br>
              <a:rPr lang="it-IT" dirty="0" smtClean="0"/>
            </a:b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contratto </a:t>
            </a:r>
            <a:r>
              <a:rPr lang="it-IT" b="1" dirty="0" smtClean="0"/>
              <a:t>prevede</a:t>
            </a:r>
            <a:r>
              <a:rPr lang="it-IT" dirty="0" smtClean="0"/>
              <a:t>:</a:t>
            </a:r>
          </a:p>
          <a:p>
            <a:pPr lvl="0"/>
            <a:r>
              <a:rPr lang="it-IT" dirty="0" smtClean="0"/>
              <a:t>divieto di retribuzione a cottimo per l'apprendista;</a:t>
            </a:r>
          </a:p>
          <a:p>
            <a:pPr lvl="0"/>
            <a:r>
              <a:rPr lang="it-IT" dirty="0" smtClean="0"/>
              <a:t>la presenza di un tutore o referente aziendale;</a:t>
            </a:r>
          </a:p>
          <a:p>
            <a:pPr lvl="0"/>
            <a:r>
              <a:rPr lang="it-IT" dirty="0" smtClean="0"/>
              <a:t>possibilità di prolungare il periodo formativo del contratto di apprendistato qualora venga interrotto da una causa involontaria superiore a trenta giorni (es.: malattia, infortunio, maternità ecc.);</a:t>
            </a:r>
          </a:p>
          <a:p>
            <a:pPr lvl="0"/>
            <a:r>
              <a:rPr lang="it-IT" dirty="0" smtClean="0"/>
              <a:t>possibilità del riconoscimento, sulla base dei risultati conseguiti nel percorso di formazione, della qualificazione professionale ai fini contrattuali e delle competenze acquisite ai fini del proseguimento degli studi nonché dei percorsi di istruzione degli adulti.</a:t>
            </a:r>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numero massimo di apprendisti che un datore può assumere (direttamente o indirettamente per il tramite di agenzie di somministrazione di lavoro) è fissato nel </a:t>
            </a:r>
            <a:r>
              <a:rPr lang="it-IT" b="1" dirty="0" smtClean="0"/>
              <a:t>rapporto 3 a 2 rispetto alle maestranze specializzate e qualificate. </a:t>
            </a:r>
            <a:r>
              <a:rPr lang="it-IT" dirty="0" smtClean="0"/>
              <a:t>Tale rapporto non può superare il 100% per i datori di lavoro che occupano meno di 10 lavoratori. Il datore che non ha alle proprie dipendenze lavoratori qualificati o specializzati (o ne ha meno di tre), può assumere al massimo tre apprendisti.</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Esistono tre tipologie di contratti di apprendistato, diverse per finalità, soggetti destinatari e profili normativi.</a:t>
            </a:r>
            <a:br>
              <a:rPr lang="it-IT" dirty="0" smtClean="0"/>
            </a:br>
            <a:r>
              <a:rPr lang="it-IT" dirty="0" smtClean="0"/>
              <a:t/>
            </a:r>
            <a:br>
              <a:rPr lang="it-IT" dirty="0" smtClean="0"/>
            </a:br>
            <a:r>
              <a:rPr lang="it-IT" b="1" dirty="0" smtClean="0"/>
              <a:t>1. Apprendistato per la qualifica e per il diploma professionale, il diploma di istruzione secondaria superiore e il certificato di specializzazione tecnica</a:t>
            </a:r>
          </a:p>
          <a:p>
            <a:r>
              <a:rPr lang="it-IT" b="1" dirty="0" smtClean="0"/>
              <a:t>2. Apprendistato professionalizzante</a:t>
            </a:r>
          </a:p>
          <a:p>
            <a:r>
              <a:rPr lang="it-IT" b="1" dirty="0" smtClean="0"/>
              <a:t>3. Apprendistato di alta formazione e di ricerca</a:t>
            </a:r>
            <a:r>
              <a:rPr lang="it-IT" dirty="0" smtClean="0"/>
              <a:t/>
            </a:r>
            <a:br>
              <a:rPr lang="it-IT" dirty="0" smtClean="0"/>
            </a:b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Apprendistato per la qualifica e per il diploma professionale, il diploma di istruzione secondaria superiore e il certificato di specializzazione tecnica</a:t>
            </a:r>
            <a:endParaRPr lang="it-IT" dirty="0"/>
          </a:p>
        </p:txBody>
      </p:sp>
      <p:sp>
        <p:nvSpPr>
          <p:cNvPr id="3" name="Segnaposto contenuto 2"/>
          <p:cNvSpPr>
            <a:spLocks noGrp="1"/>
          </p:cNvSpPr>
          <p:nvPr>
            <p:ph idx="1"/>
          </p:nvPr>
        </p:nvSpPr>
        <p:spPr/>
        <p:txBody>
          <a:bodyPr/>
          <a:lstStyle/>
          <a:p>
            <a:r>
              <a:rPr lang="it-IT" dirty="0" smtClean="0"/>
              <a:t>È un contratto di lavoro che permette di conseguire una qualifica professionale o un diploma professionale alternando lavoro e studio. Possono essere assunti con questa tipologia di apprendistati i giovani dai 15 anni fino al compimento dei 25 anni, senza una qualifica o un diploma professionale. La durata, che è determinata in considerazione della qualifica o del diploma da conseguire, non può essere superiore a tre anni o quattro nel caso di diploma quadriennale regionale</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smtClean="0"/>
              <a:t>Il datore di lavoro ha la facoltà di prorogare fino ad un anno il contratto di apprendistato di giovani qualificati e diplomati ai fini del consolidamento e l'acquisizione di ulteriori competenze tecnico-professionali e specialistiche, così come il contratto di apprendistato può essere prorogato di un anno qualora conseguito la qualifica, il diploma, il certificato di specializzazione tecnica superiore o il diploma di maturità professionale all'esito del corso annuale integrativo. Una volta conseguito il titolo, </a:t>
            </a:r>
            <a:r>
              <a:rPr lang="it-IT" b="1" dirty="0" smtClean="0"/>
              <a:t>questo contratto di apprendistato può essere trasformato in contratto di apprendistato professionalizzante</a:t>
            </a:r>
            <a:r>
              <a:rPr lang="it-IT" dirty="0" smtClean="0"/>
              <a:t>. In questo caso la durata massima complessiva dei due periodi di apprendistato non potrà eccedere quella individuata dalla contrattazione collettiva.</a:t>
            </a:r>
            <a:br>
              <a:rPr lang="it-IT" dirty="0" smtClean="0"/>
            </a:b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Apprendistato professionalizzante</a:t>
            </a:r>
            <a:endParaRPr lang="it-IT" dirty="0"/>
          </a:p>
        </p:txBody>
      </p:sp>
      <p:sp>
        <p:nvSpPr>
          <p:cNvPr id="3" name="Segnaposto contenuto 2"/>
          <p:cNvSpPr>
            <a:spLocks noGrp="1"/>
          </p:cNvSpPr>
          <p:nvPr>
            <p:ph idx="1"/>
          </p:nvPr>
        </p:nvSpPr>
        <p:spPr/>
        <p:txBody>
          <a:bodyPr/>
          <a:lstStyle/>
          <a:p>
            <a:r>
              <a:rPr lang="it-IT" dirty="0" smtClean="0"/>
              <a:t>È un contratto di lavoro per il conseguimento di una qualifica professionale ai fini contrattuali attraverso una formazione trasversale e professionalizzante. Possono essere assunti con questa tipologia di apprendistati i giovani tra i 18 e i 29 anni compiuti (nel caso di possesso di qualifica professionale l’età minima scende a 17 anni), in tutti i settori di attività, privati o pubblici</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durata del contratto non può essere inferiore ai 6 mesi e superiore a tre anni o cinque per l’artigianato. Ai fini della qualificazione o riqualificazione professionale possono essere assunti mediante apprendistato professionalizzante, senza limiti di età, i lavoratori beneficiari di indennità di mobilità o di trattamento di disoccupazione per acquisire nuove competenze per reinserirsi nel mondo di lavoro.</a:t>
            </a:r>
            <a:br>
              <a:rPr lang="it-IT" dirty="0" smtClean="0"/>
            </a:b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Apprendistato di alta formazione e di ricerca</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È un contratto di lavoro per il conseguimento di titoli di studio universitari e di alta formazione, compresi i dottorati di ricerca, i diplomi relativi ai percorsi degli istituti tecnici superiori, per attività di ricerca, per il praticantato per l’accesso alle professioni che prevedono l'iscrizione all'ordine professionale. Possono essere assunti con questa tipologia di apprendistato, in tutti i settori di attività pubblici o privati, i giovani tra i 18 e i 29 anni compiuti in possesso di diploma di istruzione secondaria superiore o di un diploma professionale conseguito nei percorsi di istruzione e specializzazione tecnica superiore o del diploma di maturità professionale all'esito del corso annuale integrativo</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In assenza delle regolamentazioni regionali, l'attivazione dell'apprendistato di alta formazione e di ricerca è demandata ad apposite convenzioni stipulate dai singoli datori di lavoro o dalle loro associazioni con le università, gli istituti tecnici superiori e le altre istituzioni formative o di ricerca</a:t>
            </a:r>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smtClean="0"/>
              <a:t>l contratto di somministrazione di lavoro</a:t>
            </a:r>
            <a:r>
              <a:rPr lang="it-IT" smtClean="0"/>
              <a:t> </a:t>
            </a:r>
            <a:endParaRPr lang="it-IT"/>
          </a:p>
        </p:txBody>
      </p:sp>
      <p:sp>
        <p:nvSpPr>
          <p:cNvPr id="3" name="Segnaposto contenuto 2"/>
          <p:cNvSpPr>
            <a:spLocks noGrp="1"/>
          </p:cNvSpPr>
          <p:nvPr>
            <p:ph idx="1"/>
          </p:nvPr>
        </p:nvSpPr>
        <p:spPr/>
        <p:txBody>
          <a:bodyPr/>
          <a:lstStyle/>
          <a:p>
            <a:r>
              <a:rPr lang="it-IT" b="1" dirty="0" smtClean="0"/>
              <a:t>l contratto di somministrazione di lavoro</a:t>
            </a:r>
            <a:r>
              <a:rPr lang="it-IT" dirty="0" smtClean="0"/>
              <a:t> è un particolare rapporto di lavoro, che si caratterizza per il coinvolgimento di </a:t>
            </a:r>
            <a:r>
              <a:rPr lang="it-IT" b="1" dirty="0" smtClean="0"/>
              <a:t>tre soggetti</a:t>
            </a:r>
            <a:r>
              <a:rPr lang="it-IT" dirty="0" smtClean="0"/>
              <a:t>:</a:t>
            </a:r>
          </a:p>
          <a:p>
            <a:pPr lvl="0"/>
            <a:r>
              <a:rPr lang="it-IT" b="1" dirty="0" smtClean="0"/>
              <a:t>un'agenzia per il lavoro</a:t>
            </a:r>
            <a:r>
              <a:rPr lang="it-IT" dirty="0" smtClean="0"/>
              <a:t> (somministratore);</a:t>
            </a:r>
          </a:p>
          <a:p>
            <a:pPr lvl="0"/>
            <a:r>
              <a:rPr lang="it-IT" b="1" dirty="0" smtClean="0"/>
              <a:t>un'impresa</a:t>
            </a:r>
            <a:r>
              <a:rPr lang="it-IT" dirty="0" smtClean="0"/>
              <a:t>, un professionista o, come nel caso di somministrazione di lavoratori domestici, un privato cittadino (utilizzatore);</a:t>
            </a:r>
          </a:p>
          <a:p>
            <a:pPr lvl="0"/>
            <a:r>
              <a:rPr lang="it-IT" b="1" dirty="0" smtClean="0"/>
              <a:t>il lavoratore</a:t>
            </a:r>
            <a:r>
              <a:rPr lang="it-IT" dirty="0" smtClean="0"/>
              <a:t>.</a:t>
            </a:r>
          </a:p>
          <a:p>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lavoratore è </a:t>
            </a:r>
            <a:r>
              <a:rPr lang="it-IT" b="1" dirty="0" smtClean="0"/>
              <a:t>assunto e retribuito dal somministratore per essere inviato a svolgere la propria attività </a:t>
            </a:r>
            <a:r>
              <a:rPr lang="it-IT" dirty="0" smtClean="0"/>
              <a:t>(cosiddetta </a:t>
            </a:r>
            <a:r>
              <a:rPr lang="it-IT" b="1" dirty="0" smtClean="0"/>
              <a:t>missione</a:t>
            </a:r>
            <a:r>
              <a:rPr lang="it-IT" dirty="0" smtClean="0"/>
              <a:t>) </a:t>
            </a:r>
            <a:r>
              <a:rPr lang="it-IT" u="sng" dirty="0" smtClean="0"/>
              <a:t>presso l'utilizzatore. </a:t>
            </a:r>
            <a:r>
              <a:rPr lang="it-IT" dirty="0" smtClean="0"/>
              <a:t>Il fatto che il lavoratore venga assunto da un soggetto (agenzia di somministrazione, titolare dell'obbligazione retributiva e contributiva e del potere disciplinare) diverso da quello che effettivamente utilizzerà la propria prestazione di lavoro (impresa utilizzatrice, titolare del potere direttivo e di controllo) costituisce l'elemento caratterizzante di tale tipologia contrattuale.</a:t>
            </a:r>
            <a:br>
              <a:rPr lang="it-IT" dirty="0" smtClean="0"/>
            </a:b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L'attività di somministrazione non può essere svolta da chiunque ma è riservata solo alle "agenzie per il lavoro" che, dimostrando di possedere </a:t>
            </a:r>
            <a:r>
              <a:rPr lang="it-IT" b="1" dirty="0" smtClean="0"/>
              <a:t>determinati requisiti</a:t>
            </a:r>
            <a:r>
              <a:rPr lang="it-IT" dirty="0" smtClean="0"/>
              <a:t>), siano state preventivamente </a:t>
            </a:r>
            <a:r>
              <a:rPr lang="it-IT" b="1" dirty="0" smtClean="0"/>
              <a:t>autorizzate dal Ministero del Lavoro</a:t>
            </a:r>
            <a:r>
              <a:rPr lang="it-IT" dirty="0" smtClean="0"/>
              <a:t> e risultino </a:t>
            </a:r>
            <a:r>
              <a:rPr lang="it-IT" b="1" dirty="0" smtClean="0"/>
              <a:t>iscritte in un apposito Albo informatico affidato alla Direzione generale per il mercato del lavoro </a:t>
            </a:r>
            <a:endParaRPr lang="it-IT"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Gli estremi del </a:t>
            </a:r>
            <a:r>
              <a:rPr lang="it-IT" b="1" dirty="0" smtClean="0"/>
              <a:t>provvedimento di autorizzazione</a:t>
            </a:r>
            <a:r>
              <a:rPr lang="it-IT" dirty="0" smtClean="0"/>
              <a:t>, quindi, costituiscono uno degli elementi fondamentali del contratto di somministrazione che deve essere stipulato, a pena di nullità, in </a:t>
            </a:r>
            <a:r>
              <a:rPr lang="it-IT" b="1" dirty="0" smtClean="0"/>
              <a:t>forma scritta</a:t>
            </a:r>
            <a:r>
              <a:rPr lang="it-IT" dirty="0" smtClean="0"/>
              <a:t>.</a:t>
            </a:r>
            <a:br>
              <a:rPr lang="it-IT" dirty="0" smtClean="0"/>
            </a:br>
            <a:r>
              <a:rPr lang="it-IT" dirty="0" smtClean="0"/>
              <a:t/>
            </a:r>
            <a:br>
              <a:rPr lang="it-IT" dirty="0" smtClean="0"/>
            </a:br>
            <a:r>
              <a:rPr lang="it-IT" dirty="0" smtClean="0"/>
              <a:t>La somministrazione di lavoro può avvenire per </a:t>
            </a:r>
            <a:r>
              <a:rPr lang="it-IT" b="1" dirty="0" smtClean="0"/>
              <a:t>qualsiasi categoria di lavoratori subordinati</a:t>
            </a:r>
            <a:r>
              <a:rPr lang="it-IT" dirty="0" smtClean="0"/>
              <a:t> (ovvero operai, impiegati, quadri e dirigenti). </a:t>
            </a:r>
            <a:r>
              <a:rPr lang="it-IT" b="1" dirty="0" smtClean="0"/>
              <a:t>I lavoratori somministrati </a:t>
            </a:r>
            <a:r>
              <a:rPr lang="it-IT" dirty="0" smtClean="0"/>
              <a:t>hanno nei confronti dell'impresa utilizzatrice gli </a:t>
            </a:r>
            <a:r>
              <a:rPr lang="it-IT" b="1" dirty="0" smtClean="0"/>
              <a:t>stessi doveri dei lavoratori dipendenti</a:t>
            </a:r>
            <a:endParaRPr lang="it-IT"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Relativamente alle tutele, essi hanno diritto a un </a:t>
            </a:r>
            <a:r>
              <a:rPr lang="it-IT" b="1" dirty="0" smtClean="0"/>
              <a:t>trattamento economico e normativo complessivamente non inferiore a quello dei dipendenti di pari livello</a:t>
            </a:r>
            <a:r>
              <a:rPr lang="it-IT" dirty="0" smtClean="0"/>
              <a:t> dell'utilizzatore, a parità di mansioni svolte (oltre alle ore effettivamente lavorate, devono essere retribuite le ore di ferie, permesso, le festività, la malattia, l'infortunio e ogni altro istituto previsto dal </a:t>
            </a:r>
            <a:r>
              <a:rPr lang="it-IT" dirty="0" err="1" smtClean="0"/>
              <a:t>Ccnl</a:t>
            </a:r>
            <a:r>
              <a:rPr lang="it-IT" dirty="0" smtClean="0"/>
              <a:t> applicato dall'impresa utilizzatrice</a:t>
            </a: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l'utilizzatore sia solidalmente responsabile con il somministratore in caso di insolvenza</a:t>
            </a:r>
            <a:r>
              <a:rPr lang="it-IT" dirty="0" smtClean="0"/>
              <a:t> di quest'ultimo, sia per le retribuzioni che per i contributi dei lavoratori </a:t>
            </a:r>
          </a:p>
          <a:p>
            <a:r>
              <a:rPr lang="it-IT" dirty="0" smtClean="0"/>
              <a:t>lo stesso </a:t>
            </a:r>
            <a:r>
              <a:rPr lang="it-IT" b="1" dirty="0" smtClean="0"/>
              <a:t>utilizzatore è anche tenuto all'osservanza </a:t>
            </a:r>
            <a:r>
              <a:rPr lang="it-IT" dirty="0" smtClean="0"/>
              <a:t>nei riguardi del lavoratore somministrato </a:t>
            </a:r>
            <a:r>
              <a:rPr lang="it-IT" b="1" dirty="0" smtClean="0"/>
              <a:t>di tutti gli obblighi di protezione </a:t>
            </a:r>
            <a:r>
              <a:rPr lang="it-IT" dirty="0" smtClean="0"/>
              <a:t>previsti nei confronti dei propri dipendenti ed </a:t>
            </a:r>
            <a:r>
              <a:rPr lang="it-IT" b="1" dirty="0" smtClean="0"/>
              <a:t>è responsabile per la violazione degli obblighi di sicurezza</a:t>
            </a:r>
            <a:r>
              <a:rPr lang="it-IT" dirty="0" smtClean="0"/>
              <a:t> individuati dalla legge e dai contratti collettivi.</a:t>
            </a:r>
            <a:br>
              <a:rPr lang="it-IT" dirty="0" smtClean="0"/>
            </a:br>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 termine della missione </a:t>
            </a:r>
            <a:r>
              <a:rPr lang="it-IT" b="1" dirty="0" smtClean="0"/>
              <a:t>è possibile per l'utilizzatore assumere il lavoratore</a:t>
            </a:r>
            <a:r>
              <a:rPr lang="it-IT" dirty="0" smtClean="0"/>
              <a:t> (</a:t>
            </a:r>
            <a:r>
              <a:rPr lang="it-IT" b="1" dirty="0" smtClean="0"/>
              <a:t>ogni clausola diretta a limitare</a:t>
            </a:r>
            <a:r>
              <a:rPr lang="it-IT" dirty="0" smtClean="0"/>
              <a:t>, anche indirettamente, la facoltà </a:t>
            </a:r>
            <a:r>
              <a:rPr lang="it-IT" b="1" dirty="0" smtClean="0"/>
              <a:t>dell'utilizzatore di assumere il lavoratore </a:t>
            </a:r>
            <a:r>
              <a:rPr lang="it-IT" dirty="0" smtClean="0"/>
              <a:t>al termine del contratto di somministrazione è</a:t>
            </a:r>
            <a:r>
              <a:rPr lang="it-IT" b="1" dirty="0" smtClean="0"/>
              <a:t> considerata nulla </a:t>
            </a:r>
            <a:r>
              <a:rPr lang="it-IT" u="sng" dirty="0" smtClean="0"/>
              <a:t>salvo che al lavoratore sia corrisposta un'adeguata indennità</a:t>
            </a:r>
            <a:r>
              <a:rPr lang="it-IT" dirty="0" smtClean="0"/>
              <a:t>, secondo quanto stabilito dal contratto collettivo applicabile al somministratore</a:t>
            </a:r>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Esistono </a:t>
            </a:r>
            <a:r>
              <a:rPr lang="it-IT" b="1" dirty="0" smtClean="0"/>
              <a:t>due tipologie di somministrazione:</a:t>
            </a:r>
            <a:endParaRPr lang="it-IT" dirty="0" smtClean="0"/>
          </a:p>
          <a:p>
            <a:pPr lvl="0"/>
            <a:r>
              <a:rPr lang="it-IT" b="1" dirty="0" smtClean="0"/>
              <a:t>a tempo determinato</a:t>
            </a:r>
            <a:r>
              <a:rPr lang="it-IT" dirty="0" smtClean="0"/>
              <a:t> (assimilabile al vecchio "</a:t>
            </a:r>
            <a:r>
              <a:rPr lang="it-IT" b="1" dirty="0" smtClean="0"/>
              <a:t>lavoro interinale</a:t>
            </a:r>
            <a:r>
              <a:rPr lang="it-IT" dirty="0" smtClean="0"/>
              <a:t>");</a:t>
            </a:r>
          </a:p>
          <a:p>
            <a:pPr lvl="0"/>
            <a:r>
              <a:rPr lang="it-IT" b="1" dirty="0" smtClean="0"/>
              <a:t>a tempo indeterminato</a:t>
            </a:r>
            <a:r>
              <a:rPr lang="it-IT" dirty="0" smtClean="0"/>
              <a:t> (denominata anche "</a:t>
            </a:r>
            <a:r>
              <a:rPr lang="it-IT" b="1" dirty="0" smtClean="0"/>
              <a:t>staff leasing</a:t>
            </a:r>
            <a:r>
              <a:rPr lang="it-IT" dirty="0" smtClean="0"/>
              <a:t>").</a:t>
            </a:r>
          </a:p>
          <a:p>
            <a:r>
              <a:rPr lang="it-IT" dirty="0" smtClean="0"/>
              <a:t/>
            </a:r>
            <a:br>
              <a:rPr lang="it-IT" dirty="0" smtClean="0"/>
            </a:br>
            <a:r>
              <a:rPr lang="it-IT" dirty="0" smtClean="0"/>
              <a:t>La Pubblica Amministrazione può stipulare solo contratti di somministrazione a tempo determinato</a:t>
            </a:r>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Salvo diversa previsione dei contratti collettivi applicati dall'utilizzatore, il numero dei lavoratori assunti con contratto </a:t>
            </a:r>
            <a:r>
              <a:rPr lang="it-IT" dirty="0" smtClean="0"/>
              <a:t>di </a:t>
            </a:r>
            <a:r>
              <a:rPr lang="it-IT" u="sng" dirty="0" smtClean="0"/>
              <a:t>somministrazione a tempo determinato </a:t>
            </a:r>
            <a:r>
              <a:rPr lang="it-IT" b="1" dirty="0" smtClean="0"/>
              <a:t>non può eccedere complessivamente il 30%</a:t>
            </a:r>
            <a:r>
              <a:rPr lang="it-IT" dirty="0" smtClean="0"/>
              <a:t> del numero dei lavoratori a tempo indeterminato in forza all'utilizzatore al 1° gennaio dell'anno di stipulazione. </a:t>
            </a:r>
            <a:r>
              <a:rPr lang="it-IT" b="1" dirty="0" smtClean="0"/>
              <a:t>La durata massima consentita (in capo all'utilizzatore) è di 24 mesi complessivi</a:t>
            </a:r>
            <a:endParaRPr lang="it-IT" b="1"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Il </a:t>
            </a:r>
            <a:r>
              <a:rPr lang="it-IT" dirty="0" err="1" smtClean="0">
                <a:hlinkClick r:id="rId2"/>
              </a:rPr>
              <a:t>D.lgs</a:t>
            </a:r>
            <a:r>
              <a:rPr lang="it-IT" dirty="0" smtClean="0">
                <a:hlinkClick r:id="rId2"/>
              </a:rPr>
              <a:t> n. 81/2015</a:t>
            </a:r>
            <a:r>
              <a:rPr lang="it-IT" dirty="0" smtClean="0"/>
              <a:t> </a:t>
            </a:r>
            <a:r>
              <a:rPr lang="it-IT" b="1" dirty="0" smtClean="0"/>
              <a:t>ha esteso tale istituto</a:t>
            </a:r>
            <a:r>
              <a:rPr lang="it-IT" dirty="0" smtClean="0"/>
              <a:t>, prima limitato ad alcune specifiche attività, a </a:t>
            </a:r>
            <a:r>
              <a:rPr lang="it-IT" b="1" dirty="0" smtClean="0"/>
              <a:t>qualsiasi ambito di attività e tipologia di lavoratori, </a:t>
            </a:r>
            <a:r>
              <a:rPr lang="it-IT" dirty="0" smtClean="0"/>
              <a:t>con un solo limite di tipo quantitativo. Lo </a:t>
            </a:r>
            <a:r>
              <a:rPr lang="it-IT" i="1" dirty="0" smtClean="0"/>
              <a:t>staff leasing</a:t>
            </a:r>
            <a:r>
              <a:rPr lang="it-IT" dirty="0" smtClean="0"/>
              <a:t>, infatti, potrà essere utilizzato nel</a:t>
            </a:r>
            <a:r>
              <a:rPr lang="it-IT" b="1" dirty="0" smtClean="0"/>
              <a:t> limite del 20% rispetto al numero di lavoratori assunti a tempo indeterminato</a:t>
            </a:r>
            <a:r>
              <a:rPr lang="it-IT" dirty="0" smtClean="0"/>
              <a:t> in forza presso l’utilizzatore alla data del 1° gennaio dell’anno in cui viene a stipularsi il contratto</a:t>
            </a:r>
          </a:p>
          <a:p>
            <a:r>
              <a:rPr lang="it-IT" dirty="0" smtClean="0"/>
              <a:t>Tale percentuale potrà essere oggetto di modifica da parte della contrattazione collettiva applicabile dall’utilizzatore</a:t>
            </a:r>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u="sng" dirty="0" smtClean="0"/>
              <a:t>Può essere somministrato a tempo indeterminato solo il lavoratore assunto a tempo indeterminato presso l'agenzia di lavoro</a:t>
            </a:r>
            <a:r>
              <a:rPr lang="it-IT" dirty="0" smtClean="0"/>
              <a:t>. Il lavoratore assunto a tempo indeterminato dall’agenzia di lavoro ha diritto ad un’</a:t>
            </a:r>
            <a:r>
              <a:rPr lang="it-IT" b="1" dirty="0" smtClean="0"/>
              <a:t>indennità di disponibilità</a:t>
            </a:r>
            <a:r>
              <a:rPr lang="it-IT" u="sng" dirty="0" smtClean="0"/>
              <a:t> per i periodi in cui non è in missione presso un utilizzatore</a:t>
            </a:r>
            <a:r>
              <a:rPr lang="it-IT" dirty="0" smtClean="0"/>
              <a:t>. L’importo dell’indennità è determinato dalla contrattazione collettiva e non può comunque essere inferiore all’importo fissato con decreto del Ministero del lavoro.</a:t>
            </a:r>
            <a:br>
              <a:rPr lang="it-IT" dirty="0" smtClean="0"/>
            </a:br>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Contratto a chiamata o intermittente (job on </a:t>
            </a:r>
            <a:r>
              <a:rPr lang="it-IT" dirty="0" err="1" smtClean="0"/>
              <a:t>call</a:t>
            </a:r>
            <a:r>
              <a:rPr lang="it-IT" dirty="0" smtClean="0"/>
              <a:t>)</a:t>
            </a:r>
            <a:br>
              <a:rPr lang="it-IT" dirty="0" smtClean="0"/>
            </a:br>
            <a:endParaRPr lang="it-IT" dirty="0"/>
          </a:p>
        </p:txBody>
      </p:sp>
      <p:sp>
        <p:nvSpPr>
          <p:cNvPr id="3" name="Segnaposto contenuto 2"/>
          <p:cNvSpPr>
            <a:spLocks noGrp="1"/>
          </p:cNvSpPr>
          <p:nvPr>
            <p:ph idx="1"/>
          </p:nvPr>
        </p:nvSpPr>
        <p:spPr/>
        <p:txBody>
          <a:bodyPr/>
          <a:lstStyle/>
          <a:p>
            <a:r>
              <a:rPr lang="it-IT" dirty="0" smtClean="0"/>
              <a:t>È </a:t>
            </a:r>
            <a:r>
              <a:rPr lang="it-IT" dirty="0" smtClean="0"/>
              <a:t>un particolare contratto di </a:t>
            </a:r>
            <a:r>
              <a:rPr lang="it-IT" b="1" dirty="0" smtClean="0"/>
              <a:t>lavoro subordinato</a:t>
            </a:r>
            <a:r>
              <a:rPr lang="it-IT" dirty="0" smtClean="0"/>
              <a:t>, molto richiesto soprattutto nel settore della ristorazione, alberghiero, del commercio e, in genere, nel turismo per la sua estrema flessibilità, mediante il quale un l</a:t>
            </a:r>
            <a:r>
              <a:rPr lang="it-IT" b="1" dirty="0" smtClean="0"/>
              <a:t>avoratore si pone a disposizione di un datore di lavoro</a:t>
            </a:r>
            <a:r>
              <a:rPr lang="it-IT" dirty="0" smtClean="0"/>
              <a:t> che ne può utilizzare la prestazione "</a:t>
            </a:r>
            <a:r>
              <a:rPr lang="it-IT" b="1" dirty="0" smtClean="0"/>
              <a:t>all'occorrenza"</a:t>
            </a:r>
            <a:r>
              <a:rPr lang="it-IT" dirty="0" smtClean="0"/>
              <a:t>, secondo le proprie esigenze, nel rispetto di un </a:t>
            </a:r>
            <a:r>
              <a:rPr lang="it-IT" b="1" dirty="0" smtClean="0"/>
              <a:t>termine minimo di preavviso</a:t>
            </a:r>
            <a:r>
              <a:rPr lang="it-IT" dirty="0" smtClean="0"/>
              <a:t> (non inferiore ad un giorno lavorativo). </a:t>
            </a:r>
            <a:endParaRPr lang="it-I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contratto di lavoro intermittente può essere a </a:t>
            </a:r>
            <a:r>
              <a:rPr lang="it-IT" b="1" dirty="0" smtClean="0"/>
              <a:t>tempo determinato</a:t>
            </a:r>
            <a:r>
              <a:rPr lang="it-IT" dirty="0" smtClean="0"/>
              <a:t> oppure a </a:t>
            </a:r>
            <a:r>
              <a:rPr lang="it-IT" b="1" dirty="0" smtClean="0"/>
              <a:t>tempo indeterminato</a:t>
            </a:r>
            <a:r>
              <a:rPr lang="it-IT" dirty="0" smtClean="0"/>
              <a:t> </a:t>
            </a:r>
            <a:r>
              <a:rPr lang="it-IT" u="sng" dirty="0" smtClean="0"/>
              <a:t>(in questo caso </a:t>
            </a:r>
            <a:r>
              <a:rPr lang="it-IT" dirty="0" smtClean="0"/>
              <a:t>il lavoratore presta la propria opera ogniqualvolta l'azienda lo richieda, </a:t>
            </a:r>
            <a:r>
              <a:rPr lang="it-IT" u="sng" dirty="0" smtClean="0"/>
              <a:t>restando a disposizione della stessa nei periodi di inattività)</a:t>
            </a:r>
            <a:endParaRPr lang="it-IT" u="sng"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può essere di due specie:</a:t>
            </a:r>
          </a:p>
          <a:p>
            <a:pPr lvl="0"/>
            <a:r>
              <a:rPr lang="it-IT" b="1" dirty="0" smtClean="0"/>
              <a:t>con garanzia di disponibilità, </a:t>
            </a:r>
            <a:r>
              <a:rPr lang="it-IT" dirty="0" smtClean="0"/>
              <a:t>in tal caso il lavoratore assicura la propria disponibilità all'eventuale chiamata del datore di lavoro, ricevendo in cambio, </a:t>
            </a:r>
            <a:r>
              <a:rPr lang="it-IT" b="1" dirty="0" smtClean="0"/>
              <a:t>per i periodi in cui non lavora ma resta a disposizione per la chiamata, un indennizzo (</a:t>
            </a:r>
            <a:r>
              <a:rPr lang="it-IT" dirty="0" smtClean="0"/>
              <a:t>cosiddetta indennità di disponibilità, che viene fissata dai contratti collettivi e, comunque, non inferiore al 20% </a:t>
            </a:r>
            <a:r>
              <a:rPr lang="it-IT" dirty="0" smtClean="0"/>
              <a:t>agli </a:t>
            </a:r>
            <a:r>
              <a:rPr lang="it-IT" dirty="0" smtClean="0"/>
              <a:t>istituti </a:t>
            </a:r>
            <a:r>
              <a:rPr lang="it-IT" dirty="0" smtClean="0"/>
              <a:t>retributivi</a:t>
            </a:r>
            <a:endParaRPr lang="it-IT" dirty="0" smtClean="0"/>
          </a:p>
          <a:p>
            <a:r>
              <a:rPr lang="it-IT" b="1" dirty="0" smtClean="0"/>
              <a:t>senza garanzia di disponibilità,</a:t>
            </a:r>
            <a:r>
              <a:rPr lang="it-IT" dirty="0" smtClean="0"/>
              <a:t> in questo caso il lavoratore </a:t>
            </a:r>
            <a:r>
              <a:rPr lang="it-IT" b="1" dirty="0" smtClean="0"/>
              <a:t>è libero di accettare o meno di eseguire la prestazione, </a:t>
            </a:r>
            <a:r>
              <a:rPr lang="it-IT" dirty="0" smtClean="0"/>
              <a:t>non essendosi obbligato a rispondere positivamente alla chiamata</a:t>
            </a:r>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Qualora non vi sia previsione nella contrattazione collettiva, </a:t>
            </a:r>
            <a:r>
              <a:rPr lang="it-IT" b="1" dirty="0" smtClean="0"/>
              <a:t>le ipotesi di ricorso a questo tipo di contratto sono individuate da un apposito decreto ministeriale</a:t>
            </a:r>
            <a:r>
              <a:rPr lang="it-IT" dirty="0" smtClean="0"/>
              <a:t>. Come confermato anche dal Ministero del Lavoro nella risposta all'</a:t>
            </a:r>
            <a:r>
              <a:rPr lang="it-IT" dirty="0" err="1" smtClean="0"/>
              <a:t>intepello</a:t>
            </a:r>
            <a:r>
              <a:rPr lang="it-IT" dirty="0" smtClean="0"/>
              <a:t> n. 10/2016, per ricorrere a prestazioni di lavoro intermittente è ancora possibile riferirsi alle attività a carattere discontinuo della tabella allegata al R.D. n. 2657 del 1923. </a:t>
            </a:r>
            <a:br>
              <a:rPr lang="it-IT" dirty="0" smtClean="0"/>
            </a:b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lavoratore intermittente </a:t>
            </a:r>
            <a:r>
              <a:rPr lang="it-IT" b="1" dirty="0" smtClean="0"/>
              <a:t>non deve ricevere, per i periodi lavorati, un trattamento economico e normativo complessivamente meno favorevole rispetto al lavoratore di pari livello</a:t>
            </a:r>
            <a:r>
              <a:rPr lang="it-IT" dirty="0" smtClean="0"/>
              <a:t>, a parità di mansioni svolte e in proporzione alla prestazione lavorativa effettivamente eseguita. Nei periodi di attesa, invece, in cui non vi è alcuna prestazione lavorativa, il lavoratore </a:t>
            </a:r>
            <a:r>
              <a:rPr lang="it-IT" b="1" dirty="0" smtClean="0"/>
              <a:t>non matura alcun trattamento </a:t>
            </a:r>
            <a:r>
              <a:rPr lang="it-IT" b="1" dirty="0" err="1" smtClean="0"/>
              <a:t>nè</a:t>
            </a:r>
            <a:r>
              <a:rPr lang="it-IT" b="1" dirty="0" smtClean="0"/>
              <a:t> economico né normativo e</a:t>
            </a:r>
            <a:r>
              <a:rPr lang="it-IT" dirty="0" smtClean="0"/>
              <a:t> </a:t>
            </a:r>
            <a:r>
              <a:rPr lang="it-IT" b="1" dirty="0" smtClean="0"/>
              <a:t>non è titolare di alcun diritto </a:t>
            </a:r>
            <a:r>
              <a:rPr lang="it-IT" dirty="0" smtClean="0"/>
              <a:t>spettante ai lavoratori subordinati (</a:t>
            </a:r>
            <a:r>
              <a:rPr lang="it-IT" b="1" dirty="0" smtClean="0"/>
              <a:t>tranne, se dovuta, l'indennità di disponibilità</a:t>
            </a:r>
            <a:r>
              <a:rPr lang="it-IT" dirty="0" smtClean="0"/>
              <a:t>).</a:t>
            </a:r>
            <a:br>
              <a:rPr lang="it-IT" dirty="0" smtClean="0"/>
            </a:b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Questo contratto può essere utilizzato nel </a:t>
            </a:r>
            <a:r>
              <a:rPr lang="it-IT" b="1" dirty="0" smtClean="0"/>
              <a:t>limite il massimo di 400 giornate lavorative nell'arco di tre anni solari</a:t>
            </a:r>
            <a:r>
              <a:rPr lang="it-IT" dirty="0" smtClean="0"/>
              <a:t>.  Questo limite </a:t>
            </a:r>
            <a:r>
              <a:rPr lang="it-IT" b="1" dirty="0" smtClean="0"/>
              <a:t>non va applicato per i lavoratori del commercio, del turismo e dello spettacolo</a:t>
            </a:r>
            <a:r>
              <a:rPr lang="it-IT" dirty="0" smtClean="0"/>
              <a:t>. In caso di </a:t>
            </a:r>
            <a:r>
              <a:rPr lang="it-IT" u="sng" dirty="0" smtClean="0"/>
              <a:t>superamento del predetto periodo </a:t>
            </a:r>
            <a:r>
              <a:rPr lang="it-IT" dirty="0" smtClean="0"/>
              <a:t>il relativo rapporto </a:t>
            </a:r>
            <a:r>
              <a:rPr lang="it-IT" u="sng" dirty="0" smtClean="0"/>
              <a:t>si trasforma </a:t>
            </a:r>
            <a:r>
              <a:rPr lang="it-IT" dirty="0" smtClean="0"/>
              <a:t>in un rapporto a tempo pieno e </a:t>
            </a:r>
            <a:r>
              <a:rPr lang="it-IT" u="sng" dirty="0" smtClean="0"/>
              <a:t>indeterminato</a:t>
            </a:r>
            <a:endParaRPr lang="it-IT" u="sng"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espressa previsione del legislatore, a partire dal 24 ottobre 2003 (data di entrata in vigore della riforma del mercato del lavoro, ovvero del </a:t>
            </a:r>
            <a:r>
              <a:rPr lang="it-IT" dirty="0" err="1" smtClean="0"/>
              <a:t>D.Lgs.</a:t>
            </a:r>
            <a:r>
              <a:rPr lang="it-IT" dirty="0" smtClean="0"/>
              <a:t> 276/2003, la cosiddetta legge Biagi) </a:t>
            </a:r>
            <a:r>
              <a:rPr lang="it-IT" b="1" dirty="0" smtClean="0"/>
              <a:t>il contratto di formazione e lavoro (cosiddetto CFL)</a:t>
            </a:r>
            <a:r>
              <a:rPr lang="it-IT" dirty="0" smtClean="0"/>
              <a:t> può esser stipulato </a:t>
            </a:r>
            <a:r>
              <a:rPr lang="it-IT" b="1" dirty="0" smtClean="0"/>
              <a:t>solo dalle Pubbliche Amministrazioni</a:t>
            </a:r>
            <a:r>
              <a:rPr lang="it-IT" dirty="0" smtClean="0"/>
              <a:t>. </a:t>
            </a:r>
            <a:r>
              <a:rPr lang="it-IT" u="sng" dirty="0" smtClean="0"/>
              <a:t>Per le aziende del settore privato</a:t>
            </a:r>
            <a:r>
              <a:rPr lang="it-IT" dirty="0" smtClean="0"/>
              <a:t>, infatti, la suddetta legge </a:t>
            </a:r>
            <a:r>
              <a:rPr lang="it-IT" u="sng" dirty="0" smtClean="0"/>
              <a:t>lo ha sostituito</a:t>
            </a:r>
            <a:r>
              <a:rPr lang="it-IT" dirty="0" smtClean="0"/>
              <a:t> con un altro contratto, </a:t>
            </a:r>
            <a:r>
              <a:rPr lang="it-IT" u="sng" dirty="0" smtClean="0"/>
              <a:t>denominato contratto di </a:t>
            </a:r>
            <a:r>
              <a:rPr lang="it-IT" u="sng" dirty="0" smtClean="0"/>
              <a:t>inserimento poi abrogato nel 2012</a:t>
            </a:r>
            <a:endParaRPr lang="it-IT" u="sng"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CFL</a:t>
            </a:r>
            <a:endParaRPr lang="it-IT" dirty="0"/>
          </a:p>
        </p:txBody>
      </p:sp>
      <p:sp>
        <p:nvSpPr>
          <p:cNvPr id="3" name="Segnaposto contenuto 2"/>
          <p:cNvSpPr>
            <a:spLocks noGrp="1"/>
          </p:cNvSpPr>
          <p:nvPr>
            <p:ph idx="1"/>
          </p:nvPr>
        </p:nvSpPr>
        <p:spPr/>
        <p:txBody>
          <a:bodyPr>
            <a:normAutofit lnSpcReduction="10000"/>
          </a:bodyPr>
          <a:lstStyle/>
          <a:p>
            <a:r>
              <a:rPr lang="it-IT" dirty="0" smtClean="0"/>
              <a:t>Il contratto di formazione e lavoro è un contratto </a:t>
            </a:r>
            <a:r>
              <a:rPr lang="it-IT" b="1" dirty="0" smtClean="0"/>
              <a:t>a tempo determinato</a:t>
            </a:r>
            <a:r>
              <a:rPr lang="it-IT" dirty="0" smtClean="0"/>
              <a:t> avente </a:t>
            </a:r>
            <a:r>
              <a:rPr lang="it-IT" b="1" dirty="0" smtClean="0"/>
              <a:t>finalità formative</a:t>
            </a:r>
            <a:r>
              <a:rPr lang="it-IT" dirty="0" smtClean="0"/>
              <a:t> (cosiddetto contratto a causa "mista", in quanto, oltre alla causa tipica del contratto di lavoro, che consiste nello scambio tra lavoro e retribuzione, è previsto l'obbligo, per il datore di lavoro, di fornire la formazione).</a:t>
            </a:r>
            <a:br>
              <a:rPr lang="it-IT" dirty="0" smtClean="0"/>
            </a:br>
            <a:r>
              <a:rPr lang="it-IT" dirty="0" smtClean="0"/>
              <a:t/>
            </a:r>
            <a:br>
              <a:rPr lang="it-IT" dirty="0" smtClean="0"/>
            </a:br>
            <a:r>
              <a:rPr lang="it-IT" dirty="0" smtClean="0"/>
              <a:t>Tale contratto, stipulabile con </a:t>
            </a:r>
            <a:r>
              <a:rPr lang="it-IT" b="1" dirty="0" smtClean="0"/>
              <a:t>giovani tra i 16 e i 32 anni</a:t>
            </a:r>
            <a:r>
              <a:rPr lang="it-IT" dirty="0" smtClean="0"/>
              <a:t> (il requisito dell'età deve essere posseduto al momento dell'assunzione), </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2 tipologie</a:t>
            </a:r>
            <a:endParaRPr lang="it-IT" dirty="0"/>
          </a:p>
        </p:txBody>
      </p:sp>
      <p:sp>
        <p:nvSpPr>
          <p:cNvPr id="3" name="Segnaposto contenuto 2"/>
          <p:cNvSpPr>
            <a:spLocks noGrp="1"/>
          </p:cNvSpPr>
          <p:nvPr>
            <p:ph idx="1"/>
          </p:nvPr>
        </p:nvSpPr>
        <p:spPr/>
        <p:txBody>
          <a:bodyPr>
            <a:normAutofit fontScale="92500" lnSpcReduction="20000"/>
          </a:bodyPr>
          <a:lstStyle/>
          <a:p>
            <a:pPr lvl="0"/>
            <a:r>
              <a:rPr lang="it-IT" b="1" dirty="0" smtClean="0"/>
              <a:t>per l'acquisizione di professionalità intermedie o elevate</a:t>
            </a:r>
            <a:r>
              <a:rPr lang="it-IT" dirty="0" smtClean="0"/>
              <a:t> (</a:t>
            </a:r>
            <a:r>
              <a:rPr lang="it-IT" b="1" dirty="0" smtClean="0"/>
              <a:t>contratto di tipo A</a:t>
            </a:r>
            <a:r>
              <a:rPr lang="it-IT" dirty="0" smtClean="0"/>
              <a:t>). In questa ipotesi il </a:t>
            </a:r>
            <a:r>
              <a:rPr lang="it-IT" b="1" dirty="0" smtClean="0"/>
              <a:t>contratto può durare fino a 24 mesi </a:t>
            </a:r>
            <a:r>
              <a:rPr lang="it-IT" dirty="0" smtClean="0"/>
              <a:t>ed è prevista la fornitura da parte del datore di lavoro di </a:t>
            </a:r>
            <a:r>
              <a:rPr lang="it-IT" b="1" dirty="0" smtClean="0"/>
              <a:t>formazione, pari a 80 ore (per acquisizione di professionalità intermedie) o 130 ore </a:t>
            </a:r>
            <a:r>
              <a:rPr lang="it-IT" dirty="0" smtClean="0"/>
              <a:t>(per l'acquisizione di professionalità elevata);</a:t>
            </a:r>
          </a:p>
          <a:p>
            <a:pPr lvl="0"/>
            <a:r>
              <a:rPr lang="it-IT" b="1" dirty="0" smtClean="0"/>
              <a:t>per agevolare l'inserimento professionale</a:t>
            </a:r>
            <a:r>
              <a:rPr lang="it-IT" dirty="0" smtClean="0"/>
              <a:t> mediante un'esperienza lavorativa che consenta un adeguamento delle capacità professionali al contesto produttivo ed organizzativo (</a:t>
            </a:r>
            <a:r>
              <a:rPr lang="it-IT" b="1" dirty="0" smtClean="0"/>
              <a:t>contratto di tipo B</a:t>
            </a:r>
            <a:r>
              <a:rPr lang="it-IT" dirty="0" smtClean="0"/>
              <a:t>. In questo caso la durata del contratto </a:t>
            </a:r>
            <a:r>
              <a:rPr lang="it-IT" b="1" dirty="0" smtClean="0"/>
              <a:t>non può superare i 12 mesi e sono previste almeno 20 ore di formazione).</a:t>
            </a:r>
          </a:p>
          <a:p>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datore di lavoro (ossia le amministrazioni pubbliche) che assume con contratto di formazione e lavoro deve redigere un </a:t>
            </a:r>
            <a:r>
              <a:rPr lang="it-IT" b="1" dirty="0" smtClean="0"/>
              <a:t>progetto formativo</a:t>
            </a:r>
            <a:r>
              <a:rPr lang="it-IT" dirty="0" smtClean="0"/>
              <a:t>, soggetto ad approvazione da parte di organi competenti, in cui devono essere specificati, ad esempio, il Contratto Collettivo Nazionale del Lavoro cui fa riferimento la Pubblica Amministrazione, la qualifica richiesta oggetto della formazione, il livello iniziale e finale, la durata del contratto di formazione e lavoro. Inoltre, dovrà essere allegato l'iter formativo che indichi il percorso teorico e pratico idoneo al raggiungimento della qualifica prevista</a:t>
            </a:r>
            <a:endParaRPr lang="it-IT"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contratto di formazione e lavoro deve essere stipulato in</a:t>
            </a:r>
            <a:r>
              <a:rPr lang="it-IT" b="1" dirty="0" smtClean="0"/>
              <a:t> forma scritta</a:t>
            </a:r>
            <a:r>
              <a:rPr lang="it-IT" dirty="0" smtClean="0"/>
              <a:t>, </a:t>
            </a:r>
            <a:r>
              <a:rPr lang="it-IT" u="sng" dirty="0" smtClean="0"/>
              <a:t>può essere sia a tempo pieno che a tempo parziale (</a:t>
            </a:r>
            <a:r>
              <a:rPr lang="it-IT" dirty="0" smtClean="0"/>
              <a:t>sempre che sia stato previsto dal progetto e che sia considerato congruo al raggiungimento dell'obiettivo formativo) </a:t>
            </a:r>
            <a:r>
              <a:rPr lang="it-IT" b="1" dirty="0" smtClean="0"/>
              <a:t>e può essere trasformato in un contratto a tempo indeterminato</a:t>
            </a:r>
            <a:endParaRPr lang="it-IT" b="1"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Contratto a chiamata o intermittente (job on </a:t>
            </a:r>
            <a:r>
              <a:rPr lang="it-IT" dirty="0" err="1" smtClean="0"/>
              <a:t>call</a:t>
            </a:r>
            <a:r>
              <a:rPr lang="it-IT" dirty="0" smtClean="0"/>
              <a:t>)</a:t>
            </a:r>
            <a:br>
              <a:rPr lang="it-IT" dirty="0" smtClean="0"/>
            </a:br>
            <a:endParaRPr lang="it-IT" dirty="0"/>
          </a:p>
        </p:txBody>
      </p:sp>
      <p:sp>
        <p:nvSpPr>
          <p:cNvPr id="3" name="Segnaposto contenuto 2"/>
          <p:cNvSpPr>
            <a:spLocks noGrp="1"/>
          </p:cNvSpPr>
          <p:nvPr>
            <p:ph idx="1"/>
          </p:nvPr>
        </p:nvSpPr>
        <p:spPr/>
        <p:txBody>
          <a:bodyPr/>
          <a:lstStyle/>
          <a:p>
            <a:r>
              <a:rPr lang="it-IT" dirty="0" smtClean="0"/>
              <a:t>Il </a:t>
            </a:r>
            <a:r>
              <a:rPr lang="it-IT" b="1" dirty="0" smtClean="0"/>
              <a:t>lavoro a domicilio </a:t>
            </a:r>
            <a:r>
              <a:rPr lang="it-IT" dirty="0" smtClean="0"/>
              <a:t>è una particolare tipologia di </a:t>
            </a:r>
            <a:r>
              <a:rPr lang="it-IT" b="1" dirty="0" smtClean="0"/>
              <a:t>lavoro subordinato</a:t>
            </a:r>
            <a:r>
              <a:rPr lang="it-IT" dirty="0" smtClean="0"/>
              <a:t> caratterizzata dal fatto che la prestazione lavorativa viene svolta </a:t>
            </a:r>
            <a:r>
              <a:rPr lang="it-IT" b="1" dirty="0" smtClean="0"/>
              <a:t>presso il domicilio del lavoratore o in un altro locale </a:t>
            </a:r>
            <a:r>
              <a:rPr lang="it-IT" dirty="0" smtClean="0"/>
              <a:t>di cui abbia disponibilità </a:t>
            </a:r>
            <a:r>
              <a:rPr lang="it-IT" b="1" dirty="0" smtClean="0"/>
              <a:t>anche con l'aiuto dei propri familiari conviventi </a:t>
            </a:r>
            <a:r>
              <a:rPr lang="it-IT" dirty="0" smtClean="0"/>
              <a:t>e a carico, utilizzando </a:t>
            </a:r>
            <a:r>
              <a:rPr lang="it-IT" u="sng" dirty="0" smtClean="0"/>
              <a:t>materie prime o accessorie ed attrezzature proprie o dello stesso imprenditore</a:t>
            </a:r>
            <a:r>
              <a:rPr lang="it-IT" dirty="0" smtClean="0"/>
              <a:t>, anche se fornite per il tramite di terzi.</a:t>
            </a:r>
            <a:br>
              <a:rPr lang="it-IT" dirty="0" smtClean="0"/>
            </a:b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Chi lavora a domicilio viene pagato </a:t>
            </a:r>
            <a:r>
              <a:rPr lang="it-IT" b="1" dirty="0" smtClean="0"/>
              <a:t>in base alle unità di prodotto realizzate</a:t>
            </a:r>
            <a:r>
              <a:rPr lang="it-IT" dirty="0" smtClean="0"/>
              <a:t> (cosiddette </a:t>
            </a:r>
            <a:r>
              <a:rPr lang="it-IT" b="1" dirty="0" smtClean="0"/>
              <a:t>"tariffe di cottimo pieno"</a:t>
            </a:r>
            <a:r>
              <a:rPr lang="it-IT" dirty="0" smtClean="0"/>
              <a:t>, comprensive anche delle maggiorazioni per ferie, mensilità aggiuntive e TFR, generalmente determinate dai contratti collettivi di categoria).</a:t>
            </a:r>
            <a:br>
              <a:rPr lang="it-IT" dirty="0" smtClean="0"/>
            </a:br>
            <a:r>
              <a:rPr lang="it-IT" dirty="0" smtClean="0"/>
              <a:t/>
            </a:r>
            <a:br>
              <a:rPr lang="it-IT" dirty="0" smtClean="0"/>
            </a:br>
            <a:r>
              <a:rPr lang="it-IT" dirty="0" smtClean="0"/>
              <a:t>Per i lavoratori a domicilio, dal 2008 i datori di lavoro sono soggetti agli stessi adempimenti documentali previsti per gli altri lavoratori (tenuta Libro Unico del Lavoro).</a:t>
            </a:r>
            <a:endParaRPr lang="it-IT"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lavoro agile</a:t>
            </a:r>
            <a:endParaRPr lang="it-IT" dirty="0"/>
          </a:p>
        </p:txBody>
      </p:sp>
      <p:sp>
        <p:nvSpPr>
          <p:cNvPr id="3" name="Segnaposto contenuto 2"/>
          <p:cNvSpPr>
            <a:spLocks noGrp="1"/>
          </p:cNvSpPr>
          <p:nvPr>
            <p:ph idx="1"/>
          </p:nvPr>
        </p:nvSpPr>
        <p:spPr/>
        <p:txBody>
          <a:bodyPr>
            <a:normAutofit lnSpcReduction="10000"/>
          </a:bodyPr>
          <a:lstStyle/>
          <a:p>
            <a:r>
              <a:rPr lang="it-IT" dirty="0" smtClean="0"/>
              <a:t>lo </a:t>
            </a:r>
            <a:r>
              <a:rPr lang="it-IT" b="1" i="1" dirty="0" err="1" smtClean="0"/>
              <a:t>smart</a:t>
            </a:r>
            <a:r>
              <a:rPr lang="it-IT" b="1" i="1" dirty="0" smtClean="0"/>
              <a:t> </a:t>
            </a:r>
            <a:r>
              <a:rPr lang="it-IT" b="1" i="1" dirty="0" err="1" smtClean="0"/>
              <a:t>working</a:t>
            </a:r>
            <a:r>
              <a:rPr lang="it-IT" b="1" dirty="0" smtClean="0"/>
              <a:t> o lavoro agile </a:t>
            </a:r>
            <a:r>
              <a:rPr lang="it-IT" dirty="0" smtClean="0"/>
              <a:t>è stato disciplinato in Italia dalla legge 81/2017 con l’esplicito obiettivo di incrementare la competitività delle aziende e agevolare la conciliazione dei tempi di vita e lavoro dei lavoratori.</a:t>
            </a:r>
            <a:br>
              <a:rPr lang="it-IT" dirty="0" smtClean="0"/>
            </a:br>
            <a:r>
              <a:rPr lang="it-IT" dirty="0" smtClean="0"/>
              <a:t/>
            </a:r>
            <a:br>
              <a:rPr lang="it-IT" dirty="0" smtClean="0"/>
            </a:br>
            <a:r>
              <a:rPr lang="it-IT" dirty="0" smtClean="0"/>
              <a:t>La norma definisce il lavoro agile una “</a:t>
            </a:r>
            <a:r>
              <a:rPr lang="it-IT" b="1" dirty="0" smtClean="0"/>
              <a:t>modalità di esecuzione del rapporto subordinato</a:t>
            </a:r>
            <a:r>
              <a:rPr lang="it-IT" dirty="0" smtClean="0"/>
              <a:t> stabilita mediante accordo tra le parti, anche con forme di organizzazione per fasi, cicli e obiettivi e </a:t>
            </a:r>
            <a:r>
              <a:rPr lang="it-IT" b="1" dirty="0" smtClean="0"/>
              <a:t>senza precisi vincoli di orario o di luogo di lavoro</a:t>
            </a:r>
            <a:r>
              <a:rPr lang="it-IT" dirty="0" smtClean="0"/>
              <a:t>", e con il possibile utilizzo di strumenti tecnologici</a:t>
            </a:r>
            <a:endParaRPr lang="it-IT"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492664"/>
          </a:xfrm>
        </p:spPr>
        <p:txBody>
          <a:bodyPr>
            <a:normAutofit fontScale="90000"/>
          </a:bodyPr>
          <a:lstStyle/>
          <a:p>
            <a:endParaRPr lang="it-IT" dirty="0"/>
          </a:p>
        </p:txBody>
      </p:sp>
      <p:sp>
        <p:nvSpPr>
          <p:cNvPr id="3" name="Segnaposto contenuto 2"/>
          <p:cNvSpPr>
            <a:spLocks noGrp="1"/>
          </p:cNvSpPr>
          <p:nvPr>
            <p:ph idx="1"/>
          </p:nvPr>
        </p:nvSpPr>
        <p:spPr>
          <a:xfrm>
            <a:off x="457200" y="1268760"/>
            <a:ext cx="8229600" cy="5055840"/>
          </a:xfrm>
        </p:spPr>
        <p:txBody>
          <a:bodyPr>
            <a:normAutofit fontScale="85000" lnSpcReduction="20000"/>
          </a:bodyPr>
          <a:lstStyle/>
          <a:p>
            <a:r>
              <a:rPr lang="it-IT" sz="3000" dirty="0" smtClean="0"/>
              <a:t>Il rapporto di lavoro agile </a:t>
            </a:r>
            <a:r>
              <a:rPr lang="it-IT" sz="3000" b="1" dirty="0" smtClean="0"/>
              <a:t>presuppone obbligatoriamente un contratto scritto</a:t>
            </a:r>
            <a:r>
              <a:rPr lang="it-IT" sz="3000" dirty="0" smtClean="0"/>
              <a:t> tra le parti e </a:t>
            </a:r>
            <a:r>
              <a:rPr lang="it-IT" sz="3000" u="sng" dirty="0" smtClean="0"/>
              <a:t>può essere a tempo determinato o indeterminato. </a:t>
            </a:r>
            <a:r>
              <a:rPr lang="it-IT" sz="3000" dirty="0" smtClean="0"/>
              <a:t>In quest’ultimo caso, il recesso può avvenire unilateralmente con un preavviso di almeno 30 giorni (90 giorni per i lavoratori disabili) o in presenza di giustificato motivo. In virtù di tale accordo, </a:t>
            </a:r>
            <a:r>
              <a:rPr lang="it-IT" sz="3000" b="1" dirty="0" smtClean="0"/>
              <a:t>i dipendenti possono lavorare in parte presso i locali dell'azienda, in parte all’esterno </a:t>
            </a:r>
            <a:r>
              <a:rPr lang="it-IT" sz="3000" dirty="0" smtClean="0"/>
              <a:t>(da casa o in mobilità), </a:t>
            </a:r>
            <a:r>
              <a:rPr lang="it-IT" sz="3000" b="1" dirty="0" smtClean="0"/>
              <a:t>senza una postazione fissa e senza orari predefiniti</a:t>
            </a:r>
            <a:r>
              <a:rPr lang="it-IT" sz="3000" dirty="0" smtClean="0"/>
              <a:t>, benché nel rispetto dei limiti massimi di orario giornaliero e settimanale previsti dalla legge e dai contratti collettivi.</a:t>
            </a:r>
            <a:r>
              <a:rPr lang="it-IT" dirty="0" smtClean="0"/>
              <a:t/>
            </a:r>
            <a:br>
              <a:rPr lang="it-IT" dirty="0" smtClean="0"/>
            </a:b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lavoro agile è reso possibile dall’</a:t>
            </a:r>
            <a:r>
              <a:rPr lang="it-IT" b="1" dirty="0" smtClean="0"/>
              <a:t>utilizzo di strumenti tecnologici</a:t>
            </a:r>
            <a:r>
              <a:rPr lang="it-IT" dirty="0" smtClean="0"/>
              <a:t> per lo svolgimento dell’attività lavorativa, che devono essere forniti dal datore di lavoro, il quale ne garantisce anche il buon funzionamento. </a:t>
            </a:r>
          </a:p>
          <a:p>
            <a:r>
              <a:rPr lang="it-IT" dirty="0" smtClean="0"/>
              <a:t>. Nell’accordo, infatti, devono sempre essere </a:t>
            </a:r>
            <a:r>
              <a:rPr lang="it-IT" b="1" dirty="0" smtClean="0"/>
              <a:t>indicati i tempi di riposo del lavoratore e le misure tecniche ed organizzative </a:t>
            </a:r>
            <a:r>
              <a:rPr lang="it-IT" dirty="0" smtClean="0"/>
              <a:t>e devono essere individuate le </a:t>
            </a:r>
            <a:r>
              <a:rPr lang="it-IT" b="1" dirty="0" smtClean="0"/>
              <a:t>modalità con cui il datore di lavoro verifica l’attività svolta</a:t>
            </a:r>
            <a:r>
              <a:rPr lang="it-IT" dirty="0" smtClean="0"/>
              <a:t> e i comportamenti sanzionabili.</a:t>
            </a:r>
            <a:br>
              <a:rPr lang="it-IT" dirty="0" smtClean="0"/>
            </a:br>
            <a:endParaRPr lang="it-IT"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Il lavoratore “agile” ha diritto a un </a:t>
            </a:r>
            <a:r>
              <a:rPr lang="it-IT" b="1" dirty="0" smtClean="0"/>
              <a:t>trattamento economico e normativo non inferiore </a:t>
            </a:r>
            <a:r>
              <a:rPr lang="it-IT" dirty="0" smtClean="0"/>
              <a:t>a quello applicato nei confronti dei colleghi che svolgono le medesime mansioni esclusivamente all’interno dell’azienda.</a:t>
            </a:r>
            <a:br>
              <a:rPr lang="it-IT" dirty="0" smtClean="0"/>
            </a:br>
            <a:r>
              <a:rPr lang="it-IT" dirty="0" smtClean="0"/>
              <a:t/>
            </a:r>
            <a:br>
              <a:rPr lang="it-IT" dirty="0" smtClean="0"/>
            </a:br>
            <a:r>
              <a:rPr lang="it-IT" dirty="0" smtClean="0"/>
              <a:t>Particolari disposizioni riguardano </a:t>
            </a:r>
            <a:r>
              <a:rPr lang="it-IT" b="1" dirty="0" smtClean="0"/>
              <a:t>la salute e la sicurezza sul lavoro</a:t>
            </a:r>
            <a:r>
              <a:rPr lang="it-IT" dirty="0" smtClean="0"/>
              <a:t>. </a:t>
            </a:r>
            <a:r>
              <a:rPr lang="it-IT" u="sng" dirty="0" smtClean="0"/>
              <a:t>Il datore di lavoro deve informare il dipendente sui rischi generali e specifici legati all’attività </a:t>
            </a:r>
            <a:r>
              <a:rPr lang="it-IT" dirty="0" smtClean="0"/>
              <a:t>svolta </a:t>
            </a:r>
            <a:r>
              <a:rPr lang="it-IT" b="1" dirty="0" smtClean="0"/>
              <a:t>e il lavoratore deve cooperare con l’azienda per attuare tutte le necessarie misure di prevenzione dei rischi </a:t>
            </a:r>
            <a:r>
              <a:rPr lang="it-IT" dirty="0" smtClean="0"/>
              <a:t>connessi all’esecuzione della prestazione lavorativa all’esterno dei locali aziendali.</a:t>
            </a:r>
            <a:endParaRPr lang="it-IT"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telelavoro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 Questa particolare modalità di svolgimento dell'attività lavorativa, pur essendo presente in diversi accordi aziendali, nel settore privato n</a:t>
            </a:r>
            <a:r>
              <a:rPr lang="it-IT" u="sng" dirty="0" smtClean="0"/>
              <a:t>on è attualmente disciplinata da una legge </a:t>
            </a:r>
            <a:r>
              <a:rPr lang="it-IT" dirty="0" smtClean="0"/>
              <a:t>(si utilizza, infatti, come riferimento un Accordo Interconfederale stipulato nel 2004 e la regolamentazione è affidata alla contrattazione collettiva); nella Pubblica Amministrazione, invece, la materia è stata introdotta per la prima volta dall'art. 4 della Legge 16 giugno 1998, n. 191 (cosiddetto </a:t>
            </a:r>
            <a:r>
              <a:rPr lang="it-IT" dirty="0" err="1" smtClean="0"/>
              <a:t>Bassanini</a:t>
            </a:r>
            <a:r>
              <a:rPr lang="it-IT" dirty="0" smtClean="0"/>
              <a:t> </a:t>
            </a:r>
            <a:r>
              <a:rPr lang="it-IT" dirty="0" err="1" smtClean="0"/>
              <a:t>ter</a:t>
            </a:r>
            <a:r>
              <a:rPr lang="it-IT" dirty="0" smtClean="0"/>
              <a:t>) e successivamente disciplinata dal D.P.R. 8 marzo 1999, n. 70 (regolamento del telelavoro nella Pubblica Amministrazione).</a:t>
            </a:r>
            <a:br>
              <a:rPr lang="it-IT" dirty="0" smtClean="0"/>
            </a:br>
            <a:r>
              <a:rPr lang="it-IT" dirty="0" smtClean="0"/>
              <a:t/>
            </a:r>
            <a:br>
              <a:rPr lang="it-IT" dirty="0" smtClean="0"/>
            </a:br>
            <a:endParaRPr lang="it-IT"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telelavoro è, in definitiva, lavoro a distanza, svolto </a:t>
            </a:r>
            <a:r>
              <a:rPr lang="it-IT" b="1" dirty="0" smtClean="0"/>
              <a:t>in un luogo</a:t>
            </a:r>
            <a:r>
              <a:rPr lang="it-IT" dirty="0" smtClean="0"/>
              <a:t> che non coincide con i locali dell'azienda ma nel contempo </a:t>
            </a:r>
            <a:r>
              <a:rPr lang="it-IT" b="1" dirty="0" smtClean="0"/>
              <a:t>funzionalmente collegato </a:t>
            </a:r>
            <a:r>
              <a:rPr lang="it-IT" dirty="0" smtClean="0"/>
              <a:t>ad essa </a:t>
            </a:r>
            <a:r>
              <a:rPr lang="it-IT" b="1" dirty="0" smtClean="0"/>
              <a:t>grazie all'ausilio di strumenti telematici e tecnologie informatiche </a:t>
            </a:r>
            <a:r>
              <a:rPr lang="it-IT" dirty="0" smtClean="0"/>
              <a:t>(computer, fax, telefono, </a:t>
            </a:r>
            <a:r>
              <a:rPr lang="it-IT" dirty="0" err="1" smtClean="0"/>
              <a:t>smartphone</a:t>
            </a:r>
            <a:r>
              <a:rPr lang="it-IT" dirty="0" smtClean="0"/>
              <a:t>, </a:t>
            </a:r>
            <a:r>
              <a:rPr lang="it-IT" dirty="0" err="1" smtClean="0"/>
              <a:t>tablet</a:t>
            </a:r>
            <a:r>
              <a:rPr lang="it-IT" dirty="0" smtClean="0"/>
              <a:t> ecc.).</a:t>
            </a:r>
            <a:endParaRPr lang="it-IT"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lvl="0"/>
            <a:r>
              <a:rPr lang="it-IT" b="1" dirty="0" smtClean="0"/>
              <a:t>telelavoro domiciliare</a:t>
            </a:r>
            <a:r>
              <a:rPr lang="it-IT" dirty="0" smtClean="0"/>
              <a:t> (cosiddetto </a:t>
            </a:r>
            <a:r>
              <a:rPr lang="it-IT" dirty="0" err="1" smtClean="0"/>
              <a:t>homework</a:t>
            </a:r>
            <a:r>
              <a:rPr lang="it-IT" dirty="0" smtClean="0"/>
              <a:t>), in cui il lavoratore svolge la sua attività lavorativa dalla propria abitazione, (ad esempio telemarketing</a:t>
            </a:r>
          </a:p>
          <a:p>
            <a:pPr lvl="0"/>
            <a:r>
              <a:rPr lang="it-IT" b="1" dirty="0" smtClean="0"/>
              <a:t>telelavoro mobile</a:t>
            </a:r>
            <a:r>
              <a:rPr lang="it-IT" dirty="0" smtClean="0"/>
              <a:t> (cosiddetto </a:t>
            </a:r>
            <a:r>
              <a:rPr lang="it-IT" dirty="0" err="1" smtClean="0"/>
              <a:t>deskless</a:t>
            </a:r>
            <a:r>
              <a:rPr lang="it-IT" dirty="0" smtClean="0"/>
              <a:t> job), in cui il lavoro viene svolto da una postazione telematica mobile, nella maggioranza dei casi tramite un computer portatile, un modem e un telefono cellulare o </a:t>
            </a:r>
            <a:r>
              <a:rPr lang="it-IT" dirty="0" err="1" smtClean="0"/>
              <a:t>tablet</a:t>
            </a:r>
            <a:r>
              <a:rPr lang="it-IT" dirty="0" smtClean="0"/>
              <a:t>. Con questa attrezzatura il lavoratore può, ad esempio, recarsi dai clienti e da lì collegarsi con l'ufficio per inviare ordini, aggiornare quotazioni, fare teleconferenza con esperti e tecnici in sede;</a:t>
            </a:r>
          </a:p>
          <a:p>
            <a:r>
              <a:rPr lang="it-IT" b="1" dirty="0" smtClean="0"/>
              <a:t>telelavoro in centri satellite</a:t>
            </a:r>
            <a:r>
              <a:rPr lang="it-IT" dirty="0" smtClean="0"/>
              <a:t> (cosiddetto telelavoro </a:t>
            </a:r>
            <a:r>
              <a:rPr lang="it-IT" dirty="0" err="1" smtClean="0"/>
              <a:t>remotizzato</a:t>
            </a:r>
            <a:r>
              <a:rPr lang="it-IT" dirty="0" smtClean="0"/>
              <a:t>), in cui il lavoro viene svolto in strutture, vicine all'abitazione del lavoratore, che offrono servizi telematici</a:t>
            </a:r>
            <a:endParaRPr lang="it-IT"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a:t>
            </a:r>
            <a:r>
              <a:rPr lang="it-IT" b="1" dirty="0" smtClean="0"/>
              <a:t> ricorso al telelavoro è una</a:t>
            </a:r>
            <a:r>
              <a:rPr lang="it-IT" dirty="0" smtClean="0"/>
              <a:t> </a:t>
            </a:r>
            <a:r>
              <a:rPr lang="it-IT" b="1" dirty="0" smtClean="0"/>
              <a:t>scelta volontaria del datore di lavoro e del lavoratore </a:t>
            </a:r>
            <a:r>
              <a:rPr lang="it-IT" dirty="0" smtClean="0"/>
              <a:t>che possono prevederlo come modalità di svolgimento della prestazione </a:t>
            </a:r>
            <a:r>
              <a:rPr lang="it-IT" u="sng" dirty="0" smtClean="0"/>
              <a:t>fin dall'inizio del rapporto di lavoro oppure successivamente</a:t>
            </a:r>
            <a:r>
              <a:rPr lang="it-IT" dirty="0" smtClean="0"/>
              <a:t>, per sopravvenute esigenze. Proprio perché si tratta di una scelta volontaria, </a:t>
            </a:r>
            <a:r>
              <a:rPr lang="it-IT" b="1" dirty="0" smtClean="0"/>
              <a:t>il rifiuto al passaggio al telelavoro non può comportare la risoluzione del rapporto di lavor</a:t>
            </a:r>
            <a:r>
              <a:rPr lang="it-IT" dirty="0" smtClean="0"/>
              <a:t>o né una modifica delle condizioni contrattuali pattuite</a:t>
            </a:r>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Di fatto, quindi, il passaggio al telelavoro consiste semplicemente nell'adozione di una diversa modalità di svolgimento della prestazione e </a:t>
            </a:r>
            <a:r>
              <a:rPr lang="it-IT" b="1" dirty="0" smtClean="0"/>
              <a:t>non ha alcun riflesso sullo status del telelavoratore </a:t>
            </a:r>
            <a:r>
              <a:rPr lang="it-IT" dirty="0" smtClean="0"/>
              <a:t>che fruisce dei medesimi diritti (legali e contrattuali) previsti per un lavoratore che svolge l'attività nei locali dell'impresa</a:t>
            </a:r>
            <a:endParaRPr lang="it-IT"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nel Jobs </a:t>
            </a:r>
            <a:r>
              <a:rPr lang="it-IT" b="1" dirty="0" err="1" smtClean="0"/>
              <a:t>Act</a:t>
            </a:r>
            <a:r>
              <a:rPr lang="it-IT" b="1" dirty="0" smtClean="0"/>
              <a:t> è stato agevolato il ricorso delle aziende al telelavoro</a:t>
            </a:r>
            <a:r>
              <a:rPr lang="it-IT" dirty="0" smtClean="0"/>
              <a:t>. Infatti i datori di lavoro privati che consentano ai dipendenti di svolgere la prestazione lavorativa in remoto per favorire la conciliazione dei tempi di vita e di lavoro in forza di accordi collettivi, </a:t>
            </a:r>
            <a:r>
              <a:rPr lang="it-IT" u="sng" dirty="0" smtClean="0"/>
              <a:t>possono </a:t>
            </a:r>
            <a:r>
              <a:rPr lang="it-IT" b="1" u="sng" dirty="0" smtClean="0"/>
              <a:t>escludere i lavoratori ammessi al </a:t>
            </a:r>
            <a:r>
              <a:rPr lang="it-IT" b="1" u="sng" dirty="0" smtClean="0"/>
              <a:t>telelavoro dal </a:t>
            </a:r>
            <a:r>
              <a:rPr lang="it-IT" b="1" u="sng" dirty="0" smtClean="0"/>
              <a:t>computo dei limiti numerici</a:t>
            </a:r>
            <a:r>
              <a:rPr lang="it-IT" u="sng" dirty="0" smtClean="0"/>
              <a:t> previsti da leggi e contratti collettivi per l’applicazione di particolari normative e istituti</a:t>
            </a:r>
            <a:r>
              <a:rPr lang="it-IT" dirty="0" smtClean="0"/>
              <a:t>, come ad esempio quelli posti per l’assunzione di personale tramite contratto di somministrazione (art. 23, D.lgs. n. 80/2015).</a:t>
            </a:r>
          </a:p>
          <a:p>
            <a:endParaRPr lang="it-IT"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Lavori Socialmente Utili (LSU</a:t>
            </a:r>
            <a:endParaRPr lang="it-IT" dirty="0"/>
          </a:p>
        </p:txBody>
      </p:sp>
      <p:sp>
        <p:nvSpPr>
          <p:cNvPr id="3" name="Segnaposto contenuto 2"/>
          <p:cNvSpPr>
            <a:spLocks noGrp="1"/>
          </p:cNvSpPr>
          <p:nvPr>
            <p:ph idx="1"/>
          </p:nvPr>
        </p:nvSpPr>
        <p:spPr/>
        <p:txBody>
          <a:bodyPr/>
          <a:lstStyle/>
          <a:p>
            <a:r>
              <a:rPr lang="it-IT" dirty="0" smtClean="0"/>
              <a:t>Per </a:t>
            </a:r>
            <a:r>
              <a:rPr lang="it-IT" b="1" dirty="0" smtClean="0"/>
              <a:t>Lavori Socialmente Utili (LSU</a:t>
            </a:r>
            <a:r>
              <a:rPr lang="it-IT" dirty="0" smtClean="0"/>
              <a:t>) si intendono le </a:t>
            </a:r>
            <a:r>
              <a:rPr lang="it-IT" b="1" dirty="0" smtClean="0"/>
              <a:t>attività che hanno per oggetto la realizzazione di opere e la fornitura di servizi svolte mediante l'utilizzo dei </a:t>
            </a:r>
            <a:r>
              <a:rPr lang="it-IT" b="1" u="sng" dirty="0" smtClean="0"/>
              <a:t>soggetti percettori di sostegni al reddito, quindi in stato di svantaggio </a:t>
            </a:r>
            <a:r>
              <a:rPr lang="it-IT" dirty="0" smtClean="0"/>
              <a:t>nel mercato del lavoro (disoccupazione, mobilità, cassa integrazione guadagni straordinaria) che, in questo modo,  sono impiegati a beneficio di tutta la collettività.</a:t>
            </a:r>
            <a:endParaRPr lang="it-IT"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Si possono distinguere due categorie di lavoratori socialmente utili:</a:t>
            </a:r>
          </a:p>
          <a:p>
            <a:r>
              <a:rPr lang="it-IT" dirty="0" smtClean="0"/>
              <a:t>I cosiddetti "</a:t>
            </a:r>
            <a:r>
              <a:rPr lang="it-IT" i="1" dirty="0" err="1" smtClean="0"/>
              <a:t>transitoristi</a:t>
            </a:r>
            <a:r>
              <a:rPr lang="it-IT" dirty="0" smtClean="0"/>
              <a:t>" ovvero i LSU che continuano le attività con oneri a carico del Fondo sociale occupazione e formazione (ex Fondo per l'Occupazione)</a:t>
            </a:r>
          </a:p>
          <a:p>
            <a:r>
              <a:rPr lang="it-IT" dirty="0" smtClean="0"/>
              <a:t>I lavoratori cosiddetti "</a:t>
            </a:r>
            <a:r>
              <a:rPr lang="it-IT" i="1" dirty="0" smtClean="0"/>
              <a:t>autofinanziati</a:t>
            </a:r>
            <a:r>
              <a:rPr lang="it-IT" dirty="0" smtClean="0"/>
              <a:t>" che continuano le attività con oneri a totale carico delle Regioni o enti utilizzatori</a:t>
            </a:r>
          </a:p>
          <a:p>
            <a:endParaRPr lang="it-IT"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dirty="0" smtClean="0"/>
              <a:t>Oggi, le tipologie di lavoratori avviati a tali progetti di lavoro sono le seguenti:</a:t>
            </a:r>
          </a:p>
          <a:p>
            <a:r>
              <a:rPr lang="it-IT" dirty="0" smtClean="0"/>
              <a:t>lavoratori in cerca di prima occupazione</a:t>
            </a:r>
          </a:p>
          <a:p>
            <a:r>
              <a:rPr lang="it-IT" dirty="0" smtClean="0"/>
              <a:t>disoccupati iscritti da più di due anni nelle liste di collocamento</a:t>
            </a:r>
          </a:p>
          <a:p>
            <a:r>
              <a:rPr lang="it-IT" dirty="0" smtClean="0"/>
              <a:t>iscritti nelle liste di mobilità che non percepiscono l'indennità</a:t>
            </a:r>
          </a:p>
          <a:p>
            <a:r>
              <a:rPr lang="it-IT" dirty="0" smtClean="0"/>
              <a:t>I lavoratori percettori di trattamenti previdenziali (mobilità, CIGS, o altro trattamento speciale di disoccupazione)</a:t>
            </a:r>
          </a:p>
          <a:p>
            <a:endParaRPr lang="it-IT"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L'assegno è erogato dall'INPS,</a:t>
            </a:r>
            <a:r>
              <a:rPr lang="it-IT" dirty="0" smtClean="0"/>
              <a:t> su indicazione del Ministero del Lavoro e delle Politiche Sociali. Per lo svolgimento delle attività socialmente utili spetta, mensilmente, </a:t>
            </a:r>
            <a:r>
              <a:rPr lang="it-IT" b="1" dirty="0" smtClean="0"/>
              <a:t>l'assegno per attività socialmente utili (ASU) e l'eventuale assegno al nucleo familiare (ANF)</a:t>
            </a:r>
            <a:endParaRPr lang="it-IT" b="1"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I lavoratori devono essere impegnati per un orario </a:t>
            </a:r>
            <a:r>
              <a:rPr lang="it-IT" b="1" dirty="0" smtClean="0"/>
              <a:t>settimanale di 20 ore e per non più di 8 ore giornaliere</a:t>
            </a:r>
            <a:r>
              <a:rPr lang="it-IT" dirty="0" smtClean="0"/>
              <a:t>. Nel caso di un impegno superiore al lavoratore spetta un assegno integrativo a carico del soggetto utilizzatore.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a:t>
            </a:r>
            <a:r>
              <a:rPr lang="it-IT" b="1" dirty="0" smtClean="0"/>
              <a:t>risorse finanziarie sono a carico del Fondo Sociale per l'Occupazione e la Formazione (FSOF). Il Ministero del Lavoro </a:t>
            </a:r>
            <a:r>
              <a:rPr lang="it-IT" dirty="0" smtClean="0"/>
              <a:t>e delle Politiche Sociali - dopo aver individuato il numero dei lavoratori socialmente utili ancora in carico al bacino di pertinenza regionale - </a:t>
            </a:r>
            <a:r>
              <a:rPr lang="it-IT" b="1" dirty="0" smtClean="0"/>
              <a:t>stipula, di anno in anno, apposita convenzione con le Regioni</a:t>
            </a:r>
            <a:endParaRPr lang="it-IT" b="1"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smtClean="0"/>
              <a:t>L'assegno è incompatibile </a:t>
            </a:r>
            <a:r>
              <a:rPr lang="it-IT" u="sng" dirty="0" smtClean="0"/>
              <a:t>con lo svolgimento di attività di lavoro subordinato con contratto a termine a tempo pieno. </a:t>
            </a:r>
            <a:r>
              <a:rPr lang="it-IT" u="sng" dirty="0" smtClean="0"/>
              <a:t>(ECCETTO</a:t>
            </a:r>
            <a:r>
              <a:rPr lang="it-IT" dirty="0" smtClean="0"/>
              <a:t> </a:t>
            </a:r>
            <a:r>
              <a:rPr lang="it-IT" dirty="0" err="1" smtClean="0"/>
              <a:t>Lredditi</a:t>
            </a:r>
            <a:r>
              <a:rPr lang="it-IT" dirty="0" smtClean="0"/>
              <a:t> </a:t>
            </a:r>
            <a:r>
              <a:rPr lang="it-IT" dirty="0" smtClean="0"/>
              <a:t>da lavoro dipendente a tempo determinato parziale, nei limite di 309,87 euro </a:t>
            </a:r>
            <a:r>
              <a:rPr lang="it-IT" dirty="0" smtClean="0"/>
              <a:t>mensili)</a:t>
            </a:r>
            <a:br>
              <a:rPr lang="it-IT" dirty="0" smtClean="0"/>
            </a:br>
            <a:r>
              <a:rPr lang="it-IT" u="sng" dirty="0" smtClean="0"/>
              <a:t> L</a:t>
            </a:r>
            <a:r>
              <a:rPr lang="it-IT" dirty="0" smtClean="0"/>
              <a:t>'assegno </a:t>
            </a:r>
            <a:r>
              <a:rPr lang="it-IT" dirty="0" smtClean="0"/>
              <a:t>per i lavoratori socialmente utili è, invece, </a:t>
            </a:r>
            <a:r>
              <a:rPr lang="it-IT" b="1" dirty="0" smtClean="0"/>
              <a:t>cumulabile con i redditi relativi ad attività di lavoro autonomo occasionale e di collaborazione continuata e coordinata </a:t>
            </a:r>
            <a:r>
              <a:rPr lang="it-IT" dirty="0" smtClean="0"/>
              <a:t>(svolte per il periodo massimo previsto per il mantenimento dell'iscrizione nella prima classe delle liste di collocamento) nel limite massimo di 3.718,49 euro lordi</a:t>
            </a:r>
            <a:r>
              <a:rPr lang="it-IT" dirty="0" smtClean="0"/>
              <a:t>..</a:t>
            </a:r>
            <a:endParaRPr lang="it-IT"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BORSA LAVORO</a:t>
            </a:r>
            <a:endParaRPr lang="it-IT" dirty="0"/>
          </a:p>
        </p:txBody>
      </p:sp>
      <p:sp>
        <p:nvSpPr>
          <p:cNvPr id="3" name="Segnaposto contenuto 2"/>
          <p:cNvSpPr>
            <a:spLocks noGrp="1"/>
          </p:cNvSpPr>
          <p:nvPr>
            <p:ph idx="1"/>
          </p:nvPr>
        </p:nvSpPr>
        <p:spPr/>
        <p:txBody>
          <a:bodyPr>
            <a:normAutofit/>
          </a:bodyPr>
          <a:lstStyle/>
          <a:p>
            <a:r>
              <a:rPr lang="it-IT" dirty="0" smtClean="0"/>
              <a:t>l’insieme di risorse che consente al destinatario di svolgere </a:t>
            </a:r>
            <a:r>
              <a:rPr lang="it-IT" b="1" dirty="0" smtClean="0"/>
              <a:t>un’esperienza formativa professionalizzante </a:t>
            </a:r>
            <a:r>
              <a:rPr lang="it-IT" dirty="0" smtClean="0"/>
              <a:t>in ambiente lavorativo, </a:t>
            </a:r>
            <a:r>
              <a:rPr lang="it-IT" b="1" dirty="0" smtClean="0"/>
              <a:t>con caratteristiche simili ai tirocini</a:t>
            </a:r>
            <a:r>
              <a:rPr lang="it-IT" dirty="0" smtClean="0"/>
              <a:t>.</a:t>
            </a:r>
          </a:p>
          <a:p>
            <a:r>
              <a:rPr lang="it-IT" dirty="0" smtClean="0"/>
              <a:t>La </a:t>
            </a:r>
            <a:r>
              <a:rPr lang="it-IT" dirty="0" smtClean="0"/>
              <a:t>borsa lavoro è uno strumento educativo/formativo per facilitare l’inserimento nel mercato del lavoro di soggetti appartenenti alle cosiddette fasce deboli attraverso un’esperienza lavorativa. </a:t>
            </a:r>
            <a:r>
              <a:rPr lang="it-IT" u="sng" dirty="0" smtClean="0"/>
              <a:t>L’erogazione della borsa lavoro non costituisce un rapporto di lavoro dipendente con l’impresa ospitante</a:t>
            </a:r>
            <a:endParaRPr lang="it-IT" u="sng"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lnSpcReduction="10000"/>
          </a:bodyPr>
          <a:lstStyle/>
          <a:p>
            <a:r>
              <a:rPr lang="it-IT" dirty="0" smtClean="0"/>
              <a:t>Le borse di lavoro possono essere svolte presso imprese appartenenti ai settori di </a:t>
            </a:r>
            <a:r>
              <a:rPr lang="it-IT" dirty="0" err="1" smtClean="0"/>
              <a:t>attivita'</a:t>
            </a:r>
            <a:r>
              <a:rPr lang="it-IT" dirty="0" smtClean="0"/>
              <a:t> D (manifatturiere), G (commercio all'ingrosso e al dettaglio; riparazione di autoveicoli, motocicli e di beni personali e per la casa), H (alberghi e ristoranti), I (trasporti, magazzinaggio e comunicazione), J (intermediazione monetaria e finanziaria), K (</a:t>
            </a:r>
            <a:r>
              <a:rPr lang="it-IT" dirty="0" err="1" smtClean="0"/>
              <a:t>attivita'</a:t>
            </a:r>
            <a:r>
              <a:rPr lang="it-IT" dirty="0" smtClean="0"/>
              <a:t> immobiliari, noleggio, informatica, ricerca, altre </a:t>
            </a:r>
            <a:r>
              <a:rPr lang="it-IT" dirty="0" err="1" smtClean="0"/>
              <a:t>attivita'</a:t>
            </a:r>
            <a:r>
              <a:rPr lang="it-IT" dirty="0" smtClean="0"/>
              <a:t> professionali ed imprenditoriali). </a:t>
            </a:r>
            <a:endParaRPr lang="it-IT" dirty="0" smtClean="0"/>
          </a:p>
          <a:p>
            <a:r>
              <a:rPr lang="it-IT" dirty="0" smtClean="0"/>
              <a:t> </a:t>
            </a:r>
            <a:r>
              <a:rPr lang="it-IT" dirty="0" smtClean="0"/>
              <a:t>Le borse di lavoro non possono riguardare le </a:t>
            </a:r>
            <a:r>
              <a:rPr lang="it-IT" dirty="0" err="1" smtClean="0"/>
              <a:t>attivita'</a:t>
            </a:r>
            <a:r>
              <a:rPr lang="it-IT" dirty="0" smtClean="0"/>
              <a:t> a carattere stagionale</a:t>
            </a:r>
            <a:endParaRPr lang="it-IT"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imprese che possono attivare le borse di lavoro sono quelle che, alla data della dichiarazione di </a:t>
            </a:r>
            <a:r>
              <a:rPr lang="it-IT" dirty="0" err="1" smtClean="0"/>
              <a:t>disponibilita’</a:t>
            </a:r>
            <a:r>
              <a:rPr lang="it-IT" dirty="0" smtClean="0"/>
              <a:t>, </a:t>
            </a:r>
            <a:r>
              <a:rPr lang="it-IT" dirty="0" smtClean="0"/>
              <a:t>abbiano almeno due dipendenti e non </a:t>
            </a:r>
            <a:r>
              <a:rPr lang="it-IT" dirty="0" err="1" smtClean="0"/>
              <a:t>piu'</a:t>
            </a:r>
            <a:r>
              <a:rPr lang="it-IT" dirty="0" smtClean="0"/>
              <a:t> di cento, ad eccezione delle imprese appartenenti al settore di </a:t>
            </a:r>
            <a:r>
              <a:rPr lang="it-IT" dirty="0" err="1" smtClean="0"/>
              <a:t>attivita'</a:t>
            </a:r>
            <a:r>
              <a:rPr lang="it-IT" dirty="0" smtClean="0"/>
              <a:t> G (commercio all'ingrosso e al dettaglio, riparazione di autoveicoli, motocicli e di beni personali e per la casa) che devono avere almeno cinque dipendenti e non </a:t>
            </a:r>
            <a:r>
              <a:rPr lang="it-IT" dirty="0" err="1" smtClean="0"/>
              <a:t>piu'</a:t>
            </a:r>
            <a:r>
              <a:rPr lang="it-IT" dirty="0" smtClean="0"/>
              <a:t> di cento.</a:t>
            </a:r>
            <a:endParaRPr lang="it-IT"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 poter attivare le borse di lavoro le imprese non devono aver licenziato personale, salvo che per giusta causa o per raggiungimento dei requisiti del pensionamento di vecchiaia, nel corso dei dodici mesi precedenti la dichiarazione di </a:t>
            </a:r>
            <a:r>
              <a:rPr lang="it-IT" dirty="0" err="1" smtClean="0"/>
              <a:t>disponibilita'</a:t>
            </a:r>
            <a:endParaRPr lang="it-IT"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presso le imprese sino a 15 dipendenti, la durata e' di undici mesi per i giovani senza diploma di scuola secondaria superiore o laurea e di dieci mesi per i giovani con diploma di scuola secondaria superiore o laurea</a:t>
            </a:r>
            <a:r>
              <a:rPr lang="it-IT" dirty="0" smtClean="0"/>
              <a:t>;</a:t>
            </a:r>
          </a:p>
          <a:p>
            <a:r>
              <a:rPr lang="it-IT" dirty="0" smtClean="0"/>
              <a:t> </a:t>
            </a:r>
            <a:r>
              <a:rPr lang="it-IT" dirty="0" smtClean="0"/>
              <a:t>b) presso le imprese con </a:t>
            </a:r>
            <a:r>
              <a:rPr lang="it-IT" dirty="0" err="1" smtClean="0"/>
              <a:t>piu'</a:t>
            </a:r>
            <a:r>
              <a:rPr lang="it-IT" dirty="0" smtClean="0"/>
              <a:t> di 15 dipendenti, la durata e' rispettivamente, per le stesse categorie di giovani, di dodici mesi e di undici mesi; </a:t>
            </a:r>
            <a:endParaRPr lang="it-IT" dirty="0" smtClean="0"/>
          </a:p>
          <a:p>
            <a:r>
              <a:rPr lang="it-IT" dirty="0" smtClean="0"/>
              <a:t>c</a:t>
            </a:r>
            <a:r>
              <a:rPr lang="it-IT" dirty="0" smtClean="0"/>
              <a:t>) presso le imprese appartenenti all'artigianato artistico, la durata e' sempre di dodici mesi</a:t>
            </a:r>
            <a:endParaRPr lang="it-IT"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164</TotalTime>
  <Words>1791</Words>
  <Application>Microsoft Office PowerPoint</Application>
  <PresentationFormat>Presentazione su schermo (4:3)</PresentationFormat>
  <Paragraphs>150</Paragraphs>
  <Slides>82</Slides>
  <Notes>1</Notes>
  <HiddenSlides>0</HiddenSlides>
  <MMClips>0</MMClips>
  <ScaleCrop>false</ScaleCrop>
  <HeadingPairs>
    <vt:vector size="4" baseType="variant">
      <vt:variant>
        <vt:lpstr>Tema</vt:lpstr>
      </vt:variant>
      <vt:variant>
        <vt:i4>1</vt:i4>
      </vt:variant>
      <vt:variant>
        <vt:lpstr>Titoli diapositive</vt:lpstr>
      </vt:variant>
      <vt:variant>
        <vt:i4>82</vt:i4>
      </vt:variant>
    </vt:vector>
  </HeadingPairs>
  <TitlesOfParts>
    <vt:vector size="83" baseType="lpstr">
      <vt:lpstr>Equinozio</vt:lpstr>
      <vt:lpstr>Tipologie contrattuali</vt:lpstr>
      <vt:lpstr>Diapositiva 2</vt:lpstr>
      <vt:lpstr>Diapositiva 3</vt:lpstr>
      <vt:lpstr>Diapositiva 4</vt:lpstr>
      <vt:lpstr>Diapositiva 5</vt:lpstr>
      <vt:lpstr>Diapositiva 6</vt:lpstr>
      <vt:lpstr>Diapositiva 7</vt:lpstr>
      <vt:lpstr>Contratto a termine</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Contrato di apprendistato</vt:lpstr>
      <vt:lpstr>Diapositiva 23</vt:lpstr>
      <vt:lpstr>Diapositiva 24</vt:lpstr>
      <vt:lpstr>Diapositiva 25</vt:lpstr>
      <vt:lpstr>Diapositiva 26</vt:lpstr>
      <vt:lpstr>Diapositiva 27</vt:lpstr>
      <vt:lpstr>Diapositiva 28</vt:lpstr>
      <vt:lpstr>Apprendistato per la qualifica e per il diploma professionale, il diploma di istruzione secondaria superiore e il certificato di specializzazione tecnica</vt:lpstr>
      <vt:lpstr>Diapositiva 30</vt:lpstr>
      <vt:lpstr>Apprendistato professionalizzante</vt:lpstr>
      <vt:lpstr>Diapositiva 32</vt:lpstr>
      <vt:lpstr>Apprendistato di alta formazione e di ricerca</vt:lpstr>
      <vt:lpstr>Diapositiva 34</vt:lpstr>
      <vt:lpstr>l contratto di somministrazione di lavoro </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Contratto a chiamata o intermittente (job on call) </vt:lpstr>
      <vt:lpstr>Diapositiva 47</vt:lpstr>
      <vt:lpstr>Diapositiva 48</vt:lpstr>
      <vt:lpstr>Diapositiva 49</vt:lpstr>
      <vt:lpstr>Diapositiva 50</vt:lpstr>
      <vt:lpstr>Diapositiva 51</vt:lpstr>
      <vt:lpstr>Diapositiva 52</vt:lpstr>
      <vt:lpstr>CFL</vt:lpstr>
      <vt:lpstr>2 tipologie</vt:lpstr>
      <vt:lpstr>Diapositiva 55</vt:lpstr>
      <vt:lpstr>Diapositiva 56</vt:lpstr>
      <vt:lpstr>Contratto a chiamata o intermittente (job on call) </vt:lpstr>
      <vt:lpstr>Diapositiva 58</vt:lpstr>
      <vt:lpstr>Diapositiva 59</vt:lpstr>
      <vt:lpstr>lavoro agile</vt:lpstr>
      <vt:lpstr>Diapositiva 61</vt:lpstr>
      <vt:lpstr>Diapositiva 62</vt:lpstr>
      <vt:lpstr>Diapositiva 63</vt:lpstr>
      <vt:lpstr>telelavoro</vt:lpstr>
      <vt:lpstr>Diapositiva 65</vt:lpstr>
      <vt:lpstr>Diapositiva 66</vt:lpstr>
      <vt:lpstr>Diapositiva 67</vt:lpstr>
      <vt:lpstr>Diapositiva 68</vt:lpstr>
      <vt:lpstr>Diapositiva 69</vt:lpstr>
      <vt:lpstr>Lavori Socialmente Utili (LSU</vt:lpstr>
      <vt:lpstr>Diapositiva 71</vt:lpstr>
      <vt:lpstr>Diapositiva 72</vt:lpstr>
      <vt:lpstr>Diapositiva 73</vt:lpstr>
      <vt:lpstr>Diapositiva 74</vt:lpstr>
      <vt:lpstr>Diapositiva 75</vt:lpstr>
      <vt:lpstr>Diapositiva 76</vt:lpstr>
      <vt:lpstr>BORSA LAVORO</vt:lpstr>
      <vt:lpstr>Diapositiva 78</vt:lpstr>
      <vt:lpstr>Diapositiva 79</vt:lpstr>
      <vt:lpstr>Diapositiva 80</vt:lpstr>
      <vt:lpstr>Diapositiva 81</vt:lpstr>
      <vt:lpstr>Diapositiva 82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Tipologie contrattuali</dc:title>
  <dc:creator>Windows User</dc:creator>
  <cp:lastModifiedBy>Windows User</cp:lastModifiedBy>
  <cp:revision>5</cp:revision>
  <dcterms:created xsi:type="dcterms:W3CDTF">2018-10-03T12:21:06Z</dcterms:created>
  <dcterms:modified xsi:type="dcterms:W3CDTF">2018-10-10T07:02:39Z</dcterms:modified>
</cp:coreProperties>
</file>