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5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F622D0-93FA-444D-A91B-03218105C3F0}" type="datetimeFigureOut">
              <a:rPr lang="it-IT" smtClean="0"/>
              <a:pPr/>
              <a:t>09/10/2018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6DC54B-08DD-4612-A13E-4825BAA8CCFD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ps.it/ArchivioStorico/2017/approfondimenti/prestazioni/cessazionedelrapportodilavoro/cassaintegrazioneguadagni/Pagine/contrattidisolidariet%C3%A06653.asp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ARMOTIZZATORI SOCIALI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Gli ammortizzatori sociali si distinguono:</a:t>
            </a:r>
          </a:p>
          <a:p>
            <a:pPr lvl="0"/>
            <a:r>
              <a:rPr lang="it-IT" dirty="0" smtClean="0"/>
              <a:t>strumenti che intervengono durante il rapporto  di lavoro</a:t>
            </a:r>
            <a:r>
              <a:rPr lang="it-IT" dirty="0" smtClean="0">
                <a:sym typeface="Wingdings" pitchFamily="2" charset="2"/>
              </a:rPr>
              <a:t></a:t>
            </a:r>
            <a:r>
              <a:rPr lang="it-IT" dirty="0" smtClean="0"/>
              <a:t> (cioè in caso di sua sospensione)</a:t>
            </a:r>
          </a:p>
          <a:p>
            <a:pPr lvl="0"/>
            <a:r>
              <a:rPr lang="it-IT" dirty="0" smtClean="0"/>
              <a:t>strumenti che intervengono in caso di disoccupazione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 caso di sospensione temporanea dal rapporto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Un primo programma di interventi, che possiamo definire di tutela all’interno del rapporto di lavoro, è volto a garantire il reddito in caso di sospensione temporanea dal rapporto, in Italia la Cassa Integrazione  nelle forme della:</a:t>
            </a:r>
          </a:p>
          <a:p>
            <a:pPr lvl="0"/>
            <a:r>
              <a:rPr lang="it-IT" dirty="0" smtClean="0"/>
              <a:t>Cassa Integrazione Guadagni Ordinaria</a:t>
            </a:r>
          </a:p>
          <a:p>
            <a:pPr lvl="0"/>
            <a:r>
              <a:rPr lang="it-IT" dirty="0" smtClean="0"/>
              <a:t>Cassa integrazione Guadagni straordinaria</a:t>
            </a:r>
          </a:p>
          <a:p>
            <a:r>
              <a:rPr lang="it-IT" dirty="0" smtClean="0"/>
              <a:t>L’istituto della Cassa integrazione è stato in larga parte riformato dal d. </a:t>
            </a:r>
            <a:r>
              <a:rPr lang="it-IT" dirty="0" err="1" smtClean="0"/>
              <a:t>lgs</a:t>
            </a:r>
            <a:r>
              <a:rPr lang="it-IT" dirty="0" smtClean="0"/>
              <a:t>. n.148/2015, uno dei decreti di attuazione del c.d. Jobs </a:t>
            </a:r>
            <a:r>
              <a:rPr lang="it-IT" dirty="0" err="1" smtClean="0"/>
              <a:t>Act</a:t>
            </a:r>
            <a:r>
              <a:rPr lang="it-IT" dirty="0" smtClean="0"/>
              <a:t>.</a:t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Un discorso a parte va fatto per altre due fattispecie, vale a dire:</a:t>
            </a:r>
            <a:br>
              <a:rPr lang="it-IT" dirty="0" smtClean="0"/>
            </a:br>
            <a:endParaRPr lang="it-IT" dirty="0" smtClean="0"/>
          </a:p>
          <a:p>
            <a:pPr lvl="0"/>
            <a:r>
              <a:rPr lang="it-IT" b="1" dirty="0" smtClean="0"/>
              <a:t>Cassa integrazione Guadagni in deroga</a:t>
            </a:r>
            <a:endParaRPr lang="it-IT" dirty="0" smtClean="0"/>
          </a:p>
          <a:p>
            <a:r>
              <a:rPr lang="it-IT" b="1" dirty="0" smtClean="0"/>
              <a:t>Specifiche</a:t>
            </a:r>
            <a:r>
              <a:rPr lang="it-IT" dirty="0" smtClean="0"/>
              <a:t> , settore editoriale settore che non è stato modificato dalla recenti riforme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in caso di disoccupazione: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Un secondo programma di interventi, che possiamo definire di tutela all’interno del mercato del lavoro, è volto a garantire il reddito in caso di disoccupazione:</a:t>
            </a:r>
            <a:br>
              <a:rPr lang="it-IT" dirty="0" smtClean="0"/>
            </a:br>
            <a:endParaRPr lang="it-IT" dirty="0" smtClean="0"/>
          </a:p>
          <a:p>
            <a:pPr lvl="0"/>
            <a:r>
              <a:rPr lang="it-IT" b="1" dirty="0" smtClean="0"/>
              <a:t>la NASPI</a:t>
            </a:r>
          </a:p>
          <a:p>
            <a:pPr lvl="0"/>
            <a:r>
              <a:rPr lang="it-IT" b="1" dirty="0" smtClean="0"/>
              <a:t>la </a:t>
            </a:r>
            <a:r>
              <a:rPr lang="it-IT" b="1" dirty="0" err="1" smtClean="0"/>
              <a:t>Dis-CoLL</a:t>
            </a:r>
            <a:r>
              <a:rPr lang="it-IT" b="1" dirty="0" smtClean="0"/>
              <a:t> </a:t>
            </a:r>
            <a:r>
              <a:rPr lang="it-IT" dirty="0" smtClean="0"/>
              <a:t>prevista per i collaboratori;</a:t>
            </a:r>
          </a:p>
          <a:p>
            <a:pPr lvl="0"/>
            <a:r>
              <a:rPr lang="it-IT" b="1" dirty="0" smtClean="0"/>
              <a:t>l’assegno di disoccupazione  (ASDI), </a:t>
            </a:r>
            <a:r>
              <a:rPr lang="it-IT" dirty="0" smtClean="0"/>
              <a:t>il quale opera nei confronti di quanti abbiano già usufruito della Naspi ma solo in ben determinate circostanze e in presenza di una “condizione economica di bisogno”.</a:t>
            </a:r>
          </a:p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Questi istituti trovano la propria fonte nel d.lgs. n. 22/2015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CASSA INTEGRAZIONE GUADAGNI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Possono accedere alla Cassa Integrazione Guadagni Ordinaria i </a:t>
            </a:r>
            <a:r>
              <a:rPr lang="it-IT" b="1" dirty="0" smtClean="0"/>
              <a:t>lavoratori assunti con contratto di lavoro subordinato</a:t>
            </a:r>
            <a:r>
              <a:rPr lang="it-IT" dirty="0" smtClean="0"/>
              <a:t>, come anche gli </a:t>
            </a:r>
            <a:r>
              <a:rPr lang="it-IT" b="1" dirty="0" smtClean="0"/>
              <a:t>apprendisti</a:t>
            </a:r>
            <a:r>
              <a:rPr lang="it-IT" dirty="0" smtClean="0"/>
              <a:t> che hanno un contratto di apprendistato professionalizzante. La regolamentazioni vigenti sono quelle del Dlgs 14 settembre 2015, n. 148, e del DM 15 aprile 2016, n. 95442, che individuano i criteri e le situazioni in cui possono essere concesse le domande di CIG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CASISTICHE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it-IT" dirty="0" smtClean="0"/>
              <a:t>mancanza di lavoro/commesse e crisi di mercato</a:t>
            </a:r>
          </a:p>
          <a:p>
            <a:pPr lvl="0"/>
            <a:r>
              <a:rPr lang="it-IT" dirty="0" smtClean="0"/>
              <a:t>fine cantiere, fine lavoro, fine fase lavorativa, perizia di variante e suppletiva al progetto</a:t>
            </a:r>
          </a:p>
          <a:p>
            <a:pPr lvl="0"/>
            <a:r>
              <a:rPr lang="it-IT" dirty="0" smtClean="0"/>
              <a:t>mancanza di materie prime o componenti</a:t>
            </a:r>
          </a:p>
          <a:p>
            <a:pPr lvl="0"/>
            <a:r>
              <a:rPr lang="it-IT" dirty="0" smtClean="0"/>
              <a:t>eventi meteo</a:t>
            </a:r>
          </a:p>
          <a:p>
            <a:pPr lvl="0"/>
            <a:r>
              <a:rPr lang="it-IT" dirty="0" smtClean="0"/>
              <a:t>sciopero di un reparto o di altra impresa</a:t>
            </a:r>
          </a:p>
          <a:p>
            <a:pPr lvl="0"/>
            <a:r>
              <a:rPr lang="it-IT" dirty="0" smtClean="0"/>
              <a:t>incendi, alluvioni, sismi, crolli, mancanza di energia elettrica, impraticabilità dei locali, anche per ordine della pubblica autorità</a:t>
            </a:r>
          </a:p>
          <a:p>
            <a:pPr lvl="0"/>
            <a:r>
              <a:rPr lang="it-IT" dirty="0" smtClean="0"/>
              <a:t>sospensione o riduzione dell'attività per ordine della pubblica autorità per cause non imputabili all'impresa o ai lavoratori</a:t>
            </a:r>
          </a:p>
          <a:p>
            <a:pPr lvl="0"/>
            <a:r>
              <a:rPr lang="it-IT" dirty="0" smtClean="0"/>
              <a:t>guasti ai macchinari</a:t>
            </a:r>
          </a:p>
          <a:p>
            <a:r>
              <a:rPr lang="it-IT" dirty="0" smtClean="0"/>
              <a:t>manutenzione straordinaria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periodo massimo per cui la Cassa Integrazione Guadagni Ordinaria può essere corrisposta è di </a:t>
            </a:r>
            <a:r>
              <a:rPr lang="it-IT" b="1" dirty="0" smtClean="0"/>
              <a:t>13 settimane continuative</a:t>
            </a:r>
            <a:r>
              <a:rPr lang="it-IT" dirty="0" smtClean="0"/>
              <a:t>, che possono essere prorogate di 3 mesi in 3 mesi fino a un </a:t>
            </a:r>
            <a:r>
              <a:rPr lang="it-IT" b="1" dirty="0" smtClean="0"/>
              <a:t>massimo complessivo di 52 settimane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Cassa Integrazione Guadagni Straordinaria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La </a:t>
            </a:r>
            <a:r>
              <a:rPr lang="it-IT" b="1" dirty="0" smtClean="0"/>
              <a:t>Cassa Integrazione Guadagni Straordinaria (CIGS)</a:t>
            </a:r>
            <a:r>
              <a:rPr lang="it-IT" dirty="0" smtClean="0"/>
              <a:t> differisce leggermente dalla Cassa Integrazione Guadagni Ordinaria, soprattutto per le motivazioni che portano alla sua attivazione. Questo strumento viene infatti attivato nel momento in cui la riduzione o la sospensione dell’attività lavorativa avviene per uno dei seguenti motivi:</a:t>
            </a:r>
          </a:p>
          <a:p>
            <a:pPr lvl="0"/>
            <a:r>
              <a:rPr lang="it-IT" dirty="0" smtClean="0"/>
              <a:t>riorganizzazione aziendale</a:t>
            </a:r>
          </a:p>
          <a:p>
            <a:pPr lvl="0"/>
            <a:r>
              <a:rPr lang="it-IT" dirty="0" smtClean="0"/>
              <a:t>crisi aziendale, esclusi i casi di cessazione dell’attività produttiva dell’azienda o di un ramo di essa (dal 1° gennaio 2016)</a:t>
            </a:r>
          </a:p>
          <a:p>
            <a:pPr lvl="0"/>
            <a:r>
              <a:rPr lang="it-IT" dirty="0" smtClean="0"/>
              <a:t>contratti di solidarietà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 </a:t>
            </a:r>
            <a:r>
              <a:rPr lang="it-IT" u="sng" dirty="0" smtClean="0">
                <a:hlinkClick r:id="rId2" tooltip="Contratti di Solidarietà"/>
              </a:rPr>
              <a:t>contratti di solidarietà</a:t>
            </a:r>
            <a:r>
              <a:rPr lang="it-IT" dirty="0" smtClean="0"/>
              <a:t> sono accordi, stipulati tra l'azienda e le rappresentanze sindacali, aventi ad oggetto la diminuzione dell’orario di lavoro al fine di:</a:t>
            </a:r>
          </a:p>
          <a:p>
            <a:pPr lvl="0"/>
            <a:r>
              <a:rPr lang="it-IT" dirty="0" smtClean="0"/>
              <a:t>mantenere l’occupazione in caso di crisi aziendale e quindi evitare la riduzione del personale (</a:t>
            </a:r>
            <a:r>
              <a:rPr lang="it-IT" b="1" dirty="0" smtClean="0"/>
              <a:t>contratti di solidarietà difensivi,art. 1 legge 863/84</a:t>
            </a:r>
            <a:r>
              <a:rPr lang="it-IT" dirty="0" smtClean="0"/>
              <a:t>);</a:t>
            </a:r>
          </a:p>
          <a:p>
            <a:r>
              <a:rPr lang="it-IT" dirty="0" smtClean="0"/>
              <a:t>favorire nuove assunzioni attraverso una contestuale e programmata riduzione dell’orario di lavoro e della retribuzione (</a:t>
            </a:r>
            <a:r>
              <a:rPr lang="it-IT" b="1" dirty="0" smtClean="0"/>
              <a:t>contratti di solidarietà espansivi art. 2 legge 863/84</a:t>
            </a:r>
            <a:r>
              <a:rPr lang="it-IT" dirty="0" smtClean="0"/>
              <a:t>).</a:t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 caso di riorganizzazione aziendale o in caso di stipula di contratti di solidarietà la durata massima possibile è infatti di 24 mesi. Questo tempo si dimezza in caso di crisi aziendale, dove il trattamento straordinario di integrazione salariale può avere una durata massima di 12 mesi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Dopo il primo periodo, può inoltre accadere che venga concessa una nuova autorizzazione alla CIGS, purché sia passato un periodo di tempo pari a due terzi di quello relativo alla precedente autorizzazione. In ogni caso la CIGS per contratti di solidarietà non può avere una durata superiore ai 24 mesi.</a:t>
            </a:r>
          </a:p>
          <a:p>
            <a:r>
              <a:rPr lang="it-IT" dirty="0" smtClean="0"/>
              <a:t>Esistono inoltre delle particolari condizioni di CIGS per qual che riguarda edilizia, escavazione e lavorazione di materiali lapidei.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Cassa Integrazione Guadagni in Deroga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 </a:t>
            </a:r>
            <a:r>
              <a:rPr lang="it-IT" b="1" dirty="0" smtClean="0"/>
              <a:t>Cassa Integrazione può inoltre avvenire in Deroga</a:t>
            </a:r>
            <a:r>
              <a:rPr lang="it-IT" dirty="0" smtClean="0"/>
              <a:t> per le imprese che </a:t>
            </a:r>
            <a:r>
              <a:rPr lang="it-IT" b="1" dirty="0" smtClean="0"/>
              <a:t>non possono ricorrere agli strumenti ordinari</a:t>
            </a:r>
            <a:r>
              <a:rPr lang="it-IT" dirty="0" smtClean="0"/>
              <a:t>, o </a:t>
            </a:r>
            <a:r>
              <a:rPr lang="it-IT" u="sng" dirty="0" smtClean="0"/>
              <a:t>perché non rientrano nelle categorie della CIG, oppure perché hanno già raggiunto il limite temporale massimo previsto dal regime ordinario.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4632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t-IT" b="1" dirty="0" smtClean="0"/>
              <a:t>Viene concessa dalle Regioni o dal Ministero del Lavoro </a:t>
            </a:r>
            <a:r>
              <a:rPr lang="it-IT" dirty="0" smtClean="0"/>
              <a:t>e delle Politiche Sociali a seconda che la richiesta d’intervento provenga da aziende con unità produttive site in una o in più Regioni.</a:t>
            </a:r>
          </a:p>
          <a:p>
            <a:r>
              <a:rPr lang="it-IT" dirty="0" smtClean="0"/>
              <a:t>Le motivazioni in base alle quali può essere concessa una </a:t>
            </a:r>
            <a:r>
              <a:rPr lang="it-IT" b="1" dirty="0" smtClean="0"/>
              <a:t>Cassa Integrazione Guadagni in Deroga</a:t>
            </a:r>
            <a:r>
              <a:rPr lang="it-IT" dirty="0" smtClean="0"/>
              <a:t> riguardano la riduzione o la sospensione dell'attività produttiva per:</a:t>
            </a:r>
          </a:p>
          <a:p>
            <a:pPr lvl="0"/>
            <a:r>
              <a:rPr lang="it-IT" dirty="0" smtClean="0"/>
              <a:t>situazioni aziendali dovute ad eventi transitori e non imputabili all’imprenditore o ai lavoratori</a:t>
            </a:r>
          </a:p>
          <a:p>
            <a:pPr lvl="0"/>
            <a:r>
              <a:rPr lang="it-IT" dirty="0" smtClean="0"/>
              <a:t>situazioni aziendali determinate da situazioni temporanee di mercato</a:t>
            </a:r>
          </a:p>
          <a:p>
            <a:pPr lvl="0"/>
            <a:r>
              <a:rPr lang="it-IT" dirty="0" smtClean="0"/>
              <a:t>crisi aziendali</a:t>
            </a:r>
          </a:p>
          <a:p>
            <a:pPr lvl="0"/>
            <a:r>
              <a:rPr lang="it-IT" dirty="0" smtClean="0"/>
              <a:t>ristrutturazione o riorganizzazione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Per quanto riguarda </a:t>
            </a:r>
            <a:r>
              <a:rPr lang="it-IT" b="1" dirty="0" smtClean="0"/>
              <a:t>l'entità dell'indennità percepita dai lavoratori</a:t>
            </a:r>
            <a:r>
              <a:rPr lang="it-IT" dirty="0" smtClean="0"/>
              <a:t> con le diverse tipologie di Cassa Integrazione, il Dlgs 14 settembre 2015, n. 148 specifica che questa indennità è </a:t>
            </a:r>
            <a:r>
              <a:rPr lang="it-IT" b="1" dirty="0" smtClean="0"/>
              <a:t>pari all’80% della retribuzione</a:t>
            </a:r>
            <a:r>
              <a:rPr lang="it-IT" dirty="0" smtClean="0"/>
              <a:t> che il dipendente avrebbe altrimenti percepito CON LIMITI  MASSIMI GENERALI previsti dal legislatori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7041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La </a:t>
            </a:r>
            <a:r>
              <a:rPr lang="it-IT" dirty="0" err="1" smtClean="0"/>
              <a:t>NASpI</a:t>
            </a:r>
            <a:r>
              <a:rPr lang="it-IT" dirty="0" smtClean="0"/>
              <a:t> (Nuova prestazione di Assicurazione Sociale per l’Impiego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b="1" dirty="0" err="1" smtClean="0"/>
              <a:t>NASpI</a:t>
            </a:r>
            <a:r>
              <a:rPr lang="it-IT" b="1" dirty="0" smtClean="0"/>
              <a:t> </a:t>
            </a:r>
            <a:r>
              <a:rPr lang="it-IT" dirty="0" smtClean="0"/>
              <a:t>(Nuova prestazione di Assicurazione Sociale per l’Impiego) ha sostituito l’</a:t>
            </a:r>
            <a:r>
              <a:rPr lang="it-IT" dirty="0" err="1" smtClean="0"/>
              <a:t>ASpI</a:t>
            </a:r>
            <a:r>
              <a:rPr lang="it-IT" dirty="0" smtClean="0"/>
              <a:t> e la Mini-ASpI  per gli eventi di disoccupazione verificatesi dal 1° maggio 2015 </a:t>
            </a:r>
            <a:r>
              <a:rPr lang="it-IT" i="1" dirty="0" smtClean="0"/>
              <a:t>(cessazioni del rapporti di lavoro fino al 30 aprile 2015: </a:t>
            </a:r>
            <a:r>
              <a:rPr lang="it-IT" i="1" dirty="0" err="1" smtClean="0"/>
              <a:t>ASpI</a:t>
            </a:r>
            <a:r>
              <a:rPr lang="it-IT" i="1" dirty="0" smtClean="0"/>
              <a:t>/</a:t>
            </a:r>
            <a:r>
              <a:rPr lang="it-IT" i="1" dirty="0" err="1" smtClean="0"/>
              <a:t>miniASpi</a:t>
            </a:r>
            <a:r>
              <a:rPr lang="it-IT" i="1" dirty="0" smtClean="0"/>
              <a:t>; cessazioni successive: </a:t>
            </a:r>
            <a:r>
              <a:rPr lang="it-IT" i="1" dirty="0" err="1" smtClean="0"/>
              <a:t>NASpI</a:t>
            </a:r>
            <a:r>
              <a:rPr lang="it-IT" i="1" dirty="0" smtClean="0"/>
              <a:t>)</a:t>
            </a:r>
            <a:r>
              <a:rPr lang="it-IT" dirty="0" smtClean="0"/>
              <a:t>.</a:t>
            </a:r>
          </a:p>
          <a:p>
            <a:r>
              <a:rPr lang="it-IT" dirty="0" smtClean="0"/>
              <a:t>E’ rivolta ai lavoratori dipendenti con esclusione di quelli a tempo indeterminato delle P.A. e degli operai agricoli (OTD e OTI). 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E’ richiesta la </a:t>
            </a:r>
            <a:r>
              <a:rPr lang="it-IT" b="1" dirty="0" smtClean="0"/>
              <a:t>presenza congiunta dei seguenti requisiti</a:t>
            </a:r>
            <a:r>
              <a:rPr lang="it-IT" dirty="0" smtClean="0"/>
              <a:t>:</a:t>
            </a:r>
          </a:p>
          <a:p>
            <a:pPr lvl="0"/>
            <a:r>
              <a:rPr lang="it-IT" dirty="0" smtClean="0"/>
              <a:t>    </a:t>
            </a:r>
            <a:r>
              <a:rPr lang="it-IT" b="1" dirty="0" smtClean="0"/>
              <a:t>stato di disoccupazione involontaria </a:t>
            </a:r>
            <a:r>
              <a:rPr lang="it-IT" i="1" dirty="0" smtClean="0"/>
              <a:t>(dichiarazione di immediata disponibilità al lavoro)</a:t>
            </a:r>
            <a:r>
              <a:rPr lang="it-IT" dirty="0" smtClean="0"/>
              <a:t>;</a:t>
            </a:r>
          </a:p>
          <a:p>
            <a:pPr lvl="0"/>
            <a:r>
              <a:rPr lang="it-IT" dirty="0" smtClean="0"/>
              <a:t>    almeno </a:t>
            </a:r>
            <a:r>
              <a:rPr lang="it-IT" b="1" dirty="0" smtClean="0"/>
              <a:t>13 settimane</a:t>
            </a:r>
            <a:r>
              <a:rPr lang="it-IT" dirty="0" smtClean="0"/>
              <a:t> di contribuzione versata o dovuta </a:t>
            </a:r>
            <a:r>
              <a:rPr lang="it-IT" i="1" dirty="0" smtClean="0"/>
              <a:t>(nel rispetto del minimale)</a:t>
            </a:r>
            <a:r>
              <a:rPr lang="it-IT" dirty="0" smtClean="0"/>
              <a:t> nei 4 anni precedenti l’inizio del periodo di disoccupazione. Per la ricerca delle 13 settimane sono considerate utili le medesime tipologie di contribuzione già previste per l’</a:t>
            </a:r>
            <a:r>
              <a:rPr lang="it-IT" dirty="0" err="1" smtClean="0"/>
              <a:t>ASpI</a:t>
            </a:r>
            <a:r>
              <a:rPr lang="it-IT" dirty="0" smtClean="0"/>
              <a:t> </a:t>
            </a:r>
            <a:r>
              <a:rPr lang="it-IT" i="1" dirty="0" smtClean="0"/>
              <a:t>(lavoro estero Paesi UE/convenzionati; maternità; astensione per malattia figlio)</a:t>
            </a:r>
            <a:r>
              <a:rPr lang="it-IT" dirty="0" smtClean="0"/>
              <a:t>. </a:t>
            </a:r>
          </a:p>
          <a:p>
            <a:r>
              <a:rPr lang="it-IT" dirty="0" smtClean="0"/>
              <a:t>    almeno </a:t>
            </a:r>
            <a:r>
              <a:rPr lang="it-IT" b="1" dirty="0" smtClean="0"/>
              <a:t>30 giornate di effettiva presenza al lavoro</a:t>
            </a:r>
            <a:r>
              <a:rPr lang="it-IT" dirty="0" smtClean="0"/>
              <a:t> </a:t>
            </a:r>
            <a:r>
              <a:rPr lang="it-IT" i="1" dirty="0" smtClean="0"/>
              <a:t>(a prescindere dalla durata oraria e dal rispetto del minimale contributivo)</a:t>
            </a:r>
            <a:r>
              <a:rPr lang="it-IT" dirty="0" smtClean="0"/>
              <a:t> </a:t>
            </a:r>
            <a:r>
              <a:rPr lang="it-IT" b="1" dirty="0" smtClean="0"/>
              <a:t>nei 12 mesi che precedono l’inizio del periodo di disoccupazione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</a:t>
            </a:r>
            <a:r>
              <a:rPr lang="it-IT" dirty="0" err="1" smtClean="0"/>
              <a:t>NASpI</a:t>
            </a:r>
            <a:r>
              <a:rPr lang="it-IT" dirty="0" smtClean="0"/>
              <a:t> è riconosciuta anche ai lavoratori che hanno rassegnato le </a:t>
            </a:r>
            <a:r>
              <a:rPr lang="it-IT" b="1" dirty="0" smtClean="0"/>
              <a:t>dimissioni</a:t>
            </a:r>
            <a:r>
              <a:rPr lang="it-IT" dirty="0" smtClean="0"/>
              <a:t> per giusta causa e nei casi di </a:t>
            </a:r>
            <a:r>
              <a:rPr lang="it-IT" b="1" dirty="0" smtClean="0"/>
              <a:t>risoluzione consensuale nell’ambito della procedura obbligatoria di conciliazione</a:t>
            </a:r>
            <a:r>
              <a:rPr lang="it-IT" dirty="0" smtClean="0"/>
              <a:t> </a:t>
            </a:r>
            <a:r>
              <a:rPr lang="it-IT" i="1" dirty="0" smtClean="0"/>
              <a:t>(art. 1, comma 40, legge 92/2012 – c.d. legge </a:t>
            </a:r>
            <a:r>
              <a:rPr lang="it-IT" i="1" dirty="0" err="1" smtClean="0"/>
              <a:t>Fornero</a:t>
            </a:r>
            <a:r>
              <a:rPr lang="it-IT" i="1" dirty="0" smtClean="0"/>
              <a:t>)</a:t>
            </a:r>
            <a:r>
              <a:rPr lang="it-IT" dirty="0" smtClean="0"/>
              <a:t>. Ottenimento anche per licenziamenti disciplinari ed in caso di offerta economica (art. 6 Dlgs 23/2015)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L’importo dell’indennità, che sarà erogata mensilmente,è rapportato alla </a:t>
            </a:r>
            <a:r>
              <a:rPr lang="it-IT" b="1" dirty="0" smtClean="0"/>
              <a:t>retribuzione imponibile ai fini previdenziali </a:t>
            </a:r>
            <a:r>
              <a:rPr lang="it-IT" dirty="0" smtClean="0"/>
              <a:t>degli </a:t>
            </a:r>
            <a:r>
              <a:rPr lang="it-IT" b="1" dirty="0" smtClean="0"/>
              <a:t>ultimi 4 anni</a:t>
            </a:r>
            <a:r>
              <a:rPr lang="it-IT" dirty="0" smtClean="0"/>
              <a:t> divisa per il numero di settimane di contribuzione </a:t>
            </a:r>
            <a:r>
              <a:rPr lang="it-IT" i="1" dirty="0" smtClean="0"/>
              <a:t>(a prescindere dal minimale)</a:t>
            </a:r>
            <a:r>
              <a:rPr lang="it-IT" dirty="0" smtClean="0"/>
              <a:t>e moltiplicata per il coefficiente 4,33</a:t>
            </a: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b="1" dirty="0" smtClean="0"/>
              <a:t>se la retribuzione mensile, come sopra determinata, è pari o inferiore a 1.195 euro</a:t>
            </a:r>
            <a:r>
              <a:rPr lang="it-IT" dirty="0" smtClean="0"/>
              <a:t> </a:t>
            </a:r>
            <a:r>
              <a:rPr lang="it-IT" i="1" dirty="0" smtClean="0"/>
              <a:t>(importo rivalutato annualmente in base all’indice ISTAT dei prezzi al consumo FOI)</a:t>
            </a:r>
            <a:r>
              <a:rPr lang="it-IT" dirty="0" smtClean="0"/>
              <a:t>, la </a:t>
            </a:r>
            <a:r>
              <a:rPr lang="it-IT" dirty="0" err="1" smtClean="0"/>
              <a:t>NASpI</a:t>
            </a:r>
            <a:r>
              <a:rPr lang="it-IT" dirty="0" smtClean="0"/>
              <a:t> è pari al </a:t>
            </a:r>
            <a:r>
              <a:rPr lang="it-IT" b="1" dirty="0" smtClean="0"/>
              <a:t>75%</a:t>
            </a:r>
            <a:r>
              <a:rPr lang="it-IT" dirty="0" smtClean="0"/>
              <a:t> della retribuzione mensile stessa;</a:t>
            </a:r>
          </a:p>
          <a:p>
            <a:r>
              <a:rPr lang="it-IT" dirty="0" smtClean="0"/>
              <a:t> se </a:t>
            </a:r>
            <a:r>
              <a:rPr lang="it-IT" b="1" dirty="0" smtClean="0"/>
              <a:t>la </a:t>
            </a:r>
            <a:r>
              <a:rPr lang="it-IT" b="1" dirty="0" err="1" smtClean="0"/>
              <a:t>retribuzionemensile</a:t>
            </a:r>
            <a:r>
              <a:rPr lang="it-IT" b="1" dirty="0" smtClean="0"/>
              <a:t>, come sopra determinata, è superiore a 1.195 euro</a:t>
            </a:r>
            <a:r>
              <a:rPr lang="it-IT" dirty="0" smtClean="0"/>
              <a:t>, la </a:t>
            </a:r>
            <a:r>
              <a:rPr lang="it-IT" dirty="0" err="1" smtClean="0"/>
              <a:t>NASpI</a:t>
            </a:r>
            <a:r>
              <a:rPr lang="it-IT" dirty="0" smtClean="0"/>
              <a:t> è pari al </a:t>
            </a:r>
            <a:r>
              <a:rPr lang="it-IT" b="1" dirty="0" smtClean="0"/>
              <a:t>75%</a:t>
            </a:r>
            <a:r>
              <a:rPr lang="it-IT" dirty="0" smtClean="0"/>
              <a:t> del predetto importo, </a:t>
            </a:r>
            <a:r>
              <a:rPr lang="it-IT" b="1" dirty="0" smtClean="0"/>
              <a:t>incrementata di una somma pari al 25%</a:t>
            </a:r>
            <a:r>
              <a:rPr lang="it-IT" dirty="0" smtClean="0"/>
              <a:t> della differenza tra la retribuzione mensile e il predetto importo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L’importo mensile dell’indennità non può superare in ogni caso i </a:t>
            </a:r>
            <a:r>
              <a:rPr lang="it-IT" b="1" dirty="0" smtClean="0"/>
              <a:t>1.300 euro mensili </a:t>
            </a:r>
            <a:r>
              <a:rPr lang="it-IT" dirty="0" err="1" smtClean="0"/>
              <a:t>esi</a:t>
            </a:r>
            <a:r>
              <a:rPr lang="it-IT" dirty="0" smtClean="0"/>
              <a:t> riduce del </a:t>
            </a:r>
            <a:r>
              <a:rPr lang="it-IT" b="1" dirty="0" smtClean="0"/>
              <a:t>3% </a:t>
            </a:r>
            <a:r>
              <a:rPr lang="it-IT" dirty="0" smtClean="0"/>
              <a:t>ogni mese a decorrere dal 91° giorno della prestazione.</a:t>
            </a:r>
          </a:p>
          <a:p>
            <a:r>
              <a:rPr lang="it-IT" dirty="0" smtClean="0"/>
              <a:t>La durata è pari alla metà delle settimane di contribuzione degli ultimi 4 anni </a:t>
            </a:r>
            <a:r>
              <a:rPr lang="it-IT" i="1" dirty="0" smtClean="0"/>
              <a:t>(massimo 24 mesi)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L’erogazione della </a:t>
            </a:r>
            <a:r>
              <a:rPr lang="it-IT" dirty="0" err="1" smtClean="0"/>
              <a:t>NASpI</a:t>
            </a:r>
            <a:r>
              <a:rPr lang="it-IT" dirty="0" smtClean="0"/>
              <a:t> è condizionata:</a:t>
            </a:r>
          </a:p>
          <a:p>
            <a:pPr lvl="0"/>
            <a:r>
              <a:rPr lang="it-IT" dirty="0" smtClean="0"/>
              <a:t>allo stato di disoccupazione;</a:t>
            </a:r>
          </a:p>
          <a:p>
            <a:pPr lvl="0"/>
            <a:r>
              <a:rPr lang="it-IT" dirty="0" smtClean="0"/>
              <a:t>alla regolare partecipazione alle iniziative di attivazione lavorativa;</a:t>
            </a:r>
          </a:p>
          <a:p>
            <a:pPr lvl="0"/>
            <a:r>
              <a:rPr lang="it-IT" dirty="0" smtClean="0"/>
              <a:t>ai percorsi di riqualificazione professionale.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La </a:t>
            </a:r>
            <a:r>
              <a:rPr lang="it-IT" dirty="0" err="1" smtClean="0"/>
              <a:t>NASpI</a:t>
            </a:r>
            <a:r>
              <a:rPr lang="it-IT" dirty="0" smtClean="0"/>
              <a:t> prevede la </a:t>
            </a:r>
            <a:r>
              <a:rPr lang="it-IT" b="1" dirty="0" smtClean="0"/>
              <a:t>compatibilità</a:t>
            </a:r>
            <a:r>
              <a:rPr lang="it-IT" dirty="0" smtClean="0"/>
              <a:t> con il rapporto di </a:t>
            </a:r>
            <a:r>
              <a:rPr lang="it-IT" b="1" dirty="0" smtClean="0"/>
              <a:t>lavoro subordinato</a:t>
            </a:r>
            <a:r>
              <a:rPr lang="it-IT" dirty="0" smtClean="0"/>
              <a:t> e con l’esercizio di una </a:t>
            </a:r>
            <a:r>
              <a:rPr lang="it-IT" b="1" dirty="0" smtClean="0"/>
              <a:t>attività autonoma o di impresa individuale/”parasubordinata”</a:t>
            </a:r>
            <a:r>
              <a:rPr lang="it-IT" dirty="0" smtClean="0"/>
              <a:t>, purché il reddito annuo derivante dall’attività lavorativa:</a:t>
            </a:r>
          </a:p>
          <a:p>
            <a:pPr lvl="0"/>
            <a:r>
              <a:rPr lang="it-IT" b="1" dirty="0" smtClean="0"/>
              <a:t>non superi euro 8.000 </a:t>
            </a:r>
            <a:r>
              <a:rPr lang="it-IT" i="1" dirty="0" smtClean="0"/>
              <a:t>(reddito minimo escluso da imposizione fiscale che garantisce il mantenimento dello status di disoccupato)</a:t>
            </a:r>
            <a:r>
              <a:rPr lang="it-IT" b="1" dirty="0" smtClean="0"/>
              <a:t>nel caso di lavoro subordinato ed in caso di attività “parasubordinata”</a:t>
            </a:r>
            <a:r>
              <a:rPr lang="it-IT" dirty="0" smtClean="0"/>
              <a:t>;</a:t>
            </a:r>
          </a:p>
          <a:p>
            <a:r>
              <a:rPr lang="it-IT" dirty="0" smtClean="0"/>
              <a:t>sia inferiore a </a:t>
            </a:r>
            <a:r>
              <a:rPr lang="it-IT" b="1" dirty="0" smtClean="0"/>
              <a:t>euro 4.800 </a:t>
            </a:r>
            <a:r>
              <a:rPr lang="it-IT" i="1" dirty="0" smtClean="0"/>
              <a:t>(reddito minimo escluso da imposizione fiscale che garantisce il mantenimento dello status di disoccupato)</a:t>
            </a:r>
            <a:r>
              <a:rPr lang="it-IT" dirty="0" smtClean="0"/>
              <a:t> </a:t>
            </a:r>
            <a:r>
              <a:rPr lang="it-IT" b="1" dirty="0" smtClean="0"/>
              <a:t>nel caso di lavoro autonomo/impresa individuale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lavoratore, percettore di Naspi, </a:t>
            </a:r>
            <a:r>
              <a:rPr lang="it-IT" b="1" dirty="0" smtClean="0"/>
              <a:t>decade dalla prestazione</a:t>
            </a:r>
            <a:r>
              <a:rPr lang="it-IT" dirty="0" smtClean="0"/>
              <a:t> qualora istauri un </a:t>
            </a:r>
            <a:r>
              <a:rPr lang="it-IT" b="1" dirty="0" smtClean="0"/>
              <a:t>rapporto di lavoro subordinato di durata superiore a 6 mesi</a:t>
            </a:r>
            <a:r>
              <a:rPr lang="it-IT" dirty="0" smtClean="0"/>
              <a:t> e che produca un reddito superiore a quello escluso da imposizione fiscale </a:t>
            </a:r>
            <a:r>
              <a:rPr lang="it-IT" i="1" dirty="0" smtClean="0"/>
              <a:t>che garantisce il mantenimento dello status di disoccupato</a:t>
            </a:r>
            <a:r>
              <a:rPr lang="it-IT" dirty="0" smtClean="0"/>
              <a:t>.</a:t>
            </a:r>
          </a:p>
          <a:p>
            <a:r>
              <a:rPr lang="it-IT" dirty="0" smtClean="0"/>
              <a:t>Nel caso invece, il </a:t>
            </a:r>
            <a:r>
              <a:rPr lang="it-IT" b="1" dirty="0" smtClean="0"/>
              <a:t>rapporto di lavoro non sia di durata superiore a 6 mesi</a:t>
            </a:r>
            <a:r>
              <a:rPr lang="it-IT" dirty="0" smtClean="0"/>
              <a:t>, la </a:t>
            </a:r>
            <a:r>
              <a:rPr lang="it-IT" b="1" dirty="0" smtClean="0"/>
              <a:t>Naspi</a:t>
            </a:r>
            <a:r>
              <a:rPr lang="it-IT" dirty="0" smtClean="0"/>
              <a:t> sarà </a:t>
            </a:r>
            <a:r>
              <a:rPr lang="it-IT" b="1" dirty="0" smtClean="0"/>
              <a:t>sospesa d’ufficio</a:t>
            </a:r>
            <a:r>
              <a:rPr lang="it-IT" dirty="0" smtClean="0"/>
              <a:t> per la durata del rapporto di lavoro</a:t>
            </a:r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Si decade dall’indennità in caso di:</a:t>
            </a:r>
          </a:p>
          <a:p>
            <a:pPr lvl="0"/>
            <a:r>
              <a:rPr lang="it-IT" dirty="0" smtClean="0"/>
              <a:t>    perdita dello stato di disoccupazione;</a:t>
            </a:r>
          </a:p>
          <a:p>
            <a:pPr lvl="0"/>
            <a:r>
              <a:rPr lang="it-IT" dirty="0" smtClean="0"/>
              <a:t>    nuova occupazione con contratto di lavoro subordinato senza aver comunicato all’Inps - entro 30 giorni dall’inizio del rapporto di lavoro - il reddito annuo previsto;</a:t>
            </a:r>
          </a:p>
          <a:p>
            <a:pPr lvl="0"/>
            <a:r>
              <a:rPr lang="it-IT" dirty="0" smtClean="0"/>
              <a:t>    nuova attività lavorativa in forma autonoma o di impresa individuale senza aver comunicato all’Inps - entro 30 giorni dall’inizio dell’attività - il reddito annuo previsto;</a:t>
            </a:r>
          </a:p>
          <a:p>
            <a:pPr lvl="0"/>
            <a:r>
              <a:rPr lang="it-IT" dirty="0" smtClean="0"/>
              <a:t>    raggiungimento dei requisiti per il pensionamento di vecchiaia o anticipato;</a:t>
            </a:r>
          </a:p>
          <a:p>
            <a:r>
              <a:rPr lang="it-IT" dirty="0" smtClean="0"/>
              <a:t>    acquisizione del diritto all’assegno ordinario di invalidità, salvo il diritto del lavoratore di optare per la </a:t>
            </a:r>
            <a:r>
              <a:rPr lang="it-IT" dirty="0" err="1" smtClean="0"/>
              <a:t>NASpI</a:t>
            </a:r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lavoratore può richiedere la </a:t>
            </a:r>
            <a:r>
              <a:rPr lang="it-IT" b="1" dirty="0" smtClean="0"/>
              <a:t>liquidazione anticipata, in un’unica soluzione, </a:t>
            </a:r>
            <a:r>
              <a:rPr lang="it-IT" dirty="0" smtClean="0"/>
              <a:t>dell'intero importo del trattamento </a:t>
            </a:r>
          </a:p>
          <a:p>
            <a:pPr lvl="0"/>
            <a:r>
              <a:rPr lang="it-IT" dirty="0" smtClean="0"/>
              <a:t>    come incentivo all’avvio di </a:t>
            </a:r>
            <a:r>
              <a:rPr lang="it-IT" b="1" dirty="0" smtClean="0"/>
              <a:t>un’attività lavorativa autonoma;</a:t>
            </a:r>
          </a:p>
          <a:p>
            <a:pPr lvl="0"/>
            <a:r>
              <a:rPr lang="it-IT" dirty="0" smtClean="0"/>
              <a:t>    come incentivo all’avvio di </a:t>
            </a:r>
            <a:r>
              <a:rPr lang="it-IT" b="1" dirty="0" smtClean="0"/>
              <a:t>impresa individuale</a:t>
            </a:r>
            <a:r>
              <a:rPr lang="it-IT" dirty="0" smtClean="0"/>
              <a:t>;</a:t>
            </a:r>
          </a:p>
          <a:p>
            <a:r>
              <a:rPr lang="it-IT" dirty="0" smtClean="0"/>
              <a:t>    come </a:t>
            </a:r>
            <a:r>
              <a:rPr lang="it-IT" b="1" dirty="0" smtClean="0"/>
              <a:t>sottoscrizione di una quota di capitale sociale di una cooperativa </a:t>
            </a:r>
            <a:r>
              <a:rPr lang="it-IT" dirty="0" smtClean="0"/>
              <a:t>nella quale il rapporto mutualistico ha ad oggetto la prestazione di attività lavorative da parte del socio.</a:t>
            </a: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 caso venga istaurato un rapporto di lavoro subordinato prima della scadenza del periodo per cui è riconosciuta la liquidazione anticipata dalla Naspi, l</a:t>
            </a:r>
            <a:r>
              <a:rPr lang="it-IT" b="1" dirty="0" smtClean="0"/>
              <a:t>a indennità dovrà essere restituita per intero </a:t>
            </a:r>
            <a:r>
              <a:rPr lang="it-IT" u="sng" dirty="0" smtClean="0"/>
              <a:t>salvo</a:t>
            </a:r>
            <a:r>
              <a:rPr lang="it-IT" dirty="0" smtClean="0"/>
              <a:t> il caso in cui il rapporto di lavoro subordinato non si sia </a:t>
            </a:r>
            <a:r>
              <a:rPr lang="it-IT" u="sng" dirty="0" smtClean="0"/>
              <a:t>istaurato con la cooperativa </a:t>
            </a:r>
            <a:r>
              <a:rPr lang="it-IT" dirty="0" smtClean="0"/>
              <a:t>della quale il lavoratore ha sottoscritto una quota di capitale sociale</a:t>
            </a:r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ASDI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Assegno  sociale di disoccupazione</a:t>
            </a:r>
          </a:p>
          <a:p>
            <a:r>
              <a:rPr lang="it-IT" dirty="0" smtClean="0"/>
              <a:t>L’assegno è una misura assistenziale a carattere sperimentale istituita dall’articolo 16, comma 1, del decreto legislativo n. 22 del 4 marzo 2015, ed attuata con decreto interministeriale 29 ottobre 2015, pubblicato in G.U. n.13 del 18 gennaio 2016.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L’assegno è riservato ai disoccupati che sono in possesso dei seguenti requisiti:</a:t>
            </a:r>
          </a:p>
          <a:p>
            <a:r>
              <a:rPr lang="it-IT" dirty="0" smtClean="0"/>
              <a:t>a)    aver fruito della </a:t>
            </a:r>
            <a:r>
              <a:rPr lang="it-IT" dirty="0" err="1" smtClean="0"/>
              <a:t>NASpI</a:t>
            </a:r>
            <a:r>
              <a:rPr lang="it-IT" dirty="0" smtClean="0"/>
              <a:t> per la durata massima spettante;</a:t>
            </a:r>
          </a:p>
          <a:p>
            <a:r>
              <a:rPr lang="it-IT" dirty="0" smtClean="0"/>
              <a:t>b)    essere ancora in stato di disoccupazione al termine del periodo di fruizione della </a:t>
            </a:r>
            <a:r>
              <a:rPr lang="it-IT" dirty="0" err="1" smtClean="0"/>
              <a:t>NASpI</a:t>
            </a:r>
            <a:r>
              <a:rPr lang="it-IT" dirty="0" smtClean="0"/>
              <a:t>;</a:t>
            </a:r>
          </a:p>
          <a:p>
            <a:r>
              <a:rPr lang="it-IT" dirty="0" smtClean="0"/>
              <a:t>c)    essere componenti di un nucleo familiare in cui sia presente almeno un minore di anni 18, ovvero avere un’età pari o superiore a 55 anni e non avere maturato i requisiti per il pensionamento di vecchiaia o anticipato;</a:t>
            </a:r>
          </a:p>
          <a:p>
            <a:r>
              <a:rPr lang="it-IT" dirty="0" smtClean="0"/>
              <a:t>d)    essere in possesso di una attestazione dell’ISEE, in corso di validità, da cui risulti un valore dell’indicatore pari o inferiore ad euro 5.000  </a:t>
            </a:r>
            <a:r>
              <a:rPr lang="it-IT" dirty="0" err="1" smtClean="0"/>
              <a:t>……………………</a:t>
            </a:r>
            <a:r>
              <a:rPr lang="it-IT" dirty="0" smtClean="0"/>
              <a:t>..</a:t>
            </a:r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e)    non avere usufruito dell’ASDI per più di 6 mesi nei 12 mesi precedenti il termine del periodo di fruizione della </a:t>
            </a:r>
            <a:r>
              <a:rPr lang="it-IT" dirty="0" err="1" smtClean="0"/>
              <a:t>NASpI</a:t>
            </a:r>
            <a:r>
              <a:rPr lang="it-IT" dirty="0" smtClean="0"/>
              <a:t> e per più di 24 mesi nel quinquennio precedente il medesimo termine;</a:t>
            </a:r>
          </a:p>
          <a:p>
            <a:r>
              <a:rPr lang="it-IT" dirty="0" smtClean="0"/>
              <a:t>f)     avere sottoscritto, presso i competenti centri per l'impiego, un progetto personalizzato, o</a:t>
            </a:r>
            <a:r>
              <a:rPr lang="it-IT" b="1" dirty="0" smtClean="0"/>
              <a:t> patto di servizio, di presa in carico</a:t>
            </a:r>
            <a:endParaRPr lang="it-IT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L’importo dell’ASDI è pari al 75 per cento dell’ultima indennità </a:t>
            </a:r>
            <a:r>
              <a:rPr lang="it-IT" dirty="0" err="1" smtClean="0"/>
              <a:t>NASpI</a:t>
            </a:r>
            <a:r>
              <a:rPr lang="it-IT" dirty="0" smtClean="0"/>
              <a:t> percepita e non può essere superiore all’ammontare dell’assegno sociale. </a:t>
            </a:r>
            <a:endParaRPr lang="it-I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DIS COLL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La DIS-COLL, per effetto delle disposizioni contenute nella legge n. 81/2017 sul lavoro autonomo, diventa una misura strutturale a partire dagli eventi di disoccupazione intervenuti dal 1° luglio 2017</a:t>
            </a:r>
          </a:p>
          <a:p>
            <a:r>
              <a:rPr lang="it-IT" dirty="0" smtClean="0"/>
              <a:t>E’ destinata ai </a:t>
            </a:r>
            <a:r>
              <a:rPr lang="it-IT" b="1" dirty="0" err="1" smtClean="0"/>
              <a:t>Co.co.co.</a:t>
            </a:r>
            <a:r>
              <a:rPr lang="it-IT" b="1" dirty="0" smtClean="0"/>
              <a:t> e </a:t>
            </a:r>
            <a:r>
              <a:rPr lang="it-IT" b="1" dirty="0" err="1" smtClean="0"/>
              <a:t>Co.co.pro</a:t>
            </a:r>
            <a:r>
              <a:rPr lang="it-IT" b="1" dirty="0" smtClean="0"/>
              <a:t>.</a:t>
            </a:r>
            <a:r>
              <a:rPr lang="it-IT" dirty="0" smtClean="0"/>
              <a:t>, con esclusione degli amministratori e dei sindaci, </a:t>
            </a:r>
            <a:r>
              <a:rPr lang="it-IT" b="1" dirty="0" smtClean="0"/>
              <a:t>iscritti in via esclusiva alla Gestione Separata INPS, non pensionati e privi di partita IVA</a:t>
            </a:r>
            <a:r>
              <a:rPr lang="it-IT" dirty="0" smtClean="0"/>
              <a:t>, 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 abbiano perduto involontariamente la propria occupazione. </a:t>
            </a:r>
            <a:r>
              <a:rPr lang="it-IT" dirty="0" smtClean="0"/>
              <a:t>Spetta anche ai collaboratori con contratto con la P.A. nonché, con riferimento alle cessazioni dei contratti di collaborazione verificatesi a decorrere dal 1° luglio 2017, agli assegnisti e ai dottorandi di ricerca con borsa di studio</a:t>
            </a:r>
            <a:endParaRPr lang="it-I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E’ richiesta la </a:t>
            </a:r>
            <a:r>
              <a:rPr lang="it-IT" b="1" dirty="0" smtClean="0"/>
              <a:t>presenza congiunta dei seguenti requisiti</a:t>
            </a:r>
            <a:r>
              <a:rPr lang="it-IT" dirty="0" smtClean="0"/>
              <a:t>:</a:t>
            </a:r>
          </a:p>
          <a:p>
            <a:pPr lvl="0"/>
            <a:r>
              <a:rPr lang="it-IT" dirty="0" smtClean="0"/>
              <a:t>      </a:t>
            </a:r>
            <a:r>
              <a:rPr lang="it-IT" b="1" dirty="0" smtClean="0"/>
              <a:t>stato di disoccupazione </a:t>
            </a:r>
            <a:r>
              <a:rPr lang="it-IT" dirty="0" smtClean="0"/>
              <a:t>al momento della richiesta di indennità DIS-COLL;</a:t>
            </a:r>
          </a:p>
          <a:p>
            <a:pPr lvl="0"/>
            <a:r>
              <a:rPr lang="it-IT" dirty="0" smtClean="0"/>
              <a:t>      </a:t>
            </a:r>
            <a:r>
              <a:rPr lang="it-IT" b="1" dirty="0" smtClean="0"/>
              <a:t>almeno 3 mesi di contribuzione </a:t>
            </a:r>
            <a:r>
              <a:rPr lang="it-IT" dirty="0" smtClean="0"/>
              <a:t>nel periodo temporale che va dal 1° gennaio dell’anno civile precedente la cessazione e la data di cessazione stessa; </a:t>
            </a:r>
            <a:r>
              <a:rPr lang="it-IT" i="1" dirty="0" smtClean="0"/>
              <a:t>non si applica il principio della automaticità delle prestazioni (art.2116 c.c</a:t>
            </a:r>
            <a:r>
              <a:rPr lang="it-IT" i="1" dirty="0" smtClean="0"/>
              <a:t>.).</a:t>
            </a:r>
          </a:p>
          <a:p>
            <a:pPr lvl="0"/>
            <a:r>
              <a:rPr lang="it-IT" dirty="0" smtClean="0"/>
              <a:t>Almeno 1 mese di lavoro nell’anno della cessazione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Deve esser richiesta entro 68 g dalla cessazione del rapporto di lavoro</a:t>
            </a:r>
          </a:p>
          <a:p>
            <a:r>
              <a:rPr lang="it-IT" dirty="0" smtClean="0"/>
              <a:t>Viene rilasciata a partire dall’ottavo giorno successivo alla cessazione del rapporto </a:t>
            </a:r>
            <a:r>
              <a:rPr lang="it-IT" smtClean="0"/>
              <a:t>di lavoro</a:t>
            </a:r>
          </a:p>
          <a:p>
            <a:r>
              <a:rPr lang="it-IT" smtClean="0"/>
              <a:t> </a:t>
            </a:r>
            <a:endParaRPr lang="it-IT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L’erogazione della DIS-COLL è condizionata:</a:t>
            </a:r>
          </a:p>
          <a:p>
            <a:pPr lvl="0"/>
            <a:r>
              <a:rPr lang="it-IT" dirty="0" smtClean="0"/>
              <a:t>allo stato di disoccupazione;</a:t>
            </a:r>
          </a:p>
          <a:p>
            <a:pPr lvl="0"/>
            <a:r>
              <a:rPr lang="it-IT" dirty="0" smtClean="0"/>
              <a:t>alla regolare partecipazione alle iniziative di attivazione lavorativa;</a:t>
            </a:r>
          </a:p>
          <a:p>
            <a:pPr lvl="0"/>
            <a:r>
              <a:rPr lang="it-IT" dirty="0" smtClean="0"/>
              <a:t>ai percorsi di riqualificazione professionale.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L’importo dell’indennità è rapportato al </a:t>
            </a:r>
            <a:r>
              <a:rPr lang="it-IT" b="1" dirty="0" smtClean="0"/>
              <a:t>reddito imponibile ai fini previdenziali </a:t>
            </a:r>
            <a:r>
              <a:rPr lang="it-IT" i="1" dirty="0" smtClean="0"/>
              <a:t>(versamenti contributivi effettuati)</a:t>
            </a:r>
            <a:r>
              <a:rPr lang="it-IT" dirty="0" smtClean="0"/>
              <a:t>derivante dai rapporti di collaborazione riferiti all’anno in cui si è verificato l’evento di cessazione e all’anno civile precedente, </a:t>
            </a:r>
            <a:r>
              <a:rPr lang="it-IT" b="1" dirty="0" smtClean="0"/>
              <a:t>diviso per il numero di mesi o frazione di essi corrispondente alla durata dei contratti di collaborazione</a:t>
            </a:r>
            <a:r>
              <a:rPr lang="it-IT" dirty="0" smtClean="0"/>
              <a:t> </a:t>
            </a:r>
            <a:endParaRPr lang="it-IT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 particolare:</a:t>
            </a:r>
          </a:p>
          <a:p>
            <a:pPr lvl="0"/>
            <a:r>
              <a:rPr lang="it-IT" b="1" dirty="0" smtClean="0"/>
              <a:t>se il reddito mensile, come sopra determinato, è pari o inferiore a 1.195 euro </a:t>
            </a:r>
            <a:r>
              <a:rPr lang="it-IT" i="1" dirty="0" smtClean="0"/>
              <a:t>(importo rivalutato annualmente in base all’indice ISTAT dei prezzi al consumo FOI)</a:t>
            </a:r>
            <a:r>
              <a:rPr lang="it-IT" dirty="0" smtClean="0"/>
              <a:t>, la DIS-COLL è pari al </a:t>
            </a:r>
            <a:r>
              <a:rPr lang="it-IT" b="1" dirty="0" smtClean="0"/>
              <a:t>75% </a:t>
            </a:r>
            <a:r>
              <a:rPr lang="it-IT" dirty="0" smtClean="0"/>
              <a:t>del reddito;</a:t>
            </a:r>
          </a:p>
          <a:p>
            <a:r>
              <a:rPr lang="it-IT" b="1" dirty="0" smtClean="0"/>
              <a:t>se il reddito mensile, come sopra determinato, è superiore a 1.195 euro</a:t>
            </a:r>
            <a:r>
              <a:rPr lang="it-IT" dirty="0" smtClean="0"/>
              <a:t>, la DIS-COLL è pari al </a:t>
            </a:r>
            <a:r>
              <a:rPr lang="it-IT" b="1" dirty="0" smtClean="0"/>
              <a:t>75% del predetto importo, </a:t>
            </a:r>
            <a:r>
              <a:rPr lang="it-IT" dirty="0" smtClean="0"/>
              <a:t>incrementato di una somma pari al </a:t>
            </a:r>
            <a:r>
              <a:rPr lang="it-IT" b="1" dirty="0" smtClean="0"/>
              <a:t>25% </a:t>
            </a:r>
            <a:r>
              <a:rPr lang="it-IT" dirty="0" smtClean="0"/>
              <a:t>della differenza tra il reddito mensile e il predetto importo</a:t>
            </a:r>
            <a:endParaRPr lang="it-IT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L’indennità è corrisposta mensilmente. L’importo dell’indennità non può superare i </a:t>
            </a:r>
            <a:r>
              <a:rPr lang="it-IT" b="1" dirty="0" smtClean="0"/>
              <a:t>1.300 euro mensili e </a:t>
            </a:r>
            <a:r>
              <a:rPr lang="it-IT" dirty="0" smtClean="0"/>
              <a:t>si riduce del </a:t>
            </a:r>
            <a:r>
              <a:rPr lang="it-IT" b="1" dirty="0" smtClean="0"/>
              <a:t>3% </a:t>
            </a:r>
            <a:r>
              <a:rPr lang="it-IT" dirty="0" smtClean="0"/>
              <a:t>ogni mese a decorrere dal 91° giorno della prestazione. La durata non può essere superiore a </a:t>
            </a:r>
            <a:r>
              <a:rPr lang="it-IT" b="1" dirty="0" smtClean="0"/>
              <a:t>6 mesi</a:t>
            </a:r>
            <a:r>
              <a:rPr lang="it-IT" dirty="0" smtClean="0"/>
              <a:t>;è pari alla metà dei mesi o frazioni di essi di durata dei contratti di collaborazione nel periodo che va dal 1° gennaio dell’anno civile precedente la cessazione e la data di cessazione stessa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in caso di nuova occupazione con contratto di lavoro subordinato di </a:t>
            </a:r>
            <a:r>
              <a:rPr lang="it-IT" b="1" dirty="0" smtClean="0"/>
              <a:t>durata superiore a 5 giorni si decade dalla DIS-COLL</a:t>
            </a:r>
            <a:r>
              <a:rPr lang="it-IT" dirty="0" smtClean="0"/>
              <a:t>; al contrario in caso di </a:t>
            </a:r>
            <a:r>
              <a:rPr lang="it-IT" b="1" dirty="0" smtClean="0"/>
              <a:t>durata fino a 5 giorni </a:t>
            </a:r>
            <a:r>
              <a:rPr lang="it-IT" dirty="0" smtClean="0"/>
              <a:t>la DIS-COLL è </a:t>
            </a:r>
            <a:r>
              <a:rPr lang="it-IT" b="1" dirty="0" smtClean="0"/>
              <a:t>sospesa d’ufficio;</a:t>
            </a:r>
            <a:endParaRPr lang="it-IT" dirty="0" smtClean="0"/>
          </a:p>
          <a:p>
            <a:pPr lvl="0"/>
            <a:r>
              <a:rPr lang="it-IT" dirty="0" smtClean="0"/>
              <a:t>raggiungimento dei requisiti per il diritto a pensionamento di vecchiaia o anticipato </a:t>
            </a:r>
            <a:r>
              <a:rPr lang="it-IT" i="1" dirty="0" smtClean="0"/>
              <a:t>(possibilità di opzione in caso di titolarità di assegno ordinario di invalidità);</a:t>
            </a:r>
            <a:endParaRPr lang="it-IT" dirty="0" smtClean="0"/>
          </a:p>
          <a:p>
            <a:pPr lvl="0"/>
            <a:r>
              <a:rPr lang="it-IT" dirty="0" smtClean="0"/>
              <a:t>attività di lavoro autonomo o di impresa individuale/attività “parasubordinata” dalla quale derivi un reddito  superiore al limite utile ai fini della conservazione dello stato di disoccupazione (4800 euro/8.000 euro);</a:t>
            </a:r>
          </a:p>
          <a:p>
            <a:r>
              <a:rPr lang="it-IT" dirty="0" smtClean="0"/>
              <a:t>mancata comunicazione all’Inps entro 30 giorni dall’inizio di nuova attività autonoma/parasubordinata del reddito che si presume possa derivare dalla predetta attività lavorativa</a:t>
            </a:r>
            <a:endParaRPr lang="it-IT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L'Assegno di Ricollocazione (</a:t>
            </a:r>
            <a:r>
              <a:rPr lang="it-IT" b="1" dirty="0" err="1" smtClean="0"/>
              <a:t>AdR</a:t>
            </a:r>
            <a:r>
              <a:rPr lang="it-IT" b="1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b="1" dirty="0" smtClean="0"/>
              <a:t>L'Assegno di Ricollocazione (</a:t>
            </a:r>
            <a:r>
              <a:rPr lang="it-IT" b="1" dirty="0" err="1" smtClean="0"/>
              <a:t>AdR</a:t>
            </a:r>
            <a:r>
              <a:rPr lang="it-IT" b="1" dirty="0" smtClean="0"/>
              <a:t>) </a:t>
            </a:r>
            <a:r>
              <a:rPr lang="it-IT" dirty="0" smtClean="0"/>
              <a:t>è uno strumento che aiuta le persone a migliorare le proprie possibilità di ricollocarsi.</a:t>
            </a:r>
          </a:p>
          <a:p>
            <a:r>
              <a:rPr lang="it-IT" dirty="0" smtClean="0"/>
              <a:t>Al momento possono richiedere l'assegno i </a:t>
            </a:r>
            <a:r>
              <a:rPr lang="it-IT" b="1" dirty="0" smtClean="0"/>
              <a:t>beneficiari di </a:t>
            </a:r>
            <a:r>
              <a:rPr lang="it-IT" b="1" dirty="0" err="1" smtClean="0"/>
              <a:t>NASPl</a:t>
            </a:r>
            <a:r>
              <a:rPr lang="it-IT" b="1" dirty="0" smtClean="0"/>
              <a:t>  </a:t>
            </a:r>
            <a:r>
              <a:rPr lang="it-IT" dirty="0" smtClean="0"/>
              <a:t>disoccupati da almeno quattro mesi (</a:t>
            </a:r>
            <a:r>
              <a:rPr lang="it-IT" dirty="0" err="1" smtClean="0"/>
              <a:t>AdR</a:t>
            </a:r>
            <a:r>
              <a:rPr lang="it-IT" dirty="0" smtClean="0"/>
              <a:t> </a:t>
            </a:r>
            <a:r>
              <a:rPr lang="it-IT" dirty="0" err="1" smtClean="0"/>
              <a:t>NASpI</a:t>
            </a:r>
            <a:r>
              <a:rPr lang="it-IT" dirty="0" smtClean="0"/>
              <a:t>).</a:t>
            </a:r>
          </a:p>
          <a:p>
            <a:r>
              <a:rPr lang="it-IT" dirty="0" smtClean="0"/>
              <a:t>Possono altresì richiedere anticipatamente l'Assegno di ricollocazione </a:t>
            </a:r>
            <a:r>
              <a:rPr lang="it-IT" b="1" dirty="0" smtClean="0"/>
              <a:t>i lavoratori coinvolti negli "Accordi di ricollocazione" </a:t>
            </a:r>
            <a:r>
              <a:rPr lang="it-IT" dirty="0" smtClean="0"/>
              <a:t>rientranti negli ambiti e profili a rischio di esubero espressamente previsti dall'Accordo stesso. L'accordo di ricollocazione è stipulato in conclusione della procedura di consultazione sindacale finalizzata all'attivazione dell'intervento straordinario di integrazione salariale nei casi di riorganizzazione o di crisi aziendale in cui non sia previsto il completo recupero occupazionale (</a:t>
            </a:r>
            <a:r>
              <a:rPr lang="it-IT" dirty="0" err="1" smtClean="0"/>
              <a:t>AdR</a:t>
            </a:r>
            <a:r>
              <a:rPr lang="it-IT" dirty="0" smtClean="0"/>
              <a:t> CIGS).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destinatario dell'assegno può scegliere liberamente l'ente da cui farsi assistere: il centro per l'Impiego o l'operatore accreditato scelto assegnerà un tutor che affiancherà la persona attraverso un programma personalizzato di ricerca intensiva per trovare nuove opportunità di impiego adatte al suo profilo.  </a:t>
            </a:r>
          </a:p>
          <a:p>
            <a:r>
              <a:rPr lang="it-IT" smtClean="0"/>
              <a:t>L'importo dell'assegno viene riconosciuto non alla persona disoccupata, ma all'ente che fornisce il servizio di assistenza alla ricollocazione e solo se la persona titolare dell'assegno trova lavoro</a:t>
            </a:r>
            <a:endParaRPr lang="it-IT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62</TotalTime>
  <Words>896</Words>
  <Application>Microsoft Office PowerPoint</Application>
  <PresentationFormat>Presentazione su schermo (4:3)</PresentationFormat>
  <Paragraphs>124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1" baseType="lpstr">
      <vt:lpstr>Equinozio</vt:lpstr>
      <vt:lpstr>ARMOTIZZATORI SOCIALI</vt:lpstr>
      <vt:lpstr>n caso di sospensione temporanea dal rapporto</vt:lpstr>
      <vt:lpstr>Diapositiva 3</vt:lpstr>
      <vt:lpstr>in caso di disoccupazione: </vt:lpstr>
      <vt:lpstr>CASSA INTEGRAZIONE GUADAGNI</vt:lpstr>
      <vt:lpstr>CASISTICHE</vt:lpstr>
      <vt:lpstr>Diapositiva 7</vt:lpstr>
      <vt:lpstr>Cassa Integrazione Guadagni Straordinaria</vt:lpstr>
      <vt:lpstr>Diapositiva 9</vt:lpstr>
      <vt:lpstr>Diapositiva 10</vt:lpstr>
      <vt:lpstr>Diapositiva 11</vt:lpstr>
      <vt:lpstr>Cassa Integrazione Guadagni in Deroga</vt:lpstr>
      <vt:lpstr>Diapositiva 13</vt:lpstr>
      <vt:lpstr>Diapositiva 14</vt:lpstr>
      <vt:lpstr>La NASpI (Nuova prestazione di Assicurazione Sociale per l’Impiego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ASDI </vt:lpstr>
      <vt:lpstr>Diapositiva 28</vt:lpstr>
      <vt:lpstr>Diapositiva 29</vt:lpstr>
      <vt:lpstr>Diapositiva 30</vt:lpstr>
      <vt:lpstr>DIS COLL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L'Assegno di Ricollocazione (AdR)</vt:lpstr>
      <vt:lpstr>Diapositiva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ARMOTIZZATORI SOCIALI</dc:title>
  <dc:creator>Windows User</dc:creator>
  <cp:lastModifiedBy>Windows User</cp:lastModifiedBy>
  <cp:revision>3</cp:revision>
  <dcterms:created xsi:type="dcterms:W3CDTF">2018-10-04T15:47:04Z</dcterms:created>
  <dcterms:modified xsi:type="dcterms:W3CDTF">2018-10-09T08:13:43Z</dcterms:modified>
</cp:coreProperties>
</file>