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7" r:id="rId23"/>
    <p:sldId id="290" r:id="rId24"/>
    <p:sldId id="288" r:id="rId25"/>
    <p:sldId id="289" r:id="rId26"/>
    <p:sldId id="291" r:id="rId27"/>
    <p:sldId id="292" r:id="rId28"/>
    <p:sldId id="277" r:id="rId29"/>
    <p:sldId id="278" r:id="rId30"/>
    <p:sldId id="279" r:id="rId31"/>
    <p:sldId id="280" r:id="rId32"/>
    <p:sldId id="281" r:id="rId33"/>
    <p:sldId id="282" r:id="rId34"/>
    <p:sldId id="283" r:id="rId35"/>
    <p:sldId id="284" r:id="rId36"/>
    <p:sldId id="285" r:id="rId37"/>
    <p:sldId id="286" r:id="rId3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FD3FD350-DE40-4ADB-8FFD-C67B497E3EBF}"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3FD350-DE40-4ADB-8FFD-C67B497E3EBF}"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FD3FD350-DE40-4ADB-8FFD-C67B497E3EBF}"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17CD184-FD68-48F6-8AC0-F443652227B4}" type="datetimeFigureOut">
              <a:rPr lang="it-IT" smtClean="0"/>
              <a:pPr/>
              <a:t>10/10/2018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D3FD350-DE40-4ADB-8FFD-C67B497E3EBF}"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17CD184-FD68-48F6-8AC0-F443652227B4}" type="datetimeFigureOut">
              <a:rPr lang="it-IT" smtClean="0"/>
              <a:pPr/>
              <a:t>10/10/2018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D3FD350-DE40-4ADB-8FFD-C67B497E3EBF}"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rmAutofit fontScale="90000"/>
          </a:bodyPr>
          <a:lstStyle/>
          <a:p>
            <a:r>
              <a:rPr lang="it-IT" dirty="0" smtClean="0"/>
              <a:t>CAUSE ESTINZIONE RAPPORTO LAVORO </a:t>
            </a:r>
            <a:endParaRPr lang="it-IT" dirty="0"/>
          </a:p>
        </p:txBody>
      </p:sp>
      <p:sp>
        <p:nvSpPr>
          <p:cNvPr id="5" name="Segnaposto contenuto 4"/>
          <p:cNvSpPr>
            <a:spLocks noGrp="1"/>
          </p:cNvSpPr>
          <p:nvPr>
            <p:ph idx="1"/>
          </p:nvPr>
        </p:nvSpPr>
        <p:spPr/>
        <p:txBody>
          <a:bodyPr/>
          <a:lstStyle/>
          <a:p>
            <a:r>
              <a:rPr lang="it-IT" dirty="0" smtClean="0"/>
              <a:t>l rapporto di lavoro a tempo indeterminato, così come disciplinato, prevede per il lavoratore una serie di garanzie che hanno la funzione principale di assicurare al dipendente una </a:t>
            </a:r>
            <a:r>
              <a:rPr lang="it-IT" b="1" dirty="0" smtClean="0"/>
              <a:t>stabilità </a:t>
            </a:r>
            <a:r>
              <a:rPr lang="it-IT" dirty="0" smtClean="0"/>
              <a:t>professionale</a:t>
            </a:r>
          </a:p>
          <a:p>
            <a:r>
              <a:rPr lang="it-IT" dirty="0" smtClean="0"/>
              <a:t>Per </a:t>
            </a:r>
            <a:r>
              <a:rPr lang="it-IT" b="1" dirty="0" smtClean="0"/>
              <a:t>"preavviso" </a:t>
            </a:r>
            <a:r>
              <a:rPr lang="it-IT" dirty="0" smtClean="0"/>
              <a:t>si intende un numero minimo di giorni che deve trascorrere tra il momento della presentazione delle dimissioni e il momento in cui il lavoratore effettivamente cessa l'attività lavorativa) oppure nei casi in cui è consentito il licenziamento individuale </a:t>
            </a:r>
          </a:p>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rapporto di lavoro può estinguersi per vari motivi:</a:t>
            </a:r>
            <a:br>
              <a:rPr lang="it-IT" dirty="0" smtClean="0"/>
            </a:br>
            <a:endParaRPr lang="it-IT" dirty="0"/>
          </a:p>
        </p:txBody>
      </p:sp>
      <p:sp>
        <p:nvSpPr>
          <p:cNvPr id="3" name="Segnaposto contenuto 2"/>
          <p:cNvSpPr>
            <a:spLocks noGrp="1"/>
          </p:cNvSpPr>
          <p:nvPr>
            <p:ph idx="1"/>
          </p:nvPr>
        </p:nvSpPr>
        <p:spPr/>
        <p:txBody>
          <a:bodyPr/>
          <a:lstStyle/>
          <a:p>
            <a:pPr lvl="0"/>
            <a:r>
              <a:rPr lang="it-IT" dirty="0" smtClean="0"/>
              <a:t>Morte del lavoratore</a:t>
            </a:r>
          </a:p>
          <a:p>
            <a:pPr lvl="0"/>
            <a:r>
              <a:rPr lang="it-IT" dirty="0" smtClean="0"/>
              <a:t>Scadenza de termine</a:t>
            </a:r>
          </a:p>
          <a:p>
            <a:pPr lvl="0"/>
            <a:r>
              <a:rPr lang="it-IT" dirty="0" smtClean="0"/>
              <a:t>Recesso (dimissioni)</a:t>
            </a:r>
          </a:p>
          <a:p>
            <a:pPr lvl="0"/>
            <a:r>
              <a:rPr lang="it-IT" dirty="0" smtClean="0"/>
              <a:t>Recesso del datore (licenziamento)</a:t>
            </a:r>
          </a:p>
          <a:p>
            <a:pPr lvl="0"/>
            <a:r>
              <a:rPr lang="it-IT" dirty="0" smtClean="0"/>
              <a:t>Impossibilità sopravvenuta della prestazione di lavoro o forza maggiore</a:t>
            </a:r>
          </a:p>
          <a:p>
            <a:pPr lvl="0"/>
            <a:r>
              <a:rPr lang="it-IT" dirty="0" smtClean="0"/>
              <a:t>Accordo tra le parti</a:t>
            </a:r>
          </a:p>
          <a:p>
            <a:pPr lvl="0"/>
            <a:r>
              <a:rPr lang="it-IT" dirty="0" smtClean="0"/>
              <a:t>DIMISSIONI</a:t>
            </a:r>
          </a:p>
          <a:p>
            <a:r>
              <a:rPr lang="it-IT" dirty="0" smtClean="0"/>
              <a:t>Altri casi espressamente previsti dalla </a:t>
            </a:r>
            <a:r>
              <a:rPr lang="it-IT" dirty="0" err="1" smtClean="0"/>
              <a:t>leggE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2118 </a:t>
            </a:r>
            <a:r>
              <a:rPr lang="it-IT" dirty="0" err="1" smtClean="0"/>
              <a:t>CC</a:t>
            </a:r>
            <a:endParaRPr lang="it-IT" dirty="0"/>
          </a:p>
        </p:txBody>
      </p:sp>
      <p:sp>
        <p:nvSpPr>
          <p:cNvPr id="3" name="Segnaposto contenuto 2"/>
          <p:cNvSpPr>
            <a:spLocks noGrp="1"/>
          </p:cNvSpPr>
          <p:nvPr>
            <p:ph idx="1"/>
          </p:nvPr>
        </p:nvSpPr>
        <p:spPr/>
        <p:txBody>
          <a:bodyPr>
            <a:normAutofit/>
          </a:bodyPr>
          <a:lstStyle/>
          <a:p>
            <a:pPr fontAlgn="base"/>
            <a:r>
              <a:rPr lang="it-IT" dirty="0" smtClean="0"/>
              <a:t>Ciascuno dei contraenti può recedere dal contratto di lavoro a tempo indeterminato dando il </a:t>
            </a:r>
            <a:r>
              <a:rPr lang="it-IT" b="1" dirty="0" smtClean="0"/>
              <a:t>preavviso</a:t>
            </a:r>
            <a:r>
              <a:rPr lang="it-IT" dirty="0" smtClean="0"/>
              <a:t> nel termine e nei modi stabiliti  dagli usi o secondo equità </a:t>
            </a:r>
          </a:p>
          <a:p>
            <a:pPr fontAlgn="base"/>
            <a:r>
              <a:rPr lang="it-IT" dirty="0" smtClean="0"/>
              <a:t>In mancanza di preavviso, il recedente è tenuto verso l'altra parte a </a:t>
            </a:r>
            <a:r>
              <a:rPr lang="it-IT" b="1" dirty="0" smtClean="0"/>
              <a:t>un'indennità </a:t>
            </a:r>
            <a:r>
              <a:rPr lang="it-IT" u="sng" dirty="0" smtClean="0"/>
              <a:t>equivalente all'importo della retribuzione che sarebbe spettata per il periodo di preavviso </a:t>
            </a:r>
          </a:p>
          <a:p>
            <a:pPr fontAlgn="base"/>
            <a:r>
              <a:rPr lang="it-IT" dirty="0" smtClean="0"/>
              <a:t>La stessa indennità è dovuta dal datore di lavoro nel caso di cessazione del rapporto per morte del prestatore di lavoro .</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Tale periodo resta sospeso in caso di malattia, di infortunio, di ferie o di maternità, e riprende a decorrere una volta che sia cessata la causa. Il dlgs 151/2015 ha stabilito che le dimissioni volontarie e le risoluzioni consensuali devono esser fatte esclusivamente per via telematica e entro 7 g dalla trasmissione del modulo il lavoratore può comunque revocarle</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t>
            </a:r>
            <a:r>
              <a:rPr lang="it-IT" b="1" dirty="0" smtClean="0"/>
              <a:t>dimissioni</a:t>
            </a:r>
            <a:r>
              <a:rPr lang="it-IT" dirty="0" smtClean="0"/>
              <a:t> hanno effetto dal momento in cui il datore di lavoro ne ha conoscenza. Non è richiesta l’accettazione da parte sua, essendo una </a:t>
            </a:r>
            <a:r>
              <a:rPr lang="it-IT" b="1" dirty="0" smtClean="0"/>
              <a:t>dichiarazione di volontà unilaterale</a:t>
            </a:r>
            <a:r>
              <a:rPr lang="it-IT" dirty="0" smtClean="0"/>
              <a:t>, libera nei motivi e irrevocabile. </a:t>
            </a:r>
            <a:r>
              <a:rPr lang="it-IT" u="sng" dirty="0" smtClean="0"/>
              <a:t>Un’eventuale revoca è valida solo se manifestata prima che il datore venga a conoscenza delle dimissioni o con il suo consenso</a:t>
            </a:r>
            <a:endParaRPr lang="it-IT"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PARTICOLARI TUTELE</a:t>
            </a:r>
            <a:endParaRPr lang="it-IT" dirty="0"/>
          </a:p>
        </p:txBody>
      </p:sp>
      <p:sp>
        <p:nvSpPr>
          <p:cNvPr id="3" name="Segnaposto contenuto 2"/>
          <p:cNvSpPr>
            <a:spLocks noGrp="1"/>
          </p:cNvSpPr>
          <p:nvPr>
            <p:ph idx="1"/>
          </p:nvPr>
        </p:nvSpPr>
        <p:spPr/>
        <p:txBody>
          <a:bodyPr>
            <a:normAutofit fontScale="92500"/>
          </a:bodyPr>
          <a:lstStyle/>
          <a:p>
            <a:pPr lvl="0" fontAlgn="base"/>
            <a:r>
              <a:rPr lang="it-IT" b="1" dirty="0" smtClean="0"/>
              <a:t>gravidanza</a:t>
            </a:r>
            <a:r>
              <a:rPr lang="it-IT" dirty="0" smtClean="0"/>
              <a:t>: se le dimissioni sono presentate dalla lavoratrice nel </a:t>
            </a:r>
            <a:r>
              <a:rPr lang="it-IT" b="1" dirty="0" smtClean="0"/>
              <a:t>periodo di astensione obbligatoria</a:t>
            </a:r>
            <a:r>
              <a:rPr lang="it-IT" dirty="0" smtClean="0"/>
              <a:t>, queste dovranno essere validate dalla </a:t>
            </a:r>
            <a:r>
              <a:rPr lang="it-IT" b="1" dirty="0" smtClean="0"/>
              <a:t>la Direzione Territoriale del Lavoro competente;</a:t>
            </a:r>
          </a:p>
          <a:p>
            <a:r>
              <a:rPr lang="it-IT" b="1" dirty="0" smtClean="0"/>
              <a:t>maternità</a:t>
            </a:r>
            <a:r>
              <a:rPr lang="it-IT" dirty="0" smtClean="0"/>
              <a:t>: se le dimissioni sono presentate dalla lavoratrice </a:t>
            </a:r>
            <a:r>
              <a:rPr lang="it-IT" b="1" dirty="0" smtClean="0"/>
              <a:t>madre o dal lavoratore padre </a:t>
            </a:r>
            <a:r>
              <a:rPr lang="it-IT" dirty="0" smtClean="0"/>
              <a:t>durante il periodo in cui sussiste il </a:t>
            </a:r>
            <a:r>
              <a:rPr lang="it-IT" b="1" dirty="0" smtClean="0"/>
              <a:t>divieto di licenziamento </a:t>
            </a:r>
            <a:r>
              <a:rPr lang="it-IT" dirty="0" smtClean="0"/>
              <a:t>(</a:t>
            </a:r>
            <a:r>
              <a:rPr lang="it-IT" u="sng" dirty="0" smtClean="0"/>
              <a:t>dall’inizio del periodo di gestazione fino al compimento di un anno di età del bambino</a:t>
            </a:r>
            <a:r>
              <a:rPr lang="it-IT" dirty="0" smtClean="0"/>
              <a:t>), occorre la </a:t>
            </a:r>
            <a:r>
              <a:rPr lang="it-IT" b="1" dirty="0" smtClean="0"/>
              <a:t>convalida del Servizio Ispettivo territoriale del Ministero del lavoro</a:t>
            </a:r>
            <a:r>
              <a:rPr lang="it-IT" dirty="0" smtClean="0"/>
              <a:t>, a seguito di colloqui con la persona interessata</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 </a:t>
            </a:r>
            <a:r>
              <a:rPr lang="it-IT" b="1" dirty="0" smtClean="0"/>
              <a:t>licenziamento</a:t>
            </a:r>
            <a:r>
              <a:rPr lang="it-IT" dirty="0" smtClean="0"/>
              <a:t>, è l'atto con il quale il datore recede unilateralmente dal contratto di lavoro con un suo lavoratore Perché il licenziamento possa produrre i suoi effetti, </a:t>
            </a:r>
            <a:r>
              <a:rPr lang="it-IT" u="sng" dirty="0" smtClean="0"/>
              <a:t>è necessario però che esso sia portato a conoscenza del lavoratore</a:t>
            </a:r>
            <a:r>
              <a:rPr lang="it-IT" dirty="0" smtClean="0"/>
              <a:t>:</a:t>
            </a:r>
            <a:r>
              <a:rPr lang="it-IT" b="1" dirty="0" smtClean="0"/>
              <a:t> si tratta di un atto </a:t>
            </a:r>
            <a:r>
              <a:rPr lang="it-IT" b="1" dirty="0" err="1" smtClean="0"/>
              <a:t>recettizio</a:t>
            </a:r>
            <a:r>
              <a:rPr lang="it-IT" b="1" dirty="0" smtClean="0"/>
              <a:t>, al contrario delle dimissioni</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La legge sui licenziamenti individuali LEGGE 604 /66) impone in particolare ai fini della validità del licenziamento il </a:t>
            </a:r>
            <a:r>
              <a:rPr lang="it-IT" b="1" dirty="0" smtClean="0"/>
              <a:t>requisito della forma scritta</a:t>
            </a:r>
            <a:r>
              <a:rPr lang="it-IT" dirty="0" smtClean="0"/>
              <a:t>, oltre all’obbligo di motivazione di cui in premessa: la comunicazione del licenziamento deve quindi contenere la specificazione dei motivi che lo hanno determinato. Nei soli casi eccezionali espressamente previsti dalla legge, </a:t>
            </a:r>
            <a:r>
              <a:rPr lang="it-IT" b="1" dirty="0" smtClean="0"/>
              <a:t>è possibile procedere </a:t>
            </a:r>
            <a:r>
              <a:rPr lang="it-IT" dirty="0" smtClean="0"/>
              <a:t>al licenziamento cosiddetto «ad </a:t>
            </a:r>
            <a:r>
              <a:rPr lang="it-IT" dirty="0" err="1" smtClean="0"/>
              <a:t>nutum</a:t>
            </a:r>
            <a:r>
              <a:rPr lang="it-IT" dirty="0" smtClean="0"/>
              <a:t>», ossia senza </a:t>
            </a:r>
            <a:r>
              <a:rPr lang="it-IT" b="1" dirty="0" smtClean="0"/>
              <a:t>motivazione obbligatoria (</a:t>
            </a:r>
            <a:r>
              <a:rPr lang="it-IT" dirty="0" smtClean="0"/>
              <a:t>i licenziamenti intimati nei confronti dei lavoratori domestici, nonché il licenziamento durante il periodo di prova)</a:t>
            </a:r>
            <a:endParaRPr lang="it-IT"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Le giustificazioni del licenziamento -  In relazione alle ragioni per le quali viene intimato il licenziamento, si distinguono i licenziamenti:</a:t>
            </a:r>
          </a:p>
          <a:p>
            <a:pPr lvl="0"/>
            <a:r>
              <a:rPr lang="it-IT" dirty="0" smtClean="0"/>
              <a:t>per giusta causa;</a:t>
            </a:r>
          </a:p>
          <a:p>
            <a:pPr lvl="0"/>
            <a:r>
              <a:rPr lang="it-IT" dirty="0" smtClean="0"/>
              <a:t>per giustificato motivo soggettivo;</a:t>
            </a:r>
          </a:p>
          <a:p>
            <a:r>
              <a:rPr lang="it-IT" dirty="0" smtClean="0"/>
              <a:t>per giustificato motivo oggettivo</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licenziamento </a:t>
            </a:r>
            <a:r>
              <a:rPr lang="it-IT" b="1" dirty="0" smtClean="0"/>
              <a:t>per giusta causa</a:t>
            </a:r>
            <a:r>
              <a:rPr lang="it-IT" dirty="0" smtClean="0"/>
              <a:t> viene intimato dal datore di lavoro «qualora si verifichi una causa che non consenta la prosecuzione, anche provvisoria, del rapporto» </a:t>
            </a:r>
          </a:p>
          <a:p>
            <a:r>
              <a:rPr lang="it-IT" dirty="0" smtClean="0"/>
              <a:t>Ricorre il licenziamento per giusta causa quando al lavoratore vengono addebitati comportamenti così gravi da ledere in modo insanabile il rapporto di fiducia tra le parti, impedendo di fatto la prosecuzione, seppur temporanea, del rapporto di lavoro.</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licenziamento </a:t>
            </a:r>
            <a:r>
              <a:rPr lang="it-IT" b="1" dirty="0" smtClean="0"/>
              <a:t>per giustificato motivo soggettivo</a:t>
            </a:r>
            <a:r>
              <a:rPr lang="it-IT" dirty="0" smtClean="0"/>
              <a:t> viene intimato a seguito di addebiti disciplinari mossi dal datore di lavoro. Tuttavia, diversamente dal licenziamento per giusta causa, le </a:t>
            </a:r>
            <a:r>
              <a:rPr lang="it-IT" u="sng" dirty="0" smtClean="0"/>
              <a:t>motivazioni in questo caso non risultano così gravi da giustificare l’interruzione immediata del rapporto</a:t>
            </a:r>
            <a:r>
              <a:rPr lang="it-IT" dirty="0" smtClean="0"/>
              <a:t>. Di conseguenza, il datore di lavoro ha qui l’obbligo di rispettare un </a:t>
            </a:r>
            <a:r>
              <a:rPr lang="it-IT" u="sng" dirty="0" smtClean="0"/>
              <a:t>periodo di preavviso prima dell’effettiva risoluzione</a:t>
            </a:r>
            <a:r>
              <a:rPr lang="it-IT" dirty="0" smtClean="0"/>
              <a:t> del rapporto di lavoro</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licenziamento per </a:t>
            </a:r>
            <a:r>
              <a:rPr lang="it-IT" b="1" dirty="0" smtClean="0"/>
              <a:t>giustificato motivo oggettivo</a:t>
            </a:r>
            <a:r>
              <a:rPr lang="it-IT" dirty="0" smtClean="0"/>
              <a:t>, è invece dettato esclusivamente da </a:t>
            </a:r>
            <a:r>
              <a:rPr lang="it-IT" u="sng" dirty="0" smtClean="0"/>
              <a:t>ragioni relative all’organizzazione dell’attività imprenditoriale</a:t>
            </a:r>
            <a:r>
              <a:rPr lang="it-IT" dirty="0" smtClean="0"/>
              <a:t>, che possono identificarsi ad esempio nella cessazione dell’attività stessa, nel mutamento dell'assetto organizzativo o la soppressione del posto di lavoro, nonché nella diversa riorganizzazione delle mansioni oppure ancora nell’ammodernamento tecnologico degli impianti da cui deriva una riduzione dei lavoratori impiegati. </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datori di lavoro che occupano alle proprie dipendenze </a:t>
            </a:r>
            <a:r>
              <a:rPr lang="it-IT" b="1" dirty="0" smtClean="0"/>
              <a:t>più di 15 dipendenti</a:t>
            </a:r>
            <a:r>
              <a:rPr lang="it-IT" dirty="0" smtClean="0"/>
              <a:t>, in caso di licenziamento per giustificato motivo oggettivo, devono far precedere il procedimento da una </a:t>
            </a:r>
            <a:r>
              <a:rPr lang="it-IT" b="1" dirty="0" smtClean="0"/>
              <a:t>procedura di conciliazione preventiva e obbligatoria </a:t>
            </a:r>
            <a:r>
              <a:rPr lang="it-IT" dirty="0" smtClean="0"/>
              <a:t>davanti alla Commissione provinciale di conciliazione presso l’Ispettorato Territoriale del Lavoro.</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Tale procedura viene avviata con l’invio, da parte del datore di lavoro, di una comunicazione scritta </a:t>
            </a:r>
            <a:r>
              <a:rPr lang="it-IT" u="sng" dirty="0" smtClean="0"/>
              <a:t>all’Ispettorato del Lavoro </a:t>
            </a:r>
            <a:r>
              <a:rPr lang="it-IT" dirty="0" smtClean="0"/>
              <a:t>competente per territorio, nonché al lavoratore interessato. La comunicazione, oltre a rendere nota l’intenzione di procedere al licenziamento, ha il compito di evidenziare le </a:t>
            </a:r>
            <a:r>
              <a:rPr lang="it-IT" b="1" dirty="0" smtClean="0"/>
              <a:t>motivazion</a:t>
            </a:r>
            <a:r>
              <a:rPr lang="it-IT" dirty="0" smtClean="0"/>
              <a:t>i che lo hanno determinato, al fine di consentire alla Commissione Provinciale di valutare eventuali </a:t>
            </a:r>
            <a:r>
              <a:rPr lang="it-IT" b="1" dirty="0" smtClean="0"/>
              <a:t>misure alternative </a:t>
            </a:r>
            <a:r>
              <a:rPr lang="it-IT" dirty="0" smtClean="0"/>
              <a:t>di ricollocazione o di assistenza alla ricollocazione che il datore potrebbe porre in essere</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 procedura di conciliazione deve concludersi entro 20 giorni dalla ricezione, da parte della Commissione Provinciale di Conciliazione, della comunicazione da parte del datore di lavoro. Il termine è perentorio, fatta salva l'ipotesi in cui le parti, di comune avviso, non ritengano di proseguire la discussione finalizzata al raggiungimento di un accordo. Al termine della procedura, viene redatto un verbale nel quale la Commissione ha l’obbligo di riportare il comportamento complessivo delle parti, nonché le eventuali proposte conciliative formulate.</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LICENZIAMENTI COLLETTIVI</a:t>
            </a:r>
            <a:endParaRPr lang="it-IT" dirty="0"/>
          </a:p>
        </p:txBody>
      </p:sp>
      <p:sp>
        <p:nvSpPr>
          <p:cNvPr id="3" name="Segnaposto contenuto 2"/>
          <p:cNvSpPr>
            <a:spLocks noGrp="1"/>
          </p:cNvSpPr>
          <p:nvPr>
            <p:ph idx="1"/>
          </p:nvPr>
        </p:nvSpPr>
        <p:spPr/>
        <p:txBody>
          <a:bodyPr/>
          <a:lstStyle/>
          <a:p>
            <a:r>
              <a:rPr lang="it-IT" dirty="0" smtClean="0"/>
              <a:t>L’art. 24 della L. 223/93 regola la procedura dei c.d. “licenziamenti collettivi”, che si </a:t>
            </a:r>
            <a:r>
              <a:rPr lang="it-IT" u="sng" dirty="0" smtClean="0"/>
              <a:t>applica alle imprese che occupano più di 15 dipendenti</a:t>
            </a:r>
            <a:r>
              <a:rPr lang="it-IT" dirty="0" smtClean="0"/>
              <a:t>, compresi i dirigenti, e che, in conseguenza di una riduzione o trasformazione di attività o di lavoro, intendono effettuare </a:t>
            </a:r>
            <a:r>
              <a:rPr lang="it-IT" u="sng" dirty="0" smtClean="0"/>
              <a:t>almeno cinque licenziamenti</a:t>
            </a:r>
            <a:r>
              <a:rPr lang="it-IT" dirty="0" smtClean="0"/>
              <a:t>, nell'arco di centoventi giorni, in ciascuna unità produttiva o in più unità produttive nell'ambito del territorio di una stessa provincia.</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L’art. 4 della Legge 223/91 disciplina in particolare i modi e i tempi per avviare la procedura di mobilità. I datori di lavoro che intendano effettuare licenziamenti collettivi sono tenuti a darne </a:t>
            </a:r>
            <a:r>
              <a:rPr lang="it-IT" u="sng" dirty="0" smtClean="0"/>
              <a:t>comunicazione preventiva per iscritto alle rappresentanze sindacali</a:t>
            </a:r>
            <a:r>
              <a:rPr lang="it-IT" dirty="0" smtClean="0"/>
              <a:t>, nonché alle rispettive associazioni di categoria.</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 comunicazione dovrà contenere l’indicazione dei </a:t>
            </a:r>
            <a:r>
              <a:rPr lang="it-IT" b="1" dirty="0" smtClean="0"/>
              <a:t>motivi</a:t>
            </a:r>
            <a:r>
              <a:rPr lang="it-IT" dirty="0" smtClean="0"/>
              <a:t> che hanno determinato la situazione di eccedenza, i motivi tecnici, organizzativi o produttivi, per i quali si ritiene di non poter adottare misure alternative ai licenziamenti, </a:t>
            </a:r>
            <a:r>
              <a:rPr lang="it-IT" u="sng" dirty="0" smtClean="0"/>
              <a:t>il numero della collocazione aziendale e dei profili professionali del personale eccedente, l’indicazione dei tempi di attuazione del programma di mobilità</a:t>
            </a:r>
            <a:r>
              <a:rPr lang="it-IT" dirty="0" smtClean="0"/>
              <a:t>, nonché le eventuali misure programmate per fronteggiare le conseguenze sul piano sociale dell’attuazione del programma medesimo.</a:t>
            </a:r>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Entro sette giorni</a:t>
            </a:r>
            <a:r>
              <a:rPr lang="it-IT" dirty="0" smtClean="0"/>
              <a:t> dalla data del ricevimento della comunicazione preventiva, su richiesta delle rappresentanze sindacali aziendali e delle rispettive associazioni, </a:t>
            </a:r>
            <a:r>
              <a:rPr lang="it-IT" b="1" dirty="0" smtClean="0"/>
              <a:t>si procede quindi a un esame congiunto tra le parti,</a:t>
            </a:r>
            <a:r>
              <a:rPr lang="it-IT" dirty="0" smtClean="0"/>
              <a:t> il cui scopo è quello di valutare la situazione aziendale che ha portato alla dichiarazione di esubero del personale, al fine di ricercare congiuntamente soluzioni alternative al licenziamento</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suddetta procedura, la cui durata non deve eccedere il limite di 45 giorni dal suo avvio, può concludersi con il raggiungimento di un accordo tra le parti oppure senza il raggiungimento di un accordo tra le parti. In entrambi i casi, in assenza di soluzioni alternative, il datore di lavoro può comunque procedere al licenziamento dei lavoratori risultanti in esubero.</a:t>
            </a: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solidFill>
                  <a:srgbClr val="FF0000"/>
                </a:solidFill>
              </a:rPr>
              <a:t>Per i lavoratori assunti con contratto a tempo indeterminato in data antecedente al 07/03/2015, in caso di licenziamento illegittimo, si applica il regime di tutela previsto dall’art. 18 della L. n. 300/1970, così come modificato dalla </a:t>
            </a:r>
            <a:r>
              <a:rPr lang="it-IT" dirty="0" err="1" smtClean="0">
                <a:solidFill>
                  <a:srgbClr val="FF0000"/>
                </a:solidFill>
              </a:rPr>
              <a:t>L.n.</a:t>
            </a:r>
            <a:r>
              <a:rPr lang="it-IT" dirty="0" smtClean="0">
                <a:solidFill>
                  <a:srgbClr val="FF0000"/>
                </a:solidFill>
              </a:rPr>
              <a:t> 92/2012, per quelle realtà aziendali che occupino più di 15 dipendenti</a:t>
            </a:r>
            <a:endParaRPr lang="it-IT"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AZIENDA &lt; 15 PRIMA 7/3/2015</a:t>
            </a:r>
            <a:endParaRPr lang="it-IT" dirty="0"/>
          </a:p>
        </p:txBody>
      </p:sp>
      <p:sp>
        <p:nvSpPr>
          <p:cNvPr id="3" name="Segnaposto contenuto 2"/>
          <p:cNvSpPr>
            <a:spLocks noGrp="1"/>
          </p:cNvSpPr>
          <p:nvPr>
            <p:ph idx="1"/>
          </p:nvPr>
        </p:nvSpPr>
        <p:spPr/>
        <p:txBody>
          <a:bodyPr>
            <a:normAutofit lnSpcReduction="10000"/>
          </a:bodyPr>
          <a:lstStyle/>
          <a:p>
            <a:r>
              <a:rPr lang="it-IT" dirty="0" smtClean="0"/>
              <a:t>quando risulti accertato che </a:t>
            </a:r>
            <a:r>
              <a:rPr lang="it-IT" b="1" dirty="0" smtClean="0"/>
              <a:t>non ricorrono gli estremi del licenziamento per giusta causa o giustificato motivo,</a:t>
            </a:r>
            <a:r>
              <a:rPr lang="it-IT" dirty="0" smtClean="0"/>
              <a:t> il datore di lavoro è tenuto a </a:t>
            </a:r>
            <a:r>
              <a:rPr lang="it-IT" b="1" dirty="0" smtClean="0"/>
              <a:t>riassumere il prestatore di lavoro entro il termine di tre giorni</a:t>
            </a:r>
            <a:r>
              <a:rPr lang="it-IT" dirty="0" smtClean="0"/>
              <a:t> o, in mancanza, </a:t>
            </a:r>
            <a:r>
              <a:rPr lang="it-IT" b="1" dirty="0" smtClean="0"/>
              <a:t>a risarcire il danno versandogli un'indennità di importo compreso tra un minimo di 2,5 ed un massimo di 6 mensilità </a:t>
            </a:r>
            <a:r>
              <a:rPr lang="it-IT" dirty="0" smtClean="0"/>
              <a:t>dell'ultima retribuzione globale di fatto, avuto riguardo al numero dei dipendenti occupati, alle dimensioni dell'impresa, all'anzianità di servizio del prestatore di lavoro, al comportamento e alle condizioni delle parti.</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AZIENDA &gt; 15 PRIMA 7/3/15</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in </a:t>
            </a:r>
            <a:r>
              <a:rPr lang="it-IT" dirty="0" smtClean="0"/>
              <a:t>caso di </a:t>
            </a:r>
            <a:r>
              <a:rPr lang="it-IT" b="1" dirty="0" smtClean="0"/>
              <a:t>licenziamento dichiarato nullo </a:t>
            </a:r>
            <a:r>
              <a:rPr lang="it-IT" dirty="0" smtClean="0"/>
              <a:t>perché </a:t>
            </a:r>
            <a:r>
              <a:rPr lang="it-IT" dirty="0" smtClean="0"/>
              <a:t>discriminatorio </a:t>
            </a:r>
            <a:r>
              <a:rPr lang="it-IT" dirty="0" smtClean="0"/>
              <a:t>(ovvero intimato in concomitanza col matrimonio </a:t>
            </a:r>
            <a:r>
              <a:rPr lang="it-IT" dirty="0" smtClean="0"/>
              <a:t>o </a:t>
            </a:r>
            <a:r>
              <a:rPr lang="it-IT" dirty="0" smtClean="0"/>
              <a:t>in violazione dei divieti di licenziamento </a:t>
            </a:r>
            <a:r>
              <a:rPr lang="it-IT" dirty="0" smtClean="0"/>
              <a:t>in </a:t>
            </a:r>
            <a:r>
              <a:rPr lang="it-IT" dirty="0" smtClean="0"/>
              <a:t>materia di tutela e sostegno della maternità e della </a:t>
            </a:r>
            <a:r>
              <a:rPr lang="it-IT" dirty="0" smtClean="0"/>
              <a:t>paternità, </a:t>
            </a:r>
            <a:r>
              <a:rPr lang="it-IT" dirty="0" smtClean="0"/>
              <a:t>ovvero riconducibile ad altri casi di nullità previsti dalla legge o determinato da un motivo illecito </a:t>
            </a:r>
            <a:r>
              <a:rPr lang="it-IT" dirty="0" smtClean="0"/>
              <a:t>determinante), </a:t>
            </a:r>
          </a:p>
          <a:p>
            <a:r>
              <a:rPr lang="it-IT" dirty="0" smtClean="0"/>
              <a:t>al </a:t>
            </a:r>
            <a:r>
              <a:rPr lang="it-IT" dirty="0" smtClean="0"/>
              <a:t>lavoratore è riconosciuta la c.d. tutela reale “piena”, rappresentata dal </a:t>
            </a:r>
            <a:r>
              <a:rPr lang="it-IT" b="1" dirty="0" smtClean="0"/>
              <a:t>diritto alla conservazione del posto di lavoro e dal diritto al risarcimento del danno subito</a:t>
            </a:r>
            <a:r>
              <a:rPr lang="it-IT" dirty="0" smtClean="0"/>
              <a:t>, corrispondente </a:t>
            </a:r>
            <a:r>
              <a:rPr lang="it-IT" b="1" dirty="0" smtClean="0"/>
              <a:t>all’ultima retribuzione globale di fatto calcolata dal giorno del licenziamento sino alla effettiva reintegra.</a:t>
            </a:r>
            <a:endParaRPr lang="it-IT"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misura massima della predetta indennità può essere maggiorata fino a 10 mensilità per il prestatore di lavoro con anzianità superiore ai dieci anni e fino a 14 mensilità per il prestatore di lavoro con anzianità superiore ai venti anni, se dipendenti da datore di lavoro che occupa più di 15 prestatori di lavoro.</a:t>
            </a: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tutela prevista dalla legge sui licenziamenti individuali è detta </a:t>
            </a:r>
            <a:r>
              <a:rPr lang="it-IT" b="1" dirty="0" smtClean="0"/>
              <a:t>“obbligatoria” perché non garantisce la conservazione del posto di lavoro né il risarcimento integrale del danno </a:t>
            </a:r>
            <a:r>
              <a:rPr lang="it-IT" dirty="0" smtClean="0"/>
              <a:t>subito per effetto del licenziamento illegittimo, ma soltanto un'indennità nei limiti previsti dalla legge. </a:t>
            </a:r>
            <a:endParaRPr lang="it-IT" dirty="0" smtClean="0"/>
          </a:p>
          <a:p>
            <a:r>
              <a:rPr lang="it-IT" dirty="0" smtClean="0"/>
              <a:t>La </a:t>
            </a:r>
            <a:r>
              <a:rPr lang="it-IT" dirty="0" smtClean="0"/>
              <a:t>scelta, invece, di eventuale riassunzione del lavoratore (con contratto </a:t>
            </a:r>
            <a:r>
              <a:rPr lang="it-IT" i="1" dirty="0" smtClean="0"/>
              <a:t>ex novo</a:t>
            </a:r>
            <a:r>
              <a:rPr lang="it-IT" dirty="0" smtClean="0"/>
              <a:t>) è assegnata al datore di lavoro.</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AZIENDA&gt;15 PRIMA 7/3/15</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L’art. 18 c. 4 della Legge n. 300/1970, per il caso del </a:t>
            </a:r>
            <a:r>
              <a:rPr lang="it-IT" b="1" dirty="0" smtClean="0"/>
              <a:t>licenziamento ingiustificato</a:t>
            </a:r>
            <a:r>
              <a:rPr lang="it-IT" dirty="0" smtClean="0"/>
              <a:t>, stabilisce che il giudice, </a:t>
            </a:r>
            <a:r>
              <a:rPr lang="it-IT" b="1" dirty="0" smtClean="0"/>
              <a:t>accertato che non ricorrono gli estremi del giustificato motivo soggettivo o della giusta causa, addotti </a:t>
            </a:r>
            <a:r>
              <a:rPr lang="it-IT" dirty="0" smtClean="0"/>
              <a:t>dal datore di lavoro per insussistenza del fatto contestato, oppure perché il fatto rientra tra le condotte punibili con una sanzione conservativa sulla base delle previsioni dei contratti collettivi o dei codici disciplinari applicabili, </a:t>
            </a:r>
            <a:r>
              <a:rPr lang="it-IT" b="1" dirty="0" smtClean="0"/>
              <a:t>annulla il licenziamento e condanna il datore di lavoro alla reintegrazione nel posto di lavoro e al pagamento di un’indennità risarcitoria</a:t>
            </a:r>
            <a:r>
              <a:rPr lang="it-IT" dirty="0" smtClean="0"/>
              <a:t> commisurata all'ultima retribuzione globale di fatto dal giorno del licenziamento sino a quello dell'effettiva </a:t>
            </a:r>
            <a:r>
              <a:rPr lang="it-IT" dirty="0" smtClean="0"/>
              <a:t>reintegrazione MAX 12 M</a:t>
            </a:r>
            <a:endParaRPr lang="it-IT" dirty="0" smtClean="0"/>
          </a:p>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Al di fuori delle ipotesi tassative </a:t>
            </a:r>
            <a:r>
              <a:rPr lang="it-IT" dirty="0" smtClean="0"/>
              <a:t>previste in tutti gli altri casi in cui il giudice accerta che non ricorrono gli estremi del giustificato motivo soggettivo o della giusta causa addotti dal datore di lavoro, l’art. 18 c. 5 della Legge n. 300/1970 prevede la risoluzione del rapporto di lavoro con effetto dalla data del licenziamento e condanna il datore di lavoro al pagamento di un’indennità risarcitoria onnicomprensiva determinata tra un minimo di dodici e un massimo di ventiquattro mensilità dell'ultima retribuzione globale di fatto.</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Disciplina valida per tutte le aziende  </a:t>
            </a:r>
            <a:r>
              <a:rPr lang="it-IT" dirty="0" smtClean="0"/>
              <a:t>NULLO,DISCRIMINATORIO </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i="1" dirty="0" smtClean="0"/>
              <a:t>Il giudice, con la sentenza con la quale dichiara la </a:t>
            </a:r>
            <a:r>
              <a:rPr lang="it-IT" b="1" i="1" dirty="0" err="1" smtClean="0"/>
              <a:t>nullita'</a:t>
            </a:r>
            <a:r>
              <a:rPr lang="it-IT" b="1" i="1" dirty="0" smtClean="0"/>
              <a:t> del licenziamento </a:t>
            </a:r>
            <a:r>
              <a:rPr lang="it-IT" i="1" dirty="0" err="1" smtClean="0"/>
              <a:t>perche'</a:t>
            </a:r>
            <a:r>
              <a:rPr lang="it-IT" i="1" dirty="0" smtClean="0"/>
              <a:t> discriminatorio ovvero intimato in concomitanza col matrimonio o in violazione dei divieti di licenziamento in </a:t>
            </a:r>
            <a:r>
              <a:rPr lang="it-IT" i="1" dirty="0" err="1" smtClean="0"/>
              <a:t>materiadi</a:t>
            </a:r>
            <a:r>
              <a:rPr lang="it-IT" i="1" dirty="0" smtClean="0"/>
              <a:t> tutela e sostegno della </a:t>
            </a:r>
            <a:r>
              <a:rPr lang="it-IT" i="1" dirty="0" err="1" smtClean="0"/>
              <a:t>maternita'</a:t>
            </a:r>
            <a:r>
              <a:rPr lang="it-IT" i="1" dirty="0" smtClean="0"/>
              <a:t> e della </a:t>
            </a:r>
            <a:r>
              <a:rPr lang="it-IT" i="1" dirty="0" err="1" smtClean="0"/>
              <a:t>paternita‘</a:t>
            </a:r>
            <a:r>
              <a:rPr lang="it-IT" i="1" dirty="0" smtClean="0"/>
              <a:t>,, ovvero </a:t>
            </a:r>
            <a:r>
              <a:rPr lang="it-IT" i="1" dirty="0" err="1" smtClean="0"/>
              <a:t>perche'</a:t>
            </a:r>
            <a:r>
              <a:rPr lang="it-IT" i="1" dirty="0" smtClean="0"/>
              <a:t> riconducibile ad altri casi di </a:t>
            </a:r>
            <a:r>
              <a:rPr lang="it-IT" i="1" dirty="0" err="1" smtClean="0"/>
              <a:t>nullita'</a:t>
            </a:r>
            <a:r>
              <a:rPr lang="it-IT" i="1" dirty="0" smtClean="0"/>
              <a:t> previsti dalla legge o determinato da un motivo illecito determinante ordina </a:t>
            </a:r>
          </a:p>
          <a:p>
            <a:endParaRPr lang="it-IT" i="1" dirty="0" smtClean="0"/>
          </a:p>
          <a:p>
            <a:pPr>
              <a:buNone/>
            </a:pPr>
            <a:r>
              <a:rPr lang="it-IT" i="1" dirty="0" smtClean="0"/>
              <a:t> </a:t>
            </a:r>
          </a:p>
          <a:p>
            <a:pPr>
              <a:buNone/>
            </a:pPr>
            <a:r>
              <a:rPr lang="it-IT" i="1" dirty="0" smtClean="0"/>
              <a:t>la </a:t>
            </a:r>
            <a:r>
              <a:rPr lang="it-IT" b="1" i="1" dirty="0" smtClean="0"/>
              <a:t>reintegrazione del lavoratore </a:t>
            </a:r>
            <a:r>
              <a:rPr lang="it-IT" i="1" dirty="0" smtClean="0"/>
              <a:t>nel posto di lavoro, </a:t>
            </a:r>
            <a:r>
              <a:rPr lang="it-IT" b="1" i="1" dirty="0" smtClean="0"/>
              <a:t>indipendentemente dal motivo formalmente addotto e quale che sia il numero dei dipendenti occupati dal datore di lavoro</a:t>
            </a:r>
            <a:endParaRPr lang="it-IT" b="1" dirty="0"/>
          </a:p>
        </p:txBody>
      </p:sp>
      <p:sp>
        <p:nvSpPr>
          <p:cNvPr id="4" name="Freccia in giù 3"/>
          <p:cNvSpPr/>
          <p:nvPr/>
        </p:nvSpPr>
        <p:spPr>
          <a:xfrm>
            <a:off x="3635896" y="4365104"/>
            <a:ext cx="165618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A seguito dell'ordine di reintegrazione, il rapporto di lavoro si intende risolto quando il lavoratore non abbia ripreso servizio entro trenta giorni dall'invito del datore di lavoro, salvo il caso in cui abbia richiesto l'</a:t>
            </a:r>
            <a:r>
              <a:rPr lang="it-IT" b="1" i="1" dirty="0" err="1" smtClean="0"/>
              <a:t>indennita</a:t>
            </a:r>
            <a:r>
              <a:rPr lang="it-IT" b="1" i="1" dirty="0" smtClean="0"/>
              <a:t>‘</a:t>
            </a:r>
          </a:p>
          <a:p>
            <a:endParaRPr lang="it-IT" b="1" i="1" dirty="0" smtClean="0"/>
          </a:p>
          <a:p>
            <a:r>
              <a:rPr lang="it-IT" b="1" i="1" dirty="0" smtClean="0"/>
              <a:t>Il regime si applica anche al licenziamento dichiarato inefficace </a:t>
            </a:r>
            <a:r>
              <a:rPr lang="it-IT" b="1" i="1" dirty="0" err="1" smtClean="0"/>
              <a:t>perche'</a:t>
            </a:r>
            <a:r>
              <a:rPr lang="it-IT" b="1" i="1" dirty="0" smtClean="0"/>
              <a:t> intimato in forma orale. </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condanna </a:t>
            </a:r>
            <a:r>
              <a:rPr lang="it-IT" dirty="0" err="1" smtClean="0"/>
              <a:t>altresi'</a:t>
            </a:r>
            <a:r>
              <a:rPr lang="it-IT" dirty="0" smtClean="0"/>
              <a:t> il datore di lavoro al </a:t>
            </a:r>
            <a:r>
              <a:rPr lang="it-IT" b="1" dirty="0" smtClean="0"/>
              <a:t>risarcimento del danno</a:t>
            </a:r>
            <a:r>
              <a:rPr lang="it-IT" dirty="0" smtClean="0"/>
              <a:t> subito dal lavoratore per il licenziamento di cui sia stata accertata la </a:t>
            </a:r>
            <a:r>
              <a:rPr lang="it-IT" dirty="0" err="1" smtClean="0"/>
              <a:t>nullita'</a:t>
            </a:r>
            <a:r>
              <a:rPr lang="it-IT" dirty="0" smtClean="0"/>
              <a:t>, </a:t>
            </a:r>
            <a:r>
              <a:rPr lang="it-IT" b="1" dirty="0" smtClean="0"/>
              <a:t>stabilendo a tal fine un'</a:t>
            </a:r>
            <a:r>
              <a:rPr lang="it-IT" b="1" dirty="0" err="1" smtClean="0"/>
              <a:t>indennita</a:t>
            </a:r>
            <a:r>
              <a:rPr lang="it-IT" b="1" dirty="0" smtClean="0"/>
              <a:t>' </a:t>
            </a:r>
            <a:r>
              <a:rPr lang="it-IT" u="sng" dirty="0" smtClean="0"/>
              <a:t>commisurata all'ultima retribuzione globale di fatto maturata dal giorno del licenziamento sino a quello dell'effettiva reintegrazione</a:t>
            </a:r>
            <a:r>
              <a:rPr lang="it-IT" dirty="0" smtClean="0"/>
              <a:t>, dedotto quanto percepito, nel periodo di estromissione, per lo svolgimento di altre </a:t>
            </a:r>
            <a:r>
              <a:rPr lang="it-IT" dirty="0" err="1" smtClean="0"/>
              <a:t>attivita'</a:t>
            </a:r>
            <a:r>
              <a:rPr lang="it-IT" dirty="0" smtClean="0"/>
              <a:t> lavorative.</a:t>
            </a:r>
          </a:p>
          <a:p>
            <a:r>
              <a:rPr lang="it-IT" dirty="0" smtClean="0"/>
              <a:t> </a:t>
            </a:r>
            <a:r>
              <a:rPr lang="it-IT" u="sng" dirty="0" smtClean="0"/>
              <a:t>In ogni caso la misura del risarcimento non </a:t>
            </a:r>
            <a:r>
              <a:rPr lang="it-IT" u="sng" dirty="0" err="1" smtClean="0"/>
              <a:t>potra'</a:t>
            </a:r>
            <a:r>
              <a:rPr lang="it-IT" u="sng" dirty="0" smtClean="0"/>
              <a:t> essere inferiore a </a:t>
            </a:r>
            <a:r>
              <a:rPr lang="it-IT" b="1" u="sng" dirty="0" smtClean="0"/>
              <a:t>cinque </a:t>
            </a:r>
            <a:r>
              <a:rPr lang="it-IT" b="1" u="sng" dirty="0" err="1" smtClean="0"/>
              <a:t>mensilita'</a:t>
            </a:r>
            <a:r>
              <a:rPr lang="it-IT" b="1" u="sng" dirty="0" smtClean="0"/>
              <a:t> </a:t>
            </a:r>
            <a:r>
              <a:rPr lang="it-IT" u="sng" dirty="0" smtClean="0"/>
              <a:t>della retribuzione globale di fatto.</a:t>
            </a:r>
            <a:r>
              <a:rPr lang="it-IT" dirty="0" smtClean="0"/>
              <a:t> </a:t>
            </a:r>
          </a:p>
          <a:p>
            <a:r>
              <a:rPr lang="it-IT" dirty="0" smtClean="0"/>
              <a:t>Il datore di lavoro e' condannato inoltre, al versamento dei contributi previdenziali e assistenziali</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al lavoratore e' data la </a:t>
            </a:r>
            <a:r>
              <a:rPr lang="it-IT" b="1" i="1" dirty="0" err="1" smtClean="0"/>
              <a:t>facolta'</a:t>
            </a:r>
            <a:r>
              <a:rPr lang="it-IT" b="1" i="1" dirty="0" smtClean="0"/>
              <a:t> di chiedere al datore di lavoro, in sostituzione della reintegrazione nel posto di lavoro, </a:t>
            </a:r>
            <a:r>
              <a:rPr lang="it-IT" i="1" dirty="0" smtClean="0"/>
              <a:t>un'</a:t>
            </a:r>
            <a:r>
              <a:rPr lang="it-IT" i="1" dirty="0" err="1" smtClean="0"/>
              <a:t>indennita</a:t>
            </a:r>
            <a:r>
              <a:rPr lang="it-IT" i="1" dirty="0" smtClean="0"/>
              <a:t>' pari a quindici </a:t>
            </a:r>
            <a:r>
              <a:rPr lang="it-IT" i="1" dirty="0" err="1" smtClean="0"/>
              <a:t>mensilita'</a:t>
            </a:r>
            <a:r>
              <a:rPr lang="it-IT" i="1" dirty="0" smtClean="0"/>
              <a:t> de</a:t>
            </a:r>
            <a:r>
              <a:rPr lang="it-IT" b="1" i="1" dirty="0" smtClean="0"/>
              <a:t>ll'ultima retribuzione globale di fatto, la cui richiesta determina la risoluzione del rapporto di lavoro, e che non e' assoggettata a contribuzione previdenziale.</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La richiesta dell'</a:t>
            </a:r>
            <a:r>
              <a:rPr lang="it-IT" b="1" i="1" dirty="0" err="1" smtClean="0"/>
              <a:t>indennita</a:t>
            </a:r>
            <a:r>
              <a:rPr lang="it-IT" b="1" i="1" dirty="0" smtClean="0"/>
              <a:t>' deve essere effettuata entro trenta giorni dalla comunicazione del deposito della sentenza, o dall'invito del datore di lavoro a riprendere servizio, se anteriore alla predetta comunicazione. </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INSUSSISTENZA DEL FATTO</a:t>
            </a:r>
            <a:endParaRPr lang="it-IT" dirty="0"/>
          </a:p>
        </p:txBody>
      </p:sp>
      <p:sp>
        <p:nvSpPr>
          <p:cNvPr id="3" name="Segnaposto contenuto 2"/>
          <p:cNvSpPr>
            <a:spLocks noGrp="1"/>
          </p:cNvSpPr>
          <p:nvPr>
            <p:ph idx="1"/>
          </p:nvPr>
        </p:nvSpPr>
        <p:spPr>
          <a:xfrm>
            <a:off x="457200" y="1935480"/>
            <a:ext cx="8229600" cy="4733880"/>
          </a:xfrm>
        </p:spPr>
        <p:txBody>
          <a:bodyPr>
            <a:normAutofit fontScale="85000" lnSpcReduction="10000"/>
          </a:bodyPr>
          <a:lstStyle/>
          <a:p>
            <a:r>
              <a:rPr lang="it-IT" i="1" dirty="0" smtClean="0"/>
              <a:t>l giudice, nelle ipotesi in cui accerta che non ricorrono gli estremi del giustificato motivo soggettivo o della giusta causa addotti dal datore di lavoro, </a:t>
            </a:r>
            <a:r>
              <a:rPr lang="it-IT" b="1" i="1" dirty="0" smtClean="0"/>
              <a:t>per insussistenza del fatto </a:t>
            </a:r>
          </a:p>
          <a:p>
            <a:endParaRPr lang="it-IT" i="1" dirty="0" smtClean="0"/>
          </a:p>
          <a:p>
            <a:r>
              <a:rPr lang="it-IT" i="1" dirty="0" smtClean="0"/>
              <a:t>annulla il licenziamento e condanna il datore di lavoro alla </a:t>
            </a:r>
            <a:r>
              <a:rPr lang="it-IT" b="1" i="1" dirty="0" smtClean="0"/>
              <a:t>reintegrazione nel posto di lavoro e al pagamento di un'</a:t>
            </a:r>
            <a:r>
              <a:rPr lang="it-IT" b="1" i="1" dirty="0" err="1" smtClean="0"/>
              <a:t>indennita</a:t>
            </a:r>
            <a:r>
              <a:rPr lang="it-IT" b="1" i="1" dirty="0" smtClean="0"/>
              <a:t>' risarcitoria </a:t>
            </a:r>
            <a:r>
              <a:rPr lang="it-IT" i="1" dirty="0" smtClean="0"/>
              <a:t>commisurata all'ultima retribuzione globale di fatto dal giorno del licenziamento sino a quello dell'effettiva reintegrazione, dedotto quanto il lavoratore ha percepito, nel periodo di estromissione, per lo svolgimento di altre </a:t>
            </a:r>
            <a:r>
              <a:rPr lang="it-IT" i="1" dirty="0" err="1" smtClean="0"/>
              <a:t>attivita'</a:t>
            </a:r>
            <a:r>
              <a:rPr lang="it-IT" i="1" dirty="0" smtClean="0"/>
              <a:t> lavorative, </a:t>
            </a:r>
            <a:r>
              <a:rPr lang="it-IT" i="1" dirty="0" err="1" smtClean="0"/>
              <a:t>nonche'</a:t>
            </a:r>
            <a:r>
              <a:rPr lang="it-IT" i="1" dirty="0" smtClean="0"/>
              <a:t> quanto avrebbe potuto percepire dedicandosi con diligenza alla ricerca di una nuova occupazione. In ogni caso la misura dell'</a:t>
            </a:r>
            <a:r>
              <a:rPr lang="it-IT" i="1" dirty="0" err="1" smtClean="0"/>
              <a:t>indennita</a:t>
            </a:r>
            <a:r>
              <a:rPr lang="it-IT" i="1" dirty="0" smtClean="0"/>
              <a:t>' risarcitoria non </a:t>
            </a:r>
            <a:r>
              <a:rPr lang="it-IT" i="1" dirty="0" err="1" smtClean="0"/>
              <a:t>puo'</a:t>
            </a:r>
            <a:r>
              <a:rPr lang="it-IT" i="1" dirty="0" smtClean="0"/>
              <a:t> essere superiore a dodici </a:t>
            </a:r>
            <a:r>
              <a:rPr lang="it-IT" i="1" dirty="0" err="1" smtClean="0"/>
              <a:t>mensilita'</a:t>
            </a:r>
            <a:r>
              <a:rPr lang="it-IT" i="1" dirty="0" smtClean="0"/>
              <a:t> della retribuzione globale di fatto</a:t>
            </a:r>
            <a:endParaRPr lang="it-IT" dirty="0"/>
          </a:p>
        </p:txBody>
      </p:sp>
      <p:sp>
        <p:nvSpPr>
          <p:cNvPr id="4" name="Freccia in giù 3"/>
          <p:cNvSpPr/>
          <p:nvPr/>
        </p:nvSpPr>
        <p:spPr>
          <a:xfrm>
            <a:off x="3995936" y="2852936"/>
            <a:ext cx="86409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t>A seguito dell'ordine di reintegrazione, il rapporto di lavoro si intende risolto quando il lavoratore non abbia ripreso servizio entro trenta giorni dall'invito del datore di lavoro, salvo il caso in cui abbia richiesto l'</a:t>
            </a:r>
            <a:r>
              <a:rPr lang="it-IT" b="1" i="1" dirty="0" err="1" smtClean="0"/>
              <a:t>indennita</a:t>
            </a:r>
            <a:r>
              <a:rPr lang="it-IT" b="1" i="1" dirty="0" smtClean="0"/>
              <a:t>' sostitutiva della reintegrazione</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Il giudice, nelle altre ipotesi in cui accerta che </a:t>
            </a:r>
            <a:r>
              <a:rPr lang="it-IT" b="1" dirty="0" smtClean="0"/>
              <a:t>non ricorrono gli estremi del giustificato motivo soggettivo o della giusta causa </a:t>
            </a:r>
            <a:r>
              <a:rPr lang="it-IT" dirty="0" smtClean="0"/>
              <a:t>addotti dal datore di lavoro, </a:t>
            </a:r>
          </a:p>
          <a:p>
            <a:pPr>
              <a:buNone/>
            </a:pPr>
            <a:endParaRPr lang="it-IT" dirty="0" smtClean="0"/>
          </a:p>
          <a:p>
            <a:pPr>
              <a:buNone/>
            </a:pPr>
            <a:endParaRPr lang="it-IT" dirty="0" smtClean="0"/>
          </a:p>
          <a:p>
            <a:pPr>
              <a:buNone/>
            </a:pPr>
            <a:r>
              <a:rPr lang="it-IT" dirty="0" smtClean="0"/>
              <a:t>dichiara risolto il rapporto di lavoro con effetto dalla data del licenziamento e condanna il datore di lavoro al pagamento di un'</a:t>
            </a:r>
            <a:r>
              <a:rPr lang="it-IT" dirty="0" err="1" smtClean="0"/>
              <a:t>indennita</a:t>
            </a:r>
            <a:r>
              <a:rPr lang="it-IT" dirty="0" smtClean="0"/>
              <a:t>' risarcitoria onnicomprensiva determinata tra un minimo di dodici e un massimo di 36 </a:t>
            </a:r>
            <a:r>
              <a:rPr lang="it-IT" dirty="0" err="1" smtClean="0"/>
              <a:t>mensilita’</a:t>
            </a:r>
            <a:r>
              <a:rPr lang="it-IT" dirty="0" smtClean="0"/>
              <a:t>. </a:t>
            </a:r>
            <a:endParaRPr lang="it-IT" dirty="0"/>
          </a:p>
        </p:txBody>
      </p:sp>
      <p:sp>
        <p:nvSpPr>
          <p:cNvPr id="4" name="Freccia in giù 3"/>
          <p:cNvSpPr/>
          <p:nvPr/>
        </p:nvSpPr>
        <p:spPr>
          <a:xfrm>
            <a:off x="4067944" y="3429000"/>
            <a:ext cx="1584176"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a:buNone/>
            </a:pPr>
            <a:r>
              <a:rPr lang="it-IT" dirty="0" smtClean="0"/>
              <a:t>licenziamento sia dichiarato inefficace per violazione del requisito di motivazione </a:t>
            </a:r>
          </a:p>
          <a:p>
            <a:pPr>
              <a:buNone/>
            </a:pPr>
            <a:endParaRPr lang="it-IT" dirty="0" smtClean="0"/>
          </a:p>
          <a:p>
            <a:pPr>
              <a:buNone/>
            </a:pPr>
            <a:r>
              <a:rPr lang="it-IT" dirty="0" smtClean="0"/>
              <a:t>dichiara risolto il rapporto di lavoro con effetto dalla data del licenziamento e condanna un'</a:t>
            </a:r>
            <a:r>
              <a:rPr lang="it-IT" dirty="0" err="1" smtClean="0"/>
              <a:t>indennita</a:t>
            </a:r>
            <a:r>
              <a:rPr lang="it-IT" dirty="0" smtClean="0"/>
              <a:t>' risarcitoria onnicomprensiva determinata, in tra un minimo di sei e un massimo di dodici </a:t>
            </a:r>
            <a:r>
              <a:rPr lang="it-IT" dirty="0" err="1" smtClean="0"/>
              <a:t>mensilita'</a:t>
            </a:r>
            <a:r>
              <a:rPr lang="it-IT" dirty="0" smtClean="0"/>
              <a:t> dell'ultima retribuzione globale di fatto,. </a:t>
            </a:r>
            <a:endParaRPr lang="it-IT" dirty="0"/>
          </a:p>
        </p:txBody>
      </p:sp>
      <p:sp>
        <p:nvSpPr>
          <p:cNvPr id="5" name="Freccia in giù 4"/>
          <p:cNvSpPr/>
          <p:nvPr/>
        </p:nvSpPr>
        <p:spPr>
          <a:xfrm>
            <a:off x="3923928" y="2780928"/>
            <a:ext cx="93610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Aziende &lt; 15 dipendenti</a:t>
            </a:r>
            <a:endParaRPr lang="it-IT"/>
          </a:p>
        </p:txBody>
      </p:sp>
      <p:sp>
        <p:nvSpPr>
          <p:cNvPr id="3" name="Segnaposto contenuto 2"/>
          <p:cNvSpPr>
            <a:spLocks noGrp="1"/>
          </p:cNvSpPr>
          <p:nvPr>
            <p:ph idx="1"/>
          </p:nvPr>
        </p:nvSpPr>
        <p:spPr/>
        <p:txBody>
          <a:bodyPr/>
          <a:lstStyle/>
          <a:p>
            <a:pPr lvl="0"/>
            <a:r>
              <a:rPr lang="it-IT" dirty="0" smtClean="0"/>
              <a:t>assenza giusta causa o giustificato motivo oggettivo e soggettivo</a:t>
            </a:r>
            <a:r>
              <a:rPr lang="it-IT" dirty="0" smtClean="0">
                <a:sym typeface="Wingdings"/>
              </a:rPr>
              <a:t></a:t>
            </a:r>
            <a:r>
              <a:rPr lang="it-IT" dirty="0" smtClean="0"/>
              <a:t>indennità risarcitoria 1-6mensilità </a:t>
            </a:r>
          </a:p>
          <a:p>
            <a:pPr lvl="0"/>
            <a:r>
              <a:rPr lang="it-IT" dirty="0" smtClean="0"/>
              <a:t>violazione requisiti motivazione, violazione della procedura licenziamento disciplinare </a:t>
            </a:r>
            <a:r>
              <a:rPr lang="it-IT" dirty="0" smtClean="0">
                <a:sym typeface="Wingdings"/>
              </a:rPr>
              <a:t></a:t>
            </a:r>
            <a:r>
              <a:rPr lang="it-IT" dirty="0" smtClean="0"/>
              <a:t>indennità risarcitoria pari a ½ mensilità per ogni anno di servizio al </a:t>
            </a:r>
            <a:r>
              <a:rPr lang="it-IT" dirty="0" err="1" smtClean="0"/>
              <a:t>max</a:t>
            </a:r>
            <a:r>
              <a:rPr lang="it-IT" dirty="0" smtClean="0"/>
              <a:t> 6 mensilità</a:t>
            </a:r>
          </a:p>
          <a:p>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TotalTime>
  <Words>1861</Words>
  <Application>Microsoft Office PowerPoint</Application>
  <PresentationFormat>Presentazione su schermo (4:3)</PresentationFormat>
  <Paragraphs>80</Paragraphs>
  <Slides>37</Slides>
  <Notes>0</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Equinozio</vt:lpstr>
      <vt:lpstr>CAUSE ESTINZIONE RAPPORTO LAVORO </vt:lpstr>
      <vt:lpstr>Il rapporto di lavoro può estinguersi per vari motivi: </vt:lpstr>
      <vt:lpstr>2118 CC</vt:lpstr>
      <vt:lpstr>Diapositiva 4</vt:lpstr>
      <vt:lpstr>Diapositiva 5</vt:lpstr>
      <vt:lpstr>PARTICOLARI TUTELE</vt:lpstr>
      <vt:lpstr>Diapositiva 7</vt:lpstr>
      <vt:lpstr>Diapositiva 8</vt:lpstr>
      <vt:lpstr>Diapositiva 9</vt:lpstr>
      <vt:lpstr>Diapositiva 10</vt:lpstr>
      <vt:lpstr>Diapositiva 11</vt:lpstr>
      <vt:lpstr>Diapositiva 12</vt:lpstr>
      <vt:lpstr>Diapositiva 13</vt:lpstr>
      <vt:lpstr>Diapositiva 14</vt:lpstr>
      <vt:lpstr>Diapositiva 15</vt:lpstr>
      <vt:lpstr>LICENZIAMENTI COLLETTIVI</vt:lpstr>
      <vt:lpstr>Diapositiva 17</vt:lpstr>
      <vt:lpstr>Diapositiva 18</vt:lpstr>
      <vt:lpstr>Diapositiva 19</vt:lpstr>
      <vt:lpstr>Diapositiva 20</vt:lpstr>
      <vt:lpstr>Diapositiva 21</vt:lpstr>
      <vt:lpstr>AZIENDA &lt; 15 PRIMA 7/3/2015</vt:lpstr>
      <vt:lpstr>AZIENDA &gt; 15 PRIMA 7/3/15</vt:lpstr>
      <vt:lpstr>Diapositiva 24</vt:lpstr>
      <vt:lpstr>Diapositiva 25</vt:lpstr>
      <vt:lpstr>AZIENDA&gt;15 PRIMA 7/3/15</vt:lpstr>
      <vt:lpstr>Diapositiva 27</vt:lpstr>
      <vt:lpstr>Disciplina valida per tutte le aziende  NULLO,DISCRIMINATORIO </vt:lpstr>
      <vt:lpstr>Diapositiva 29</vt:lpstr>
      <vt:lpstr>Diapositiva 30</vt:lpstr>
      <vt:lpstr>Diapositiva 31</vt:lpstr>
      <vt:lpstr>Diapositiva 32</vt:lpstr>
      <vt:lpstr>INSUSSISTENZA DEL FATTO</vt:lpstr>
      <vt:lpstr>Diapositiva 34</vt:lpstr>
      <vt:lpstr>Diapositiva 35</vt:lpstr>
      <vt:lpstr>Diapositiva 36</vt:lpstr>
      <vt:lpstr>Aziende &lt; 15 dipendenti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 ESTINZIONE RAPPORTO LAVORO </dc:title>
  <dc:creator>Windows User</dc:creator>
  <cp:lastModifiedBy>Windows User</cp:lastModifiedBy>
  <cp:revision>2</cp:revision>
  <dcterms:created xsi:type="dcterms:W3CDTF">2018-10-05T09:47:58Z</dcterms:created>
  <dcterms:modified xsi:type="dcterms:W3CDTF">2018-10-10T07:23:46Z</dcterms:modified>
</cp:coreProperties>
</file>