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2FF47-BA11-4E3A-A412-A8999C26DC85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6B216-F6F8-40F6-ACF8-A76CB72203C0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6B216-F6F8-40F6-ACF8-A76CB72203C0}" type="slidenum">
              <a:rPr lang="it-IT" smtClean="0"/>
              <a:t>10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F486FEF-30F9-4C80-A445-437689DA345E}" type="datetimeFigureOut">
              <a:rPr lang="it-IT" smtClean="0"/>
              <a:t>30/05/2022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E376D9-3865-455C-AAE3-4DE2FA0D94C4}" type="slidenum">
              <a:rPr lang="it-IT" smtClean="0"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STORIA SSN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LEGGE 833/78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definitivo superamento di sistema mutualistico, scioglimento di enti con finalità assistenziali e confluenza verso l’istituendo SSN.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Art. 1 Legge 833 "La Repubblica tutela la salute come fondamentale diritto dell'individuo e interesse della collettività mediante il Sistema Sanitario Nazionale".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"</a:t>
            </a:r>
            <a:r>
              <a:rPr lang="it-IT" dirty="0" err="1" smtClean="0"/>
              <a:t>…Il</a:t>
            </a:r>
            <a:r>
              <a:rPr lang="it-IT" dirty="0" smtClean="0"/>
              <a:t> Servizio Sanitario Nazionale è costituito dal complesso delle funzioni, delle strutture, dei servizi e delle attività destinati alla promozione, al mantenimento ed al recupero della salute fisica e psichica di tutta la popolazione senza distinzione di condizioni individuali o sociali e secondo modalità che assicurino l'eguaglianza dei cittadini nei confronti del </a:t>
            </a:r>
            <a:r>
              <a:rPr lang="it-IT" dirty="0" err="1" smtClean="0"/>
              <a:t>servizio…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incamerati 1.207 Enti Ospedalieri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assorbiti enti mutualistici e loro attività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create 657 USL  Servizio Sanitario Nazionale con</a:t>
            </a:r>
            <a:r>
              <a:rPr lang="it-IT" dirty="0" smtClean="0"/>
              <a:t>:</a:t>
            </a:r>
          </a:p>
          <a:p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assistenza medica di </a:t>
            </a:r>
            <a:r>
              <a:rPr lang="it-IT" dirty="0" smtClean="0"/>
              <a:t>base</a:t>
            </a:r>
          </a:p>
          <a:p>
            <a:r>
              <a:rPr lang="it-IT" dirty="0" smtClean="0"/>
              <a:t> </a:t>
            </a:r>
            <a:r>
              <a:rPr lang="it-IT" dirty="0" smtClean="0"/>
              <a:t>assistenza </a:t>
            </a:r>
            <a:r>
              <a:rPr lang="it-IT" dirty="0" smtClean="0"/>
              <a:t>ospedaliera</a:t>
            </a:r>
          </a:p>
          <a:p>
            <a:r>
              <a:rPr lang="it-IT" dirty="0" smtClean="0"/>
              <a:t> </a:t>
            </a:r>
            <a:r>
              <a:rPr lang="it-IT" dirty="0" smtClean="0"/>
              <a:t>assistenza specialistica </a:t>
            </a:r>
            <a:endParaRPr lang="it-IT" dirty="0" smtClean="0"/>
          </a:p>
          <a:p>
            <a:r>
              <a:rPr lang="it-IT" dirty="0" smtClean="0"/>
              <a:t>assistenza </a:t>
            </a:r>
            <a:r>
              <a:rPr lang="it-IT" dirty="0" smtClean="0"/>
              <a:t>farmaceutica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Estensione assistenza sanitaria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Diagnosi, cura e riabilitazione in ottica di globalità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Prevenzione di malattie e infortuni in ogni ambito di vita e lavoro </a:t>
            </a:r>
            <a:endParaRPr lang="it-IT" dirty="0" smtClean="0"/>
          </a:p>
          <a:p>
            <a:r>
              <a:rPr lang="it-IT" dirty="0" smtClean="0"/>
              <a:t>Igiene </a:t>
            </a:r>
            <a:r>
              <a:rPr lang="it-IT" dirty="0" smtClean="0"/>
              <a:t>e salubrità di ambienti di vita, di lavoro e di alimenti. Controllo di igiene ambientale </a:t>
            </a:r>
            <a:endParaRPr lang="it-IT" dirty="0" smtClean="0"/>
          </a:p>
          <a:p>
            <a:r>
              <a:rPr lang="it-IT" dirty="0" smtClean="0"/>
              <a:t>Tutela </a:t>
            </a:r>
            <a:r>
              <a:rPr lang="it-IT" dirty="0" smtClean="0"/>
              <a:t>maternità, infanzia, salute in età evolutiva e anziani, attività sportive, salute mentale.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Superamento di squilibri territoriali garantendo livelli uniformi di </a:t>
            </a:r>
            <a:r>
              <a:rPr lang="it-IT" dirty="0" smtClean="0"/>
              <a:t>assistenza</a:t>
            </a:r>
          </a:p>
          <a:p>
            <a:r>
              <a:rPr lang="it-IT" dirty="0" smtClean="0"/>
              <a:t> </a:t>
            </a:r>
            <a:r>
              <a:rPr lang="it-IT" dirty="0" smtClean="0"/>
              <a:t>Centralità di programmazione per organizzazione di servizi (PSN – PSR) </a:t>
            </a:r>
            <a:endParaRPr lang="it-IT" dirty="0" smtClean="0"/>
          </a:p>
          <a:p>
            <a:r>
              <a:rPr lang="it-IT" dirty="0" smtClean="0"/>
              <a:t>Finanziamento </a:t>
            </a:r>
            <a:r>
              <a:rPr lang="it-IT" dirty="0" smtClean="0"/>
              <a:t>attraverso Fondo Sanitario Nazionale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Tre livelli di competenza: </a:t>
            </a:r>
            <a:endParaRPr lang="it-IT" dirty="0" smtClean="0"/>
          </a:p>
          <a:p>
            <a:r>
              <a:rPr lang="it-IT" dirty="0" smtClean="0"/>
              <a:t>1</a:t>
            </a:r>
            <a:r>
              <a:rPr lang="it-IT" dirty="0" smtClean="0"/>
              <a:t>. Stato (funzioni di programmazione generale e di stanziamento delle risorse) </a:t>
            </a:r>
            <a:endParaRPr lang="it-IT" dirty="0" smtClean="0"/>
          </a:p>
          <a:p>
            <a:r>
              <a:rPr lang="it-IT" dirty="0" smtClean="0"/>
              <a:t>2</a:t>
            </a:r>
            <a:r>
              <a:rPr lang="it-IT" dirty="0" smtClean="0"/>
              <a:t>. </a:t>
            </a:r>
            <a:r>
              <a:rPr lang="it-IT" dirty="0" smtClean="0"/>
              <a:t>Regioni (funzioni legislative, </a:t>
            </a:r>
            <a:r>
              <a:rPr lang="it-IT" dirty="0" err="1" smtClean="0"/>
              <a:t>programmatorie</a:t>
            </a:r>
            <a:r>
              <a:rPr lang="it-IT" dirty="0" smtClean="0"/>
              <a:t> e coordinamento</a:t>
            </a:r>
            <a:r>
              <a:rPr lang="it-IT" dirty="0" smtClean="0"/>
              <a:t>)</a:t>
            </a:r>
          </a:p>
          <a:p>
            <a:r>
              <a:rPr lang="it-IT" dirty="0" smtClean="0"/>
              <a:t> </a:t>
            </a:r>
            <a:r>
              <a:rPr lang="it-IT" dirty="0" smtClean="0"/>
              <a:t>3. Comuni (compiti di gestione amministrativa diretta - USL)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Modello di Servizio Sanitario secondo L. 833 entra in crisi per due fattori</a:t>
            </a:r>
            <a:r>
              <a:rPr lang="it-IT" dirty="0" smtClean="0"/>
              <a:t>:</a:t>
            </a:r>
          </a:p>
          <a:p>
            <a:r>
              <a:rPr lang="it-IT" dirty="0" smtClean="0"/>
              <a:t> </a:t>
            </a:r>
            <a:r>
              <a:rPr lang="it-IT" dirty="0" smtClean="0"/>
              <a:t>1. insoddisfazione di cittadini utenti circa qualità di prestazioni, forti disparità di offerta dei servizi nelle regioni</a:t>
            </a:r>
            <a:r>
              <a:rPr lang="it-IT" dirty="0" smtClean="0"/>
              <a:t>.</a:t>
            </a:r>
          </a:p>
          <a:p>
            <a:r>
              <a:rPr lang="it-IT" dirty="0" smtClean="0"/>
              <a:t> </a:t>
            </a:r>
            <a:r>
              <a:rPr lang="it-IT" dirty="0" smtClean="0"/>
              <a:t>2. incontrollabilità di spesa sanitaria, continui deficit, che si incrementavano di anno in anno a causa di forte deresponsabilizzazione economica e incontrollabilità dei costi.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Necessità </a:t>
            </a:r>
            <a:r>
              <a:rPr lang="it-IT" dirty="0" smtClean="0"/>
              <a:t>di nuova riforma per aumento economicità di gestione e responsabilizzazione di soggetti interessa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Riordino del SSN </a:t>
            </a:r>
            <a:r>
              <a:rPr lang="it-IT" dirty="0" err="1" smtClean="0"/>
              <a:t>D.Lgs.</a:t>
            </a:r>
            <a:r>
              <a:rPr lang="it-IT" dirty="0" smtClean="0"/>
              <a:t> n. 502/1992 e 517/1993 Seconda Riforma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DECRETO </a:t>
            </a:r>
            <a:r>
              <a:rPr lang="it-IT" dirty="0" smtClean="0"/>
              <a:t>LEGISLATIVO 30 dicembre 1992, n. 502 “Riordino della disciplina in materia sanitaria, a norma dell'articolo 1 della legge 23 ottobre 1992, n. 421” e DECRETO LEGISLATIVO 7 dicembre 1993, n. 517 “Modificazioni al decreto legislativo 30 dicembre 1992, n. 502, recante riordino della disciplina in materia sanitaria, a norma dell'articolo 1 della legge 23 ottobre 1992, n. 421” 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Riordino della disciplina in materia sanitaria profonda trasformazione del servizio sanitario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Riordino </a:t>
            </a:r>
            <a:r>
              <a:rPr lang="it-IT" dirty="0" smtClean="0"/>
              <a:t>del SSN </a:t>
            </a:r>
            <a:r>
              <a:rPr lang="it-IT" dirty="0" err="1" smtClean="0"/>
              <a:t>D.Lgs.</a:t>
            </a:r>
            <a:r>
              <a:rPr lang="it-IT" dirty="0" smtClean="0"/>
              <a:t> n. 502/1992 e 517/1993 Seconda Riforma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da </a:t>
            </a:r>
            <a:r>
              <a:rPr lang="it-IT" dirty="0" smtClean="0"/>
              <a:t>concezione di assistenza pubblica illimitata ed incondizionata riorganizzazione funzionale di servizio pubblico per recupero di efficienza economicità e qualità</a:t>
            </a:r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3779912" y="2924944"/>
            <a:ext cx="36004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in giù 4"/>
          <p:cNvSpPr/>
          <p:nvPr/>
        </p:nvSpPr>
        <p:spPr>
          <a:xfrm>
            <a:off x="3779912" y="4077072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Principi riformatori</a:t>
            </a:r>
            <a:r>
              <a:rPr lang="it-IT" dirty="0" smtClean="0"/>
              <a:t>:</a:t>
            </a:r>
          </a:p>
          <a:p>
            <a:r>
              <a:rPr lang="it-IT" dirty="0" smtClean="0"/>
              <a:t>Ottimale </a:t>
            </a:r>
            <a:r>
              <a:rPr lang="it-IT" dirty="0" smtClean="0"/>
              <a:t>e razionale utilizzazione delle risorse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Migliore efficienza efficacia e produttività di SSN, sistema di </a:t>
            </a:r>
            <a:r>
              <a:rPr lang="it-IT" dirty="0" smtClean="0"/>
              <a:t>concorrenzialità</a:t>
            </a:r>
          </a:p>
          <a:p>
            <a:r>
              <a:rPr lang="it-IT" dirty="0" smtClean="0"/>
              <a:t>Equità </a:t>
            </a:r>
            <a:r>
              <a:rPr lang="it-IT" dirty="0" smtClean="0"/>
              <a:t>distributiva </a:t>
            </a:r>
            <a:endParaRPr lang="it-IT" dirty="0" smtClean="0"/>
          </a:p>
          <a:p>
            <a:r>
              <a:rPr lang="it-IT" dirty="0" smtClean="0"/>
              <a:t>Contenimento </a:t>
            </a:r>
            <a:r>
              <a:rPr lang="it-IT" dirty="0" smtClean="0"/>
              <a:t>della spesa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Punti salienti: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Rafforzamento </a:t>
            </a:r>
            <a:r>
              <a:rPr lang="it-IT" dirty="0" smtClean="0"/>
              <a:t>ruolo delle Regioni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Aziendalizzazione di strutture di produzione e erogazione di servizi </a:t>
            </a:r>
            <a:r>
              <a:rPr lang="it-IT" dirty="0" smtClean="0"/>
              <a:t>sanitari</a:t>
            </a:r>
          </a:p>
          <a:p>
            <a:r>
              <a:rPr lang="it-IT" dirty="0" smtClean="0"/>
              <a:t> </a:t>
            </a:r>
            <a:r>
              <a:rPr lang="it-IT" dirty="0" smtClean="0"/>
              <a:t>Competitività tra pubblico e privato e adozione di accreditamento come prerequisito per esercizio di attività sanitarie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Adozione metodo di verifica e revisione della qualità delle prestazioni </a:t>
            </a:r>
            <a:endParaRPr lang="it-IT" dirty="0" smtClean="0"/>
          </a:p>
          <a:p>
            <a:r>
              <a:rPr lang="it-IT" dirty="0" smtClean="0"/>
              <a:t>Nuovo </a:t>
            </a:r>
            <a:r>
              <a:rPr lang="it-IT" dirty="0" smtClean="0"/>
              <a:t>modello di finanziamento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Partecipazione del cittadino alla fase gestionale ed organizzativa del SSN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Definizione di Livelli Uniformi di Assistenza su territorio nazionale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LEA Livelli Essenziali di Assistenza: minimo erogabile dei Livelli Uniformi di Assistenza.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Art</a:t>
            </a:r>
            <a:r>
              <a:rPr lang="it-IT" dirty="0" smtClean="0"/>
              <a:t>. 1 D. </a:t>
            </a:r>
            <a:r>
              <a:rPr lang="it-IT" dirty="0" err="1" smtClean="0"/>
              <a:t>Lgs</a:t>
            </a:r>
            <a:r>
              <a:rPr lang="it-IT" dirty="0" smtClean="0"/>
              <a:t> 502/1992 "Il Servizio Sanitario Nazionale garantisce a tutti i cittadini i LEA attraverso le risorse finanziarie pubbliche".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</a:t>
            </a:r>
            <a:r>
              <a:rPr lang="it-IT" dirty="0" err="1" smtClean="0"/>
              <a:t>Unità</a:t>
            </a:r>
            <a:r>
              <a:rPr lang="it-IT" dirty="0" smtClean="0"/>
              <a:t> </a:t>
            </a:r>
            <a:r>
              <a:rPr lang="it-IT" dirty="0" smtClean="0"/>
              <a:t>Sanitarie Locali si sostituiscono Aziende sanitarie: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Aziende </a:t>
            </a:r>
            <a:r>
              <a:rPr lang="it-IT" dirty="0" err="1" smtClean="0"/>
              <a:t>Unità</a:t>
            </a:r>
            <a:r>
              <a:rPr lang="it-IT" dirty="0" smtClean="0"/>
              <a:t> Sanitarie Locali (ambito territoriale)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Aziende Ospedaliere (ospedali di rilievo nazionale e alta specializzazione, policlinici universitari e istituti di ricovero e cura a carattere scientifico di diritto pubblico)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Aziende sanitarie dotate di: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personalità giuridica pubblica (soggetto istituzionale deputato alla gestione dei servizi sanitari)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autonomia </a:t>
            </a:r>
            <a:r>
              <a:rPr lang="it-IT" dirty="0" smtClean="0"/>
              <a:t>organizzativa</a:t>
            </a:r>
          </a:p>
          <a:p>
            <a:r>
              <a:rPr lang="it-IT" dirty="0" smtClean="0"/>
              <a:t> </a:t>
            </a:r>
            <a:r>
              <a:rPr lang="it-IT" dirty="0" smtClean="0"/>
              <a:t>autonomia amministrativa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autonomia patrimoniale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autonomia contabile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autonomia gestionale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autonomia tecnica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Aziende autonome con personalità pubblica </a:t>
            </a:r>
            <a:endParaRPr lang="it-IT" dirty="0" smtClean="0"/>
          </a:p>
          <a:p>
            <a:r>
              <a:rPr lang="it-IT" dirty="0" smtClean="0"/>
              <a:t>Riduzione </a:t>
            </a:r>
            <a:r>
              <a:rPr lang="it-IT" dirty="0" smtClean="0"/>
              <a:t>del numero </a:t>
            </a:r>
            <a:endParaRPr lang="it-IT" dirty="0" smtClean="0"/>
          </a:p>
          <a:p>
            <a:r>
              <a:rPr lang="it-IT" dirty="0" smtClean="0"/>
              <a:t>Direttore </a:t>
            </a:r>
            <a:r>
              <a:rPr lang="it-IT" dirty="0" smtClean="0"/>
              <a:t>Generale, coadiuvato da Direttore Sanitario Aziendale e Direttore Amministrativo </a:t>
            </a:r>
            <a:endParaRPr lang="it-IT" dirty="0" smtClean="0"/>
          </a:p>
          <a:p>
            <a:r>
              <a:rPr lang="it-IT" dirty="0" smtClean="0"/>
              <a:t>Dirigenza </a:t>
            </a:r>
            <a:r>
              <a:rPr lang="it-IT" dirty="0" smtClean="0"/>
              <a:t>sanitaria articolata su due livelli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Sistema di accreditamento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Obbligo di pubblicità dei risultati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Istituzione Dipartimento di Prevenzione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Organi della ASL</a:t>
            </a:r>
            <a:r>
              <a:rPr lang="it-IT" dirty="0" smtClean="0"/>
              <a:t>:</a:t>
            </a:r>
          </a:p>
          <a:p>
            <a:r>
              <a:rPr lang="it-IT" dirty="0" smtClean="0"/>
              <a:t> </a:t>
            </a:r>
            <a:r>
              <a:rPr lang="it-IT" dirty="0" smtClean="0"/>
              <a:t>Direttore Generale (DG) nominato da Regione, rappresentante legale, titolare di poteri gestionali e responsabile di risultati </a:t>
            </a:r>
            <a:r>
              <a:rPr lang="it-IT" dirty="0" smtClean="0"/>
              <a:t>conseguiti</a:t>
            </a:r>
          </a:p>
          <a:p>
            <a:r>
              <a:rPr lang="it-IT" dirty="0" smtClean="0"/>
              <a:t> </a:t>
            </a:r>
            <a:r>
              <a:rPr lang="it-IT" dirty="0" smtClean="0"/>
              <a:t>Collegio dei Revisori composto da 5 membri, due designati da Regioni, uno da Dicastero Tesoro, uno da Dicastero Sanità e uno da Conferenza dei sindaci. Compiti di controllo </a:t>
            </a:r>
            <a:r>
              <a:rPr lang="it-IT" dirty="0" smtClean="0"/>
              <a:t>amministrativo</a:t>
            </a:r>
          </a:p>
          <a:p>
            <a:r>
              <a:rPr lang="it-IT" dirty="0" smtClean="0"/>
              <a:t> </a:t>
            </a:r>
            <a:r>
              <a:rPr lang="it-IT" dirty="0" smtClean="0"/>
              <a:t>Direttore Amministrativo (DA) funzioni di direzione di servizi </a:t>
            </a:r>
            <a:r>
              <a:rPr lang="it-IT" dirty="0" smtClean="0"/>
              <a:t>amministrativi</a:t>
            </a:r>
          </a:p>
          <a:p>
            <a:r>
              <a:rPr lang="it-IT" dirty="0" smtClean="0"/>
              <a:t> </a:t>
            </a:r>
            <a:r>
              <a:rPr lang="it-IT" dirty="0" smtClean="0"/>
              <a:t>Direttore Sanitario (DS) funzioni di direzione dei servizi sanitari</a:t>
            </a: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D.Lgs.</a:t>
            </a:r>
            <a:r>
              <a:rPr lang="it-IT" dirty="0" smtClean="0"/>
              <a:t> n. 229/1999 Terza Riforma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DECRETO LEGISLATIVO 19 giugno 1999, n. 229 (Riforma Bindi) “Norme per la razionalizzazione del Servizio sanitario nazionale, a norma dell'articolo 1 della legge 30 novembre 1998, n. 419”.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Art. 1, Comma 1 "La tutela della salute come diritto fondamentale dell’individuo ed interesse della collettività è garantita, nel rispetto della dignità e della libertà della persona umana, attraverso il Servizio Sanitario Nazionale, quale complesso delle funzioni e delle attività assistenziali dei Servizi sanitari regionali e delle altre funzioni e attività svolte dagli enti ed istituzioni di rilievo nazionale, … ".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Principi riformatori: 1. Rafforzamento di connotazione aziendalistica: </a:t>
            </a:r>
            <a:endParaRPr lang="it-IT" dirty="0" smtClean="0"/>
          </a:p>
          <a:p>
            <a:r>
              <a:rPr lang="it-IT" dirty="0" smtClean="0"/>
              <a:t>autonomia imprenditoriale</a:t>
            </a:r>
          </a:p>
          <a:p>
            <a:r>
              <a:rPr lang="it-IT" dirty="0" smtClean="0"/>
              <a:t> </a:t>
            </a:r>
            <a:r>
              <a:rPr lang="it-IT" dirty="0" smtClean="0"/>
              <a:t>organizzazione e funzionamento definiti con atto aziendale di diritto </a:t>
            </a:r>
            <a:r>
              <a:rPr lang="it-IT" dirty="0" smtClean="0"/>
              <a:t>privato</a:t>
            </a:r>
          </a:p>
          <a:p>
            <a:r>
              <a:rPr lang="it-IT" dirty="0" smtClean="0"/>
              <a:t> </a:t>
            </a:r>
            <a:r>
              <a:rPr lang="it-IT" dirty="0" smtClean="0"/>
              <a:t>appalti o contratti per forniture di beni e servizi definiti secondo norme di diritto </a:t>
            </a:r>
            <a:r>
              <a:rPr lang="it-IT" dirty="0" smtClean="0"/>
              <a:t>privato</a:t>
            </a:r>
          </a:p>
          <a:p>
            <a:r>
              <a:rPr lang="it-IT" dirty="0" smtClean="0"/>
              <a:t> </a:t>
            </a:r>
            <a:r>
              <a:rPr lang="it-IT" dirty="0" err="1" smtClean="0"/>
              <a:t>attività</a:t>
            </a:r>
            <a:r>
              <a:rPr lang="it-IT" dirty="0" smtClean="0"/>
              <a:t> orientata a criteri di efficacia efficienza ed economicità con rispetto del vincolo di bilancio 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Principi riformatori: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Valorizzazione delle Regioni </a:t>
            </a:r>
            <a:endParaRPr lang="it-IT" dirty="0" smtClean="0"/>
          </a:p>
          <a:p>
            <a:r>
              <a:rPr lang="it-IT" dirty="0" smtClean="0"/>
              <a:t>Rafforzamento </a:t>
            </a:r>
            <a:r>
              <a:rPr lang="it-IT" dirty="0" smtClean="0"/>
              <a:t>ruolo dei Comuni in fase di programmazione e controllo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Articolazione in Distretti di Aziende USL</a:t>
            </a: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Integrazione </a:t>
            </a:r>
            <a:r>
              <a:rPr lang="it-IT" dirty="0" smtClean="0"/>
              <a:t>socio-sanitaria percorsi assistenziali integrati con prestazioni sanitarie ed azioni di protezione sociale </a:t>
            </a:r>
            <a:endParaRPr lang="it-IT" dirty="0" smtClean="0"/>
          </a:p>
          <a:p>
            <a:r>
              <a:rPr lang="it-IT" dirty="0" smtClean="0"/>
              <a:t>Istituzione </a:t>
            </a:r>
            <a:r>
              <a:rPr lang="it-IT" dirty="0" smtClean="0"/>
              <a:t>di fondi integrativi sanitari destinati a potenziare l’erogazione di prestazioni aggiuntive ovvero superiori ai livelli di assistenza garantiti dal SSN </a:t>
            </a:r>
            <a:endParaRPr lang="it-IT" dirty="0" smtClean="0"/>
          </a:p>
          <a:p>
            <a:r>
              <a:rPr lang="it-IT" dirty="0" smtClean="0"/>
              <a:t>Riforma </a:t>
            </a:r>
            <a:r>
              <a:rPr lang="it-IT" dirty="0" smtClean="0"/>
              <a:t>della dirigenza sanitaria collocata in unico ruolo distinto per profili professionali e con esclusività di rapporto di lavoro 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Sperimentazioni gestionali forme di collaborazione tra strutture SSN e soggetti privati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Accreditamento istituzionale come sistema integrato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Formazione continua che consiste in </a:t>
            </a:r>
            <a:r>
              <a:rPr lang="it-IT" dirty="0" err="1" smtClean="0"/>
              <a:t>attività</a:t>
            </a:r>
            <a:r>
              <a:rPr lang="it-IT" dirty="0" smtClean="0"/>
              <a:t> di qualificazione specifica per i diversi profili professionali</a:t>
            </a: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Confermata </a:t>
            </a:r>
            <a:r>
              <a:rPr lang="it-IT" dirty="0" smtClean="0"/>
              <a:t>e ridefinita figura di Direttore Generale </a:t>
            </a:r>
            <a:endParaRPr lang="it-IT" dirty="0" smtClean="0"/>
          </a:p>
          <a:p>
            <a:r>
              <a:rPr lang="it-IT" dirty="0" smtClean="0"/>
              <a:t>Collegio </a:t>
            </a:r>
            <a:r>
              <a:rPr lang="it-IT" dirty="0" smtClean="0"/>
              <a:t>dei Revisori sostituito da Collegio </a:t>
            </a:r>
            <a:r>
              <a:rPr lang="it-IT" dirty="0" smtClean="0"/>
              <a:t>Sindacale</a:t>
            </a:r>
          </a:p>
          <a:p>
            <a:r>
              <a:rPr lang="it-IT" dirty="0" smtClean="0"/>
              <a:t>Istituzione </a:t>
            </a:r>
            <a:r>
              <a:rPr lang="it-IT" dirty="0" smtClean="0"/>
              <a:t>Collegio di </a:t>
            </a:r>
            <a:r>
              <a:rPr lang="it-IT" dirty="0" smtClean="0"/>
              <a:t>Direzione</a:t>
            </a:r>
          </a:p>
          <a:p>
            <a:r>
              <a:rPr lang="it-IT" dirty="0" smtClean="0"/>
              <a:t>Rafforzamento </a:t>
            </a:r>
            <a:r>
              <a:rPr lang="it-IT" dirty="0" smtClean="0"/>
              <a:t>di funzioni di integrazione con il Distretto individuata figura di Direttore di Distretto affiancato da Ufficio di Coordinamento di attività distrettuali.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RIFORMA TTOLO V DELLA COSTITUZIONE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3 nuove classi di competenze di materie di intervento pubblico :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legislazione esclusiva dello </a:t>
            </a:r>
            <a:r>
              <a:rPr lang="it-IT" dirty="0" smtClean="0"/>
              <a:t>Stato</a:t>
            </a:r>
          </a:p>
          <a:p>
            <a:r>
              <a:rPr lang="it-IT" dirty="0" smtClean="0"/>
              <a:t> </a:t>
            </a:r>
            <a:r>
              <a:rPr lang="it-IT" dirty="0" smtClean="0"/>
              <a:t>legislazione concorrente Stato-Regioni, tra queste troviamo “tutela della salute” </a:t>
            </a:r>
            <a:endParaRPr lang="it-IT" dirty="0" smtClean="0"/>
          </a:p>
          <a:p>
            <a:r>
              <a:rPr lang="it-IT" dirty="0" smtClean="0"/>
              <a:t>legislazione </a:t>
            </a:r>
            <a:r>
              <a:rPr lang="it-IT" dirty="0" smtClean="0"/>
              <a:t>esclusiva delle Regioni</a:t>
            </a:r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Programmazione: previsione completa e dettagliata di </a:t>
            </a:r>
            <a:r>
              <a:rPr lang="it-IT" dirty="0" err="1" smtClean="0"/>
              <a:t>attività</a:t>
            </a:r>
            <a:r>
              <a:rPr lang="it-IT" dirty="0" smtClean="0"/>
              <a:t> e strategie strumentali finalizzati a raggiungimento di obiettivi prescelti.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Programmazione </a:t>
            </a:r>
            <a:r>
              <a:rPr lang="it-IT" dirty="0" smtClean="0"/>
              <a:t>sanitaria effettuata a vari livelli: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livello centrale Piano Sanitario Nazionale (PSN)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livello regionale Piano Sanitario Regionale (PSR)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livello locale Piano Attuativo Locale (PAL).</a:t>
            </a:r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3995936" y="3284984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Livello </a:t>
            </a:r>
            <a:r>
              <a:rPr lang="it-IT" dirty="0" smtClean="0"/>
              <a:t>centrale: </a:t>
            </a:r>
            <a:r>
              <a:rPr lang="it-IT" dirty="0" smtClean="0"/>
              <a:t>– Stato Tutela la salute dei cittadini PSN – Definizione dei </a:t>
            </a:r>
            <a:r>
              <a:rPr lang="it-IT" dirty="0" smtClean="0"/>
              <a:t>LEA</a:t>
            </a:r>
          </a:p>
          <a:p>
            <a:endParaRPr lang="it-IT" dirty="0" smtClean="0"/>
          </a:p>
          <a:p>
            <a:r>
              <a:rPr lang="it-IT" dirty="0" smtClean="0"/>
              <a:t>Livello </a:t>
            </a:r>
            <a:r>
              <a:rPr lang="it-IT" dirty="0" smtClean="0"/>
              <a:t>regionale: </a:t>
            </a:r>
            <a:r>
              <a:rPr lang="it-IT" dirty="0" smtClean="0"/>
              <a:t>– Regioni Assicurano i LEA PSR – Definizione organizzazione e finanziamento ASL e </a:t>
            </a:r>
            <a:r>
              <a:rPr lang="it-IT" dirty="0" smtClean="0"/>
              <a:t>AO </a:t>
            </a:r>
          </a:p>
          <a:p>
            <a:endParaRPr lang="it-IT" dirty="0" smtClean="0"/>
          </a:p>
          <a:p>
            <a:r>
              <a:rPr lang="it-IT" dirty="0" smtClean="0"/>
              <a:t>Livello </a:t>
            </a:r>
            <a:r>
              <a:rPr lang="it-IT" dirty="0" smtClean="0"/>
              <a:t>locale: </a:t>
            </a:r>
            <a:r>
              <a:rPr lang="it-IT" dirty="0" smtClean="0"/>
              <a:t>– Aziende Erogano le </a:t>
            </a:r>
            <a:r>
              <a:rPr lang="it-IT" dirty="0" smtClean="0"/>
              <a:t>prestazioni</a:t>
            </a:r>
            <a:endParaRPr lang="it-IT" dirty="0"/>
          </a:p>
        </p:txBody>
      </p:sp>
      <p:sp>
        <p:nvSpPr>
          <p:cNvPr id="5" name="Freccia in giù 4"/>
          <p:cNvSpPr/>
          <p:nvPr/>
        </p:nvSpPr>
        <p:spPr>
          <a:xfrm>
            <a:off x="4139952" y="2852936"/>
            <a:ext cx="43204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in giù 5"/>
          <p:cNvSpPr/>
          <p:nvPr/>
        </p:nvSpPr>
        <p:spPr>
          <a:xfrm>
            <a:off x="4211960" y="4221088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Conferenze </a:t>
            </a:r>
            <a:r>
              <a:rPr lang="it-IT" dirty="0" smtClean="0">
                <a:sym typeface="Wingdings" pitchFamily="2" charset="2"/>
              </a:rPr>
              <a:t></a:t>
            </a:r>
            <a:r>
              <a:rPr lang="it-IT" dirty="0" smtClean="0"/>
              <a:t>Risultato </a:t>
            </a:r>
            <a:r>
              <a:rPr lang="it-IT" dirty="0" smtClean="0"/>
              <a:t>del confronto tecnico e politico tra Governo, Regioni ed Autonomie locali. </a:t>
            </a:r>
            <a:endParaRPr lang="it-IT" dirty="0" smtClean="0"/>
          </a:p>
          <a:p>
            <a:r>
              <a:rPr lang="it-IT" dirty="0" smtClean="0"/>
              <a:t>→ </a:t>
            </a:r>
            <a:r>
              <a:rPr lang="it-IT" dirty="0" smtClean="0"/>
              <a:t>Gruppi tecnici → Commissione Salute della Conferenza delle Regioni → Conferenza delle Regioni e delle PP:AA. → Conferenza Stato-Regioni → Conferenza Unificata</a:t>
            </a: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lea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Prestazioni e servizi essenziali (necessari e appropriati per rispondere ai bisogni fondamentali di tutela della salute) che il Servizio Sanitario Nazionale è tenuto a fornire uniformemente a tutti i cittadini, gratuitamente o dietro pagamento di una quota di partecipazione (ticket) con le risorse pubbliche raccolte attraverso la fiscalità generale.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Presentano evidenze scientifiche di un significativo beneficio in termini di salute, a livello individuale o collettivo, a fronte delle risorse impiegate. </a:t>
            </a:r>
            <a:endParaRPr lang="it-IT" dirty="0" smtClean="0"/>
          </a:p>
          <a:p>
            <a:r>
              <a:rPr lang="it-IT" dirty="0" smtClean="0">
                <a:solidFill>
                  <a:srgbClr val="FF0000"/>
                </a:solidFill>
              </a:rPr>
              <a:t>Assistenza distrettuale </a:t>
            </a:r>
            <a:r>
              <a:rPr lang="it-IT" dirty="0" smtClean="0">
                <a:solidFill>
                  <a:srgbClr val="FF0000"/>
                </a:solidFill>
              </a:rPr>
              <a:t>-Assistenza </a:t>
            </a:r>
            <a:r>
              <a:rPr lang="it-IT" dirty="0" smtClean="0">
                <a:solidFill>
                  <a:srgbClr val="FF0000"/>
                </a:solidFill>
              </a:rPr>
              <a:t>ospedaliera </a:t>
            </a:r>
            <a:r>
              <a:rPr lang="it-IT" dirty="0" smtClean="0">
                <a:solidFill>
                  <a:srgbClr val="FF0000"/>
                </a:solidFill>
              </a:rPr>
              <a:t>-Prevenzione </a:t>
            </a:r>
            <a:r>
              <a:rPr lang="it-IT" dirty="0" smtClean="0">
                <a:solidFill>
                  <a:srgbClr val="FF0000"/>
                </a:solidFill>
              </a:rPr>
              <a:t>collettiva e sanità pubblica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Freccia in giù 3"/>
          <p:cNvSpPr/>
          <p:nvPr/>
        </p:nvSpPr>
        <p:spPr>
          <a:xfrm>
            <a:off x="4139952" y="4077072"/>
            <a:ext cx="50405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PSN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triennale, redatto da Governo su proposta di Ministero della Salute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linee generali di indirizzo e modalità di svolgimento di attività </a:t>
            </a:r>
            <a:r>
              <a:rPr lang="it-IT" dirty="0" smtClean="0"/>
              <a:t>sanitarie</a:t>
            </a:r>
          </a:p>
          <a:p>
            <a:endParaRPr lang="it-IT" dirty="0" smtClean="0"/>
          </a:p>
          <a:p>
            <a:r>
              <a:rPr lang="it-IT" dirty="0" smtClean="0"/>
              <a:t>rispetto di programmazione socio-economica nazionale in considerazione di obiettivi di tutela della salute individuati a livello internazionale e in conformità a entità finanziamento riservato al SSN</a:t>
            </a:r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4067944" y="2852936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in giù 4"/>
          <p:cNvSpPr/>
          <p:nvPr/>
        </p:nvSpPr>
        <p:spPr>
          <a:xfrm>
            <a:off x="4211960" y="4221088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Delinea: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 </a:t>
            </a:r>
            <a:r>
              <a:rPr lang="it-IT" dirty="0" smtClean="0"/>
              <a:t>aree prioritarie di intervento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Livelli Essenziali di Assistenza sanitari (soglia minima delle prestazioni sanitarie a carico del SSN garantite ai cittadini</a:t>
            </a:r>
            <a:r>
              <a:rPr lang="it-IT" dirty="0" smtClean="0"/>
              <a:t>)</a:t>
            </a:r>
          </a:p>
          <a:p>
            <a:r>
              <a:rPr lang="it-IT" dirty="0" smtClean="0"/>
              <a:t> </a:t>
            </a:r>
            <a:r>
              <a:rPr lang="it-IT" dirty="0" smtClean="0"/>
              <a:t>quota </a:t>
            </a:r>
            <a:r>
              <a:rPr lang="it-IT" dirty="0" err="1" smtClean="0"/>
              <a:t>capitaria</a:t>
            </a:r>
            <a:r>
              <a:rPr lang="it-IT" dirty="0" smtClean="0"/>
              <a:t> di finanziamento assicurata alle Regioni per ciascun anno di validità del </a:t>
            </a:r>
            <a:r>
              <a:rPr lang="it-IT" dirty="0" smtClean="0"/>
              <a:t>piano</a:t>
            </a:r>
          </a:p>
          <a:p>
            <a:r>
              <a:rPr lang="it-IT" dirty="0" smtClean="0"/>
              <a:t> </a:t>
            </a:r>
            <a:r>
              <a:rPr lang="it-IT" dirty="0" smtClean="0"/>
              <a:t>esigenze e indirizzi per la formazione del personale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linee guida per i percorsi diagnostici-terapeutici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criteri e indicatori per la verifica dei livelli di assistenza effettivi rispetto a quanto previsto </a:t>
            </a:r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rgbClr val="FF0000"/>
                </a:solidFill>
              </a:rPr>
              <a:t>Entro 150 giorni da entrata in vigore di PSN adozione di Piano Sanitario Regionale (definizione di modelli organizzativi dei servizi in funzione di esigenze di territorio e risorse disponibili)</a:t>
            </a:r>
            <a:endParaRPr lang="it-IT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PSR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triennale, adottato da Consiglio Regionale 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</a:t>
            </a:r>
            <a:r>
              <a:rPr lang="it-IT" dirty="0" smtClean="0"/>
              <a:t>piano strategico di interventi finalizzati a garantire obiettivi di salute e funzionamento dei servizi sulle specifiche esigenze della popolazione su indirizzo di PSN</a:t>
            </a:r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3779912" y="2636912"/>
            <a:ext cx="79208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OBIETTIVI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Tutela della salute e miglioramento qualità di vita dei cittadini mediante sviluppo di rete di servizi su territorio regionale per incrementare numero e qualità di prestazioni II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Razionalizzazione fruibilità e distribuzione equilibrata di servizi sul territorio ed incremento di efficienza e efficacia</a:t>
            </a:r>
            <a:endParaRPr lang="it-I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4632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/>
              <a:t>responsabilità diretta di realizzazione di governo e di spesa per raggiungimento di obiettivi di salute del Paese, “</a:t>
            </a:r>
            <a:r>
              <a:rPr lang="it-IT" dirty="0" err="1" smtClean="0"/>
              <a:t>potestà</a:t>
            </a:r>
            <a:r>
              <a:rPr lang="it-IT" dirty="0" smtClean="0"/>
              <a:t> concorrente” con Stato in materia sanitaria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“holding” del Servizio Sanitario: ruolo di soggetto proprietario di Aziende sanitarie pubbliche – Aziende Sanitarie Locali e Aziende Ospedaliere – sul suo territorio (finanziamento, regolamentazione, coordinamento, controllo)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funzioni espletate per mezzo di propri organi istituzionali (Giunta, Consiglio Regionali) proprio Assessore a </a:t>
            </a:r>
            <a:r>
              <a:rPr lang="it-IT" dirty="0" err="1" smtClean="0"/>
              <a:t>Sanità</a:t>
            </a:r>
            <a:r>
              <a:rPr lang="it-IT" dirty="0" smtClean="0"/>
              <a:t> e Agenzia Sociale e Sanitaria </a:t>
            </a:r>
            <a:r>
              <a:rPr lang="it-IT" dirty="0" smtClean="0"/>
              <a:t>Regionale</a:t>
            </a:r>
          </a:p>
          <a:p>
            <a:r>
              <a:rPr lang="it-IT" dirty="0" smtClean="0"/>
              <a:t> </a:t>
            </a:r>
            <a:r>
              <a:rPr lang="it-IT" dirty="0" smtClean="0"/>
              <a:t>definizione di Piano Sanitario Regionale e deliberazione annuale di programma e obiettivi assegnati a Aziende </a:t>
            </a:r>
            <a:r>
              <a:rPr lang="it-IT" dirty="0" smtClean="0"/>
              <a:t>Sanitarie</a:t>
            </a:r>
          </a:p>
          <a:p>
            <a:r>
              <a:rPr lang="it-IT" dirty="0" smtClean="0"/>
              <a:t> </a:t>
            </a:r>
            <a:r>
              <a:rPr lang="it-IT" dirty="0" smtClean="0"/>
              <a:t>garanzia di livelli di assistenza a cittadini residenti in territorio regionale </a:t>
            </a:r>
            <a:endParaRPr lang="it-IT" dirty="0" smtClean="0"/>
          </a:p>
          <a:p>
            <a:r>
              <a:rPr lang="it-IT" dirty="0" smtClean="0"/>
              <a:t>funzioni </a:t>
            </a:r>
            <a:r>
              <a:rPr lang="it-IT" dirty="0" smtClean="0"/>
              <a:t>legislative e amministrative in materia di assistenza sanitaria e ospedaliera</a:t>
            </a:r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Principale documento aziendale per programmazione a medio termine in cui convergono: </a:t>
            </a:r>
            <a:endParaRPr lang="it-IT" dirty="0" smtClean="0"/>
          </a:p>
          <a:p>
            <a:r>
              <a:rPr lang="it-IT" dirty="0" smtClean="0"/>
              <a:t>bisogni </a:t>
            </a:r>
            <a:r>
              <a:rPr lang="it-IT" dirty="0" smtClean="0"/>
              <a:t>di salute di popolazione residente (analisi domanda</a:t>
            </a:r>
            <a:r>
              <a:rPr lang="it-IT" dirty="0" smtClean="0"/>
              <a:t>),</a:t>
            </a:r>
          </a:p>
          <a:p>
            <a:r>
              <a:rPr lang="it-IT" dirty="0" smtClean="0"/>
              <a:t> </a:t>
            </a:r>
            <a:r>
              <a:rPr lang="it-IT" dirty="0" smtClean="0"/>
              <a:t>condizioni operative dell’azienda (dichiarazione obiettivi )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istanze di innovazioni aziendali (principi ispiratori e visioni perseguite)</a:t>
            </a:r>
            <a:endParaRPr lang="it-IT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Ogni azienda sanitaria (Azienda USL e Azienda Ospedaliera) deve adottare Piano Attuativo Locale cui attuazione e verifica di risultati conseguiti sono oggetto per valutazione Direttore Generale</a:t>
            </a:r>
            <a:endParaRPr lang="it-I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AZIENDE SANITARIE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Strumento necessario ad attuare funzioni pubbliche in materia sanitaria (PSN, PSR</a:t>
            </a:r>
            <a:r>
              <a:rPr lang="it-IT" dirty="0" smtClean="0"/>
              <a:t>)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pPr>
              <a:buNone/>
            </a:pPr>
            <a:r>
              <a:rPr lang="it-IT" dirty="0" smtClean="0"/>
              <a:t>Aziende Sanitarie Locali </a:t>
            </a:r>
            <a:r>
              <a:rPr lang="it-IT" dirty="0" smtClean="0"/>
              <a:t>                            AO- AOU </a:t>
            </a:r>
          </a:p>
          <a:p>
            <a:pPr>
              <a:buNone/>
            </a:pPr>
            <a:r>
              <a:rPr lang="it-IT" dirty="0" smtClean="0"/>
              <a:t>(</a:t>
            </a:r>
            <a:r>
              <a:rPr lang="it-IT" dirty="0" smtClean="0"/>
              <a:t>articolazioni territoriali di </a:t>
            </a:r>
            <a:r>
              <a:rPr lang="it-IT" dirty="0" smtClean="0"/>
              <a:t>SSN       (ospedali di rilievo               </a:t>
            </a:r>
          </a:p>
          <a:p>
            <a:pPr>
              <a:buNone/>
            </a:pPr>
            <a:r>
              <a:rPr lang="it-IT" dirty="0" smtClean="0"/>
              <a:t> </a:t>
            </a:r>
            <a:r>
              <a:rPr lang="it-IT" dirty="0" smtClean="0"/>
              <a:t>costituite da strutture quali </a:t>
            </a:r>
            <a:r>
              <a:rPr lang="it-IT" dirty="0" smtClean="0"/>
              <a:t>               nazionale o</a:t>
            </a:r>
          </a:p>
          <a:p>
            <a:pPr>
              <a:buNone/>
            </a:pPr>
            <a:r>
              <a:rPr lang="it-IT" dirty="0" smtClean="0"/>
              <a:t>Ospedali, Distretti, Dipartimenti, ecc) interregionale)</a:t>
            </a:r>
            <a:endParaRPr lang="it-IT" dirty="0"/>
          </a:p>
        </p:txBody>
      </p:sp>
      <p:cxnSp>
        <p:nvCxnSpPr>
          <p:cNvPr id="5" name="Connettore 2 4"/>
          <p:cNvCxnSpPr/>
          <p:nvPr/>
        </p:nvCxnSpPr>
        <p:spPr>
          <a:xfrm>
            <a:off x="5004048" y="3068960"/>
            <a:ext cx="201622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/>
          <p:cNvCxnSpPr/>
          <p:nvPr/>
        </p:nvCxnSpPr>
        <p:spPr>
          <a:xfrm flipH="1">
            <a:off x="2411760" y="2996952"/>
            <a:ext cx="216024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AZIENDA USL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Tutela della salute di popolazione residente su suo territorio, e garanzia di livelli di assistenza  Gestione dei propri Presidi Ospedalieri e Servizi Territoriali perseguendo equilibrio tra remunerazione di prestazioni e costi di gestione </a:t>
            </a:r>
            <a:endParaRPr lang="it-IT" dirty="0" smtClean="0"/>
          </a:p>
          <a:p>
            <a:r>
              <a:rPr lang="it-IT" dirty="0" smtClean="0"/>
              <a:t>Produzione </a:t>
            </a:r>
            <a:r>
              <a:rPr lang="it-IT" dirty="0" smtClean="0"/>
              <a:t>e acquisto di prestazioni: accordi di fornitura («committente») con Aziende Ospedaliere, IRCCS e Strutture Private Accreditate e altri soggetti convenzionati (medici di medicina generale, pediatri di libera scelta)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Costituita in Azienda dal 1992 con D. </a:t>
            </a:r>
            <a:r>
              <a:rPr lang="it-IT" dirty="0" err="1" smtClean="0"/>
              <a:t>Lgs</a:t>
            </a:r>
            <a:r>
              <a:rPr lang="it-IT" dirty="0" smtClean="0"/>
              <a:t>. 502/92. Dotata di personalità giuridica pubblica e autonomia imprenditoriale (organizzativa, gestionale, amministrativa, patrimoniale, contabile), autonomia secondaria al rispetto di vincolo economico</a:t>
            </a:r>
            <a:endParaRPr lang="it-IT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Strutture attraverso cui provvede ad assistenza sanitaria</a:t>
            </a:r>
            <a:r>
              <a:rPr lang="it-IT" dirty="0" smtClean="0"/>
              <a:t>:</a:t>
            </a:r>
          </a:p>
          <a:p>
            <a:r>
              <a:rPr lang="it-IT" dirty="0" smtClean="0"/>
              <a:t>Presidio </a:t>
            </a:r>
            <a:r>
              <a:rPr lang="it-IT" dirty="0" smtClean="0"/>
              <a:t>Ospedaliero </a:t>
            </a:r>
            <a:endParaRPr lang="it-IT" dirty="0" smtClean="0"/>
          </a:p>
          <a:p>
            <a:r>
              <a:rPr lang="it-IT" dirty="0" smtClean="0"/>
              <a:t>Dipartimento </a:t>
            </a:r>
            <a:r>
              <a:rPr lang="it-IT" dirty="0" smtClean="0"/>
              <a:t>di Prevenzione </a:t>
            </a:r>
            <a:endParaRPr lang="it-IT" dirty="0" smtClean="0"/>
          </a:p>
          <a:p>
            <a:r>
              <a:rPr lang="it-IT" dirty="0" smtClean="0"/>
              <a:t>Distretto</a:t>
            </a:r>
            <a:endParaRPr lang="it-IT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AO - AOU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Presidio Ospedaliero (o Policlinico universitario) scorporato da Azienda USL e costituito in Azienda, con gestione autonoma ed </a:t>
            </a:r>
            <a:r>
              <a:rPr lang="it-IT" dirty="0" smtClean="0"/>
              <a:t>indipendente</a:t>
            </a:r>
          </a:p>
          <a:p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Aziende puramente «produttrici»: erogano prestazioni specialistiche ambulatoriali, ricoveri e trattamenti riabilitativi, non possono acquistare, non erogano servizi tipicamente territoriali (assistenza distrettuale e assistenza sanitaria collettiva in ambienti di vita e lavoro)</a:t>
            </a:r>
            <a:endParaRPr lang="it-IT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REQUISITI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organizzazione </a:t>
            </a:r>
            <a:r>
              <a:rPr lang="it-IT" dirty="0" smtClean="0"/>
              <a:t>dipartimentale di tutte le </a:t>
            </a:r>
            <a:r>
              <a:rPr lang="it-IT" dirty="0" err="1" smtClean="0"/>
              <a:t>unità</a:t>
            </a:r>
            <a:r>
              <a:rPr lang="it-IT" dirty="0" smtClean="0"/>
              <a:t> operative presenti nella struttura; </a:t>
            </a:r>
            <a:endParaRPr lang="it-IT" dirty="0" smtClean="0"/>
          </a:p>
          <a:p>
            <a:r>
              <a:rPr lang="it-IT" dirty="0" smtClean="0"/>
              <a:t>disponibilità </a:t>
            </a:r>
            <a:r>
              <a:rPr lang="it-IT" dirty="0" smtClean="0"/>
              <a:t>di un sistema di contabilità economico- patrimoniale e di una contabilità per centri di costo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presenza di almeno tre </a:t>
            </a:r>
            <a:r>
              <a:rPr lang="it-IT" dirty="0" err="1" smtClean="0"/>
              <a:t>unità</a:t>
            </a:r>
            <a:r>
              <a:rPr lang="it-IT" dirty="0" smtClean="0"/>
              <a:t> operative di alta specialità; </a:t>
            </a:r>
            <a:endParaRPr lang="it-IT" dirty="0" smtClean="0"/>
          </a:p>
          <a:p>
            <a:r>
              <a:rPr lang="it-IT" dirty="0" smtClean="0"/>
              <a:t>dipartimento </a:t>
            </a:r>
            <a:r>
              <a:rPr lang="it-IT" dirty="0" smtClean="0"/>
              <a:t>di emergenza di secondo livello; </a:t>
            </a:r>
            <a:r>
              <a:rPr lang="it-IT" dirty="0" smtClean="0"/>
              <a:t>ecc</a:t>
            </a:r>
            <a:endParaRPr lang="it-IT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stituti</a:t>
            </a:r>
            <a:r>
              <a:rPr lang="it-IT" dirty="0" smtClean="0"/>
              <a:t> di Ricovero e Cura a Carattere Scientifico - IRCCS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ospedali che dimostrano eccellenza in organizzazione, gestione dei servizi sanitari e sviluppo della ricerca in campo biomedico</a:t>
            </a:r>
            <a:r>
              <a:rPr lang="it-IT" dirty="0" smtClean="0"/>
              <a:t>.</a:t>
            </a:r>
          </a:p>
          <a:p>
            <a:r>
              <a:rPr lang="it-IT" dirty="0" smtClean="0"/>
              <a:t> </a:t>
            </a:r>
            <a:r>
              <a:rPr lang="it-IT" dirty="0" smtClean="0"/>
              <a:t>qualifica ottenuta nell’area clinica di competenza a seguito di attenta valutazione da parte del Ministero della Salute </a:t>
            </a:r>
            <a:endParaRPr lang="it-IT" dirty="0" smtClean="0"/>
          </a:p>
          <a:p>
            <a:r>
              <a:rPr lang="it-IT" dirty="0" smtClean="0"/>
              <a:t>riconoscimento </a:t>
            </a:r>
            <a:r>
              <a:rPr lang="it-IT" dirty="0" smtClean="0"/>
              <a:t>che conferisce diritto alla fruizione di finanziamenti pubblici finalizzati allo sviluppo della ricerca scientifica relativa alle materie riconosciute </a:t>
            </a:r>
            <a:endParaRPr lang="it-IT" dirty="0" smtClean="0"/>
          </a:p>
          <a:p>
            <a:r>
              <a:rPr lang="it-IT" dirty="0" smtClean="0"/>
              <a:t>attualmente </a:t>
            </a:r>
            <a:r>
              <a:rPr lang="it-IT" dirty="0" smtClean="0"/>
              <a:t>circa 40 ospedali riconosciuti come IRCCS distribuiti su territorio italiano</a:t>
            </a:r>
            <a:endParaRPr lang="it-IT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Strutture private che dispongono di tutti i requisiti per lavorare nel Sistema Sanitario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Autorizzazione </a:t>
            </a:r>
            <a:r>
              <a:rPr lang="it-IT" dirty="0" smtClean="0"/>
              <a:t>Sanitaria: serie di requisiti tecnici minimi che tutti i soggetti erogatori devono possedere per l’apertura di strutture sanitarie e l'esercizio di </a:t>
            </a:r>
            <a:r>
              <a:rPr lang="it-IT" dirty="0" err="1" smtClean="0"/>
              <a:t>attività</a:t>
            </a:r>
            <a:r>
              <a:rPr lang="it-IT" dirty="0" smtClean="0"/>
              <a:t> sanitarie. </a:t>
            </a:r>
            <a:r>
              <a:rPr lang="it-IT" dirty="0" smtClean="0"/>
              <a:t>Rilasciata </a:t>
            </a:r>
            <a:r>
              <a:rPr lang="it-IT" dirty="0" smtClean="0"/>
              <a:t>dal Comune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Accreditamento Istituzionale: requisiti tecnici e organizzativi più stringenti ed indispensabili per esercitare </a:t>
            </a:r>
            <a:r>
              <a:rPr lang="it-IT" dirty="0" err="1" smtClean="0"/>
              <a:t>attività</a:t>
            </a:r>
            <a:r>
              <a:rPr lang="it-IT" dirty="0" smtClean="0"/>
              <a:t> per conto del Servizio Sanitario Regionale. Verifica dei requisiti e il rilascio dell’accreditamento (con iscrizione all’albo regionale delle aziende accreditate) compete alla Regione. Durata variabile, prevede un rinnovo. Riguarda tutti i soggetti pubblici e privati che effettuano assistenza ospedaliera e specialistica, assistenza distrettuale residenziale e semiresidenziale, trasporti sanitari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Accordo: requisito indispensabile per esercitare </a:t>
            </a:r>
            <a:r>
              <a:rPr lang="it-IT" dirty="0" err="1" smtClean="0"/>
              <a:t>attività</a:t>
            </a:r>
            <a:r>
              <a:rPr lang="it-IT" dirty="0" smtClean="0"/>
              <a:t> a carico del Servizio Sanitario Regionale. Accordi (di 1 anno) direttamente tra Azienda USL e Aziende erogatrici dei servizi.</a:t>
            </a:r>
            <a:endParaRPr lang="it-IT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ATTO AZIENDALE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costituisce l'organizzazione aziendale e ne disciplina i principi di funzionamento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Atto di diritto privato (</a:t>
            </a:r>
            <a:r>
              <a:rPr lang="it-IT" dirty="0" err="1" smtClean="0"/>
              <a:t>normato</a:t>
            </a:r>
            <a:r>
              <a:rPr lang="it-IT" dirty="0" smtClean="0"/>
              <a:t> da art. 3 del Dlgs 229/99 - dovere di trasparenza relativamente a configurazione organizzativa, attività svolte e risultati ottenuti, idonee forme di comunicazione rivolte a popolazione di riferimento e organi istituzionali) </a:t>
            </a:r>
            <a:endParaRPr lang="it-IT" dirty="0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CONTENUTO </a:t>
            </a:r>
            <a:endParaRPr lang="it-IT" dirty="0" smtClean="0"/>
          </a:p>
          <a:p>
            <a:r>
              <a:rPr lang="it-IT" dirty="0" smtClean="0"/>
              <a:t>Missione </a:t>
            </a:r>
            <a:r>
              <a:rPr lang="it-IT" dirty="0" smtClean="0"/>
              <a:t>e visione </a:t>
            </a:r>
            <a:endParaRPr lang="it-IT" dirty="0" smtClean="0"/>
          </a:p>
          <a:p>
            <a:r>
              <a:rPr lang="it-IT" dirty="0" smtClean="0"/>
              <a:t>Valori </a:t>
            </a:r>
            <a:r>
              <a:rPr lang="it-IT" dirty="0" smtClean="0"/>
              <a:t>e principi </a:t>
            </a:r>
            <a:r>
              <a:rPr lang="it-IT" dirty="0" smtClean="0"/>
              <a:t>dell’organizzazione</a:t>
            </a:r>
          </a:p>
          <a:p>
            <a:r>
              <a:rPr lang="it-IT" dirty="0" smtClean="0"/>
              <a:t> </a:t>
            </a:r>
            <a:r>
              <a:rPr lang="it-IT" dirty="0" smtClean="0"/>
              <a:t>Organi </a:t>
            </a:r>
            <a:endParaRPr lang="it-IT" dirty="0" smtClean="0"/>
          </a:p>
          <a:p>
            <a:r>
              <a:rPr lang="it-IT" dirty="0" smtClean="0"/>
              <a:t>Struttura </a:t>
            </a:r>
            <a:r>
              <a:rPr lang="it-IT" dirty="0" smtClean="0"/>
              <a:t>organizzativa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Sistema delle autonomie e delle responsabilità </a:t>
            </a:r>
            <a:endParaRPr lang="it-IT" dirty="0" smtClean="0"/>
          </a:p>
          <a:p>
            <a:r>
              <a:rPr lang="it-IT" dirty="0" smtClean="0"/>
              <a:t>Processo </a:t>
            </a:r>
            <a:r>
              <a:rPr lang="it-IT" dirty="0" smtClean="0"/>
              <a:t>decisionale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valorizza autonomia imprenditoriale di azienda sanitaria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DIRETTORE GENERALE o Rappresentante legale e titolare dei poteri di gestione e di verifica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Nomina i responsabili delle strutture operative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Coadiuvato da Direttore Amministrativo e Direttore Sanitario.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Nominato da Regione e in possesso dei seguenti requisiti: </a:t>
            </a:r>
            <a:r>
              <a:rPr lang="it-IT" dirty="0" smtClean="0"/>
              <a:t> </a:t>
            </a:r>
            <a:r>
              <a:rPr lang="it-IT" dirty="0" smtClean="0"/>
              <a:t>diploma di </a:t>
            </a:r>
            <a:r>
              <a:rPr lang="it-IT" dirty="0" smtClean="0"/>
              <a:t>laurea</a:t>
            </a:r>
          </a:p>
          <a:p>
            <a:r>
              <a:rPr lang="it-IT" dirty="0" smtClean="0"/>
              <a:t> </a:t>
            </a:r>
            <a:r>
              <a:rPr lang="it-IT" dirty="0" smtClean="0"/>
              <a:t>esperienza almeno quinquennale di direzione tecnica o amministrativa in enti, aziende, strutture pubbliche o private, in posizione dirigenziale con autonomia gestionale e diretta responsabilità delle risorse umane, tecniche e finanziarie, svolta nei dieci anni precedenti la pubblicazione dell’avviso </a:t>
            </a:r>
            <a:endParaRPr lang="it-IT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COLLEGIO SINDACALE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Organo di vigilanza e verifica dell’andamento gestionale dell’azienda sotto il profilo contabile e finanziario. </a:t>
            </a:r>
            <a:endParaRPr lang="it-IT" dirty="0" smtClean="0"/>
          </a:p>
          <a:p>
            <a:r>
              <a:rPr lang="it-IT" dirty="0" smtClean="0"/>
              <a:t>Composto </a:t>
            </a:r>
            <a:r>
              <a:rPr lang="it-IT" dirty="0" smtClean="0"/>
              <a:t>da 5 componenti: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2 designati dalla Regione o 1 dal Ministero del Tesoro o 1 dal Ministero della </a:t>
            </a:r>
            <a:r>
              <a:rPr lang="it-IT" dirty="0" err="1" smtClean="0"/>
              <a:t>Sanità</a:t>
            </a:r>
            <a:r>
              <a:rPr lang="it-IT" dirty="0" smtClean="0"/>
              <a:t>, o 1 dalla Conferenza dei Sindaci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Accerta la regolare tenuta della contabilità e la conformità del bilancio alle risultanze dei libri e delle scritture contabili,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Effettua periodicamente verifiche di cassa;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Riferisce trimestralmente alla Regione sui risultati delle analisi effettuate </a:t>
            </a:r>
            <a:endParaRPr lang="it-IT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COLLEGIO di DIREZIONE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Organo di vigilanza e verifica rispetto a pianificazione e governo delle </a:t>
            </a:r>
            <a:r>
              <a:rPr lang="it-IT" dirty="0" err="1" smtClean="0"/>
              <a:t>attività</a:t>
            </a:r>
            <a:r>
              <a:rPr lang="it-IT" dirty="0" smtClean="0"/>
              <a:t> tecnico-sanitarie (cliniche, di ricerca e didattica), dell'erogazione dei servizi sanitari e delle risorse umane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Concorre allo sviluppo organizzativo e gestionale delle aziende.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Tipicamente composto da: direttore generale, sanitario e amministrativo; direttori di Distretto; direttori sanitari e amministrativi dei presidi ospedalieri; direttori dei dipartimenti; direttori delle direzioni tecniche; direttori dei servizi farmaceutici.</a:t>
            </a:r>
            <a:endParaRPr lang="it-IT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CONTROLLO DELLA REGIONE SUL DG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La </a:t>
            </a:r>
            <a:r>
              <a:rPr lang="it-IT" dirty="0" smtClean="0"/>
              <a:t>Regione determina preventivamente i criteri generali per la valutazione dell’</a:t>
            </a:r>
            <a:r>
              <a:rPr lang="it-IT" dirty="0" err="1" smtClean="0"/>
              <a:t>attivita</a:t>
            </a:r>
            <a:r>
              <a:rPr lang="it-IT" dirty="0" smtClean="0"/>
              <a:t>̀ svolta dai Direttori Generali. La valutazione pone particolare attenzione: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al perseguimento degli obiettivi stabiliti nell’ambito della programmazione regionale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al rispetto dell’efficienza, dell’efficacia e della funzionalità dei servizi sanitari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Prima verifica avviene a 18 mesi dalla nomina. </a:t>
            </a:r>
            <a:endParaRPr lang="it-IT" dirty="0" smtClean="0"/>
          </a:p>
          <a:p>
            <a:r>
              <a:rPr lang="it-IT" dirty="0" smtClean="0"/>
              <a:t> </a:t>
            </a:r>
            <a:endParaRPr lang="it-IT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Regione risolve il contratto dichiarando la decadenza del Direttore Generale e provvedendo alla sua sostituzione qualora: </a:t>
            </a:r>
          </a:p>
          <a:p>
            <a:r>
              <a:rPr lang="it-IT" dirty="0" smtClean="0"/>
              <a:t> ricorrano gravi motivi; </a:t>
            </a:r>
          </a:p>
          <a:p>
            <a:r>
              <a:rPr lang="it-IT" dirty="0" smtClean="0"/>
              <a:t> la gestione presenti una gestione di grave disavanzo </a:t>
            </a:r>
          </a:p>
          <a:p>
            <a:r>
              <a:rPr lang="it-IT" dirty="0" smtClean="0"/>
              <a:t> Siano violate leggi o il principio di buon andamento e imparzialità dell’amministrazione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DIRETTORE SANITARIO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medico con età ≤ 65anni o che abbia svolto per alme</a:t>
            </a:r>
            <a:r>
              <a:rPr lang="it-IT" b="1" dirty="0" smtClean="0"/>
              <a:t>no 5 anni qualificata </a:t>
            </a:r>
            <a:r>
              <a:rPr lang="it-IT" b="1" dirty="0" err="1" smtClean="0"/>
              <a:t>attività</a:t>
            </a:r>
            <a:r>
              <a:rPr lang="it-IT" b="1" dirty="0" smtClean="0"/>
              <a:t> di direzione tecnico-sanitaria in enti o strutture sanitarie, pubbliche o </a:t>
            </a:r>
            <a:r>
              <a:rPr lang="it-IT" dirty="0" smtClean="0"/>
              <a:t>private, di media o grande dimensione </a:t>
            </a:r>
            <a:endParaRPr lang="it-IT" dirty="0" smtClean="0"/>
          </a:p>
          <a:p>
            <a:r>
              <a:rPr lang="it-IT" dirty="0" smtClean="0"/>
              <a:t>dirige </a:t>
            </a:r>
            <a:r>
              <a:rPr lang="it-IT" dirty="0" smtClean="0"/>
              <a:t>i servizi sanitari ai fini organizzativi ed igienico-sanitari o Presiede il Consiglio dei Sanitari (organo con funzioni di consulenza tecnico-sanitaria)</a:t>
            </a:r>
            <a:endParaRPr lang="it-IT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DIRETTORE AMMINISTRATIVO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laureato in discipline giuridiche o economiche con età ≤ 65 anni o che abbia svolto per almeno 5 anni qualificata </a:t>
            </a:r>
            <a:r>
              <a:rPr lang="it-IT" dirty="0" err="1" smtClean="0"/>
              <a:t>attività</a:t>
            </a:r>
            <a:r>
              <a:rPr lang="it-IT" dirty="0" smtClean="0"/>
              <a:t> di direzione tecnica o amministrativa in enti o strutture sanitarie, pubbliche o private, di media o grande </a:t>
            </a:r>
            <a:r>
              <a:rPr lang="it-IT" dirty="0" smtClean="0"/>
              <a:t>dimensione.</a:t>
            </a:r>
          </a:p>
          <a:p>
            <a:r>
              <a:rPr lang="it-IT" dirty="0" smtClean="0"/>
              <a:t> </a:t>
            </a:r>
            <a:r>
              <a:rPr lang="it-IT" dirty="0" smtClean="0"/>
              <a:t>dirige i servizi amministrativi dell’azienda sanitaria</a:t>
            </a:r>
            <a:endParaRPr lang="it-IT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PRESIDIO OSPEDALIERO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Ospedale non diventato azienda che eroga prestazioni ospedaliere (prestazioni sanitarie in regime di ricovero ordinario o </a:t>
            </a:r>
            <a:r>
              <a:rPr lang="it-IT" dirty="0" err="1" smtClean="0"/>
              <a:t>day</a:t>
            </a:r>
            <a:r>
              <a:rPr lang="it-IT" dirty="0" smtClean="0"/>
              <a:t> hospital o ambulatoriale) </a:t>
            </a:r>
            <a:endParaRPr lang="it-IT" dirty="0" smtClean="0"/>
          </a:p>
          <a:p>
            <a:r>
              <a:rPr lang="it-IT" dirty="0" smtClean="0"/>
              <a:t>Garantita </a:t>
            </a:r>
            <a:r>
              <a:rPr lang="it-IT" dirty="0" smtClean="0"/>
              <a:t>forma di autonomia sotto profilo tecnico-gestionale e </a:t>
            </a:r>
            <a:r>
              <a:rPr lang="it-IT" dirty="0" err="1" smtClean="0"/>
              <a:t>economicofinanziario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Previsto un dirigente medico, come responsabile delle funzioni </a:t>
            </a:r>
            <a:r>
              <a:rPr lang="it-IT" dirty="0" err="1" smtClean="0"/>
              <a:t>igienicoorganizzative</a:t>
            </a:r>
            <a:r>
              <a:rPr lang="it-IT" dirty="0" smtClean="0"/>
              <a:t>, e un dirigente amministrativo per l’esercizio delle funzioni di coordinamento amministrativo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Organizzazione dipartimentale modello ordinario di gestione operativa di </a:t>
            </a:r>
            <a:r>
              <a:rPr lang="it-IT" dirty="0" err="1" smtClean="0"/>
              <a:t>attività</a:t>
            </a:r>
            <a:r>
              <a:rPr lang="it-IT" dirty="0" smtClean="0"/>
              <a:t> ospedaliere</a:t>
            </a:r>
            <a:endParaRPr lang="it-IT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DIPARTIMENTO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Definizione: costituito da </a:t>
            </a:r>
            <a:r>
              <a:rPr lang="it-IT" dirty="0" err="1" smtClean="0"/>
              <a:t>unità</a:t>
            </a:r>
            <a:r>
              <a:rPr lang="it-IT" dirty="0" smtClean="0"/>
              <a:t> operative omogenee, affini o complementari, che perseguono comuni finalità e sono quindi tra loro interdipendenti, pur mantenendo la propria autonomia e responsabilità professionale. </a:t>
            </a:r>
            <a:endParaRPr lang="it-IT" dirty="0" smtClean="0"/>
          </a:p>
          <a:p>
            <a:r>
              <a:rPr lang="it-IT" dirty="0" smtClean="0"/>
              <a:t>Le </a:t>
            </a:r>
            <a:r>
              <a:rPr lang="it-IT" dirty="0" err="1" smtClean="0"/>
              <a:t>unità</a:t>
            </a:r>
            <a:r>
              <a:rPr lang="it-IT" dirty="0" smtClean="0"/>
              <a:t> operative costituenti il dipartimento sono aggregate in una specifica tipologia organizzativa e gestionale, volta a dare risposte unitarie, tempestive, razionali e complete rispetto ai compiti assegnati, e a tal fine adottano regole condivise di comportamento assistenziale, didattico, di ricerca, etico, medico-legale ed economico</a:t>
            </a:r>
            <a:endParaRPr lang="it-IT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Caratteristiche fondamentali: o elevata autonomia gestionale o diretta assunzione di responsabilità organizzative, economiche e strategiche </a:t>
            </a:r>
            <a:endParaRPr lang="it-IT" dirty="0" smtClean="0"/>
          </a:p>
          <a:p>
            <a:r>
              <a:rPr lang="it-IT" dirty="0" smtClean="0"/>
              <a:t>Finalità</a:t>
            </a:r>
            <a:r>
              <a:rPr lang="it-IT" dirty="0" smtClean="0"/>
              <a:t>: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Organizzativa: migliore coordinamento del sistema complesso di competenze e di </a:t>
            </a:r>
            <a:r>
              <a:rPr lang="it-IT" dirty="0" smtClean="0"/>
              <a:t>risorse</a:t>
            </a:r>
          </a:p>
          <a:p>
            <a:r>
              <a:rPr lang="it-IT" dirty="0" smtClean="0"/>
              <a:t>Clinica</a:t>
            </a:r>
            <a:r>
              <a:rPr lang="it-IT" dirty="0" smtClean="0"/>
              <a:t>: miglioramento della qualità dell’assistenza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Economica: più efficiente gestione delle </a:t>
            </a:r>
            <a:r>
              <a:rPr lang="it-IT" dirty="0" smtClean="0"/>
              <a:t>risorse</a:t>
            </a:r>
          </a:p>
          <a:p>
            <a:r>
              <a:rPr lang="it-IT" dirty="0" smtClean="0"/>
              <a:t> </a:t>
            </a:r>
            <a:r>
              <a:rPr lang="it-IT" dirty="0" smtClean="0"/>
              <a:t>Strategica: diffusione di conoscenze scientifiche e sviluppo di competenze organizzative</a:t>
            </a:r>
            <a:endParaRPr lang="it-IT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…ORGANI</a:t>
            </a:r>
            <a:r>
              <a:rPr lang="it-IT" dirty="0" smtClean="0"/>
              <a:t> DEL DIPARTIMENTO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. </a:t>
            </a:r>
            <a:r>
              <a:rPr lang="it-IT" b="1" dirty="0" smtClean="0"/>
              <a:t>Direttore di Dipartimento: </a:t>
            </a:r>
            <a:endParaRPr lang="it-IT" b="1" dirty="0" smtClean="0"/>
          </a:p>
          <a:p>
            <a:r>
              <a:rPr lang="it-IT" dirty="0" smtClean="0"/>
              <a:t>• </a:t>
            </a:r>
            <a:r>
              <a:rPr lang="it-IT" dirty="0" smtClean="0"/>
              <a:t>nominato dal Direttore </a:t>
            </a:r>
            <a:r>
              <a:rPr lang="it-IT" dirty="0" smtClean="0"/>
              <a:t>Generale</a:t>
            </a:r>
          </a:p>
          <a:p>
            <a:r>
              <a:rPr lang="it-IT" dirty="0" smtClean="0"/>
              <a:t> </a:t>
            </a:r>
            <a:r>
              <a:rPr lang="it-IT" dirty="0" smtClean="0"/>
              <a:t>• Titolare della struttura complessa cui è preposto </a:t>
            </a:r>
            <a:endParaRPr lang="it-IT" dirty="0" smtClean="0"/>
          </a:p>
          <a:p>
            <a:r>
              <a:rPr lang="it-IT" dirty="0" smtClean="0"/>
              <a:t>• </a:t>
            </a:r>
            <a:r>
              <a:rPr lang="it-IT" dirty="0" smtClean="0"/>
              <a:t>Responsabilità professionali in materia </a:t>
            </a:r>
            <a:r>
              <a:rPr lang="it-IT" dirty="0" err="1" smtClean="0"/>
              <a:t>clinico-organizzativa</a:t>
            </a:r>
            <a:r>
              <a:rPr lang="it-IT" dirty="0" smtClean="0"/>
              <a:t> e responsabilità gestionale in ordine a razionale e corretta programmazione e gestione di risorse assegnate per realizzazione di obiettivi attribuiti. </a:t>
            </a:r>
            <a:endParaRPr lang="it-IT" dirty="0" smtClean="0"/>
          </a:p>
          <a:p>
            <a:endParaRPr lang="it-IT" dirty="0" smtClean="0"/>
          </a:p>
          <a:p>
            <a:r>
              <a:rPr lang="it-IT" b="1" dirty="0" smtClean="0"/>
              <a:t>II</a:t>
            </a:r>
            <a:r>
              <a:rPr lang="it-IT" b="1" dirty="0" smtClean="0"/>
              <a:t>. Comitato di Dipartimento</a:t>
            </a:r>
            <a:r>
              <a:rPr lang="it-IT" b="1" dirty="0" smtClean="0"/>
              <a:t>:</a:t>
            </a:r>
          </a:p>
          <a:p>
            <a:r>
              <a:rPr lang="it-IT" dirty="0" smtClean="0"/>
              <a:t>• </a:t>
            </a:r>
            <a:r>
              <a:rPr lang="it-IT" dirty="0" smtClean="0"/>
              <a:t>Organo collegiale con struttura e funzioni definiti da Regione </a:t>
            </a:r>
            <a:endParaRPr lang="it-IT" dirty="0" smtClean="0"/>
          </a:p>
          <a:p>
            <a:r>
              <a:rPr lang="it-IT" dirty="0" smtClean="0"/>
              <a:t>• </a:t>
            </a:r>
            <a:r>
              <a:rPr lang="it-IT" dirty="0" smtClean="0"/>
              <a:t>Costituito da responsabili di </a:t>
            </a:r>
            <a:r>
              <a:rPr lang="it-IT" dirty="0" err="1" smtClean="0"/>
              <a:t>Unità</a:t>
            </a:r>
            <a:r>
              <a:rPr lang="it-IT" dirty="0" smtClean="0"/>
              <a:t> Operative, personale amministrativo e Direttore di Dipartimento.</a:t>
            </a:r>
            <a:endParaRPr lang="it-IT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DIPARTIMENTO </a:t>
            </a:r>
            <a:r>
              <a:rPr lang="it-IT" dirty="0" err="1" smtClean="0"/>
              <a:t>DI</a:t>
            </a:r>
            <a:r>
              <a:rPr lang="it-IT" dirty="0" smtClean="0"/>
              <a:t> PREVENZIONE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Struttura </a:t>
            </a:r>
            <a:r>
              <a:rPr lang="it-IT" dirty="0" smtClean="0"/>
              <a:t>operativa di Azienda USL che garantisce la tutela della salute collettiva, perseguendo obiettivi di promozione della salute, prevenzione delle malattie e della </a:t>
            </a:r>
            <a:r>
              <a:rPr lang="it-IT" dirty="0" err="1" smtClean="0"/>
              <a:t>disabilità</a:t>
            </a:r>
            <a:r>
              <a:rPr lang="it-IT" dirty="0" smtClean="0"/>
              <a:t>, miglioramento della qualità della vita. </a:t>
            </a:r>
            <a:endParaRPr lang="it-IT" dirty="0" smtClean="0"/>
          </a:p>
          <a:p>
            <a:r>
              <a:rPr lang="it-IT" dirty="0" smtClean="0"/>
              <a:t>Promuove </a:t>
            </a:r>
            <a:r>
              <a:rPr lang="it-IT" dirty="0" smtClean="0"/>
              <a:t>azioni volte a individuare e rimuovere le cause di nocività e malattie di origine ambientale, umana e animale </a:t>
            </a:r>
            <a:endParaRPr lang="it-IT" dirty="0" smtClean="0"/>
          </a:p>
          <a:p>
            <a:r>
              <a:rPr lang="it-IT" dirty="0" smtClean="0"/>
              <a:t>Ha </a:t>
            </a:r>
            <a:r>
              <a:rPr lang="it-IT" dirty="0" smtClean="0"/>
              <a:t>autonomia organizzativa e contabile ed è organizzato in centri di costo e di responsabilità. </a:t>
            </a:r>
            <a:endParaRPr lang="it-IT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it-IT" dirty="0" smtClean="0"/>
              <a:t>Articolato in strutture organizzative specificatamente dedicate a</a:t>
            </a:r>
            <a:r>
              <a:rPr lang="it-IT" dirty="0" smtClean="0"/>
              <a:t>:</a:t>
            </a:r>
          </a:p>
          <a:p>
            <a:r>
              <a:rPr lang="it-IT" dirty="0" smtClean="0"/>
              <a:t> </a:t>
            </a:r>
            <a:r>
              <a:rPr lang="it-IT" dirty="0" smtClean="0"/>
              <a:t>igiene e </a:t>
            </a:r>
            <a:r>
              <a:rPr lang="it-IT" dirty="0" err="1" smtClean="0"/>
              <a:t>sanità</a:t>
            </a:r>
            <a:r>
              <a:rPr lang="it-IT" dirty="0" smtClean="0"/>
              <a:t> </a:t>
            </a:r>
            <a:r>
              <a:rPr lang="it-IT" dirty="0" smtClean="0"/>
              <a:t>pubblica</a:t>
            </a:r>
          </a:p>
          <a:p>
            <a:r>
              <a:rPr lang="it-IT" dirty="0" smtClean="0"/>
              <a:t>igiene </a:t>
            </a:r>
            <a:r>
              <a:rPr lang="it-IT" dirty="0" smtClean="0"/>
              <a:t>degli alimenti e della </a:t>
            </a:r>
            <a:r>
              <a:rPr lang="it-IT" dirty="0" smtClean="0"/>
              <a:t>nutrizione</a:t>
            </a:r>
          </a:p>
          <a:p>
            <a:r>
              <a:rPr lang="it-IT" dirty="0" smtClean="0"/>
              <a:t>prevenzione </a:t>
            </a:r>
            <a:r>
              <a:rPr lang="it-IT" dirty="0" smtClean="0"/>
              <a:t>e sicurezza degli ambienti di </a:t>
            </a:r>
            <a:r>
              <a:rPr lang="it-IT" dirty="0" smtClean="0"/>
              <a:t>lavoro</a:t>
            </a:r>
          </a:p>
          <a:p>
            <a:r>
              <a:rPr lang="it-IT" dirty="0" err="1" smtClean="0"/>
              <a:t>sanità</a:t>
            </a:r>
            <a:r>
              <a:rPr lang="it-IT" dirty="0" smtClean="0"/>
              <a:t> animale</a:t>
            </a:r>
          </a:p>
          <a:p>
            <a:r>
              <a:rPr lang="it-IT" dirty="0" smtClean="0"/>
              <a:t>igiene </a:t>
            </a:r>
            <a:r>
              <a:rPr lang="it-IT" dirty="0" smtClean="0"/>
              <a:t>della produzione, trasformazione, commercializzazione, conservazione e trasporto degli alimenti di origine animale e loro </a:t>
            </a:r>
            <a:r>
              <a:rPr lang="it-IT" dirty="0" smtClean="0"/>
              <a:t>derivati</a:t>
            </a:r>
          </a:p>
          <a:p>
            <a:r>
              <a:rPr lang="it-IT" dirty="0" smtClean="0"/>
              <a:t>igiene </a:t>
            </a:r>
            <a:r>
              <a:rPr lang="it-IT" dirty="0" smtClean="0"/>
              <a:t>degli allevamenti e delle produzioni zootecniche</a:t>
            </a:r>
            <a:endParaRPr lang="it-IT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DISTRETTO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Articolazione territoriale ed organizzativa della USL per </a:t>
            </a:r>
            <a:r>
              <a:rPr lang="it-IT" dirty="0" err="1" smtClean="0"/>
              <a:t>attività</a:t>
            </a:r>
            <a:r>
              <a:rPr lang="it-IT" dirty="0" smtClean="0"/>
              <a:t> finalizzate a garantire l'assistenza sanitaria sul territorio attraverso gestione integrata di risorse della </a:t>
            </a:r>
            <a:r>
              <a:rPr lang="it-IT" dirty="0" err="1" smtClean="0"/>
              <a:t>Unità</a:t>
            </a:r>
            <a:r>
              <a:rPr lang="it-IT" dirty="0" smtClean="0"/>
              <a:t> Sanitaria Locale e degli Enti Locali (Piani di Committenza)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Integrazione socio-sanitaria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Ruolo notevolmente potenziato da riforma sanitaria “</a:t>
            </a:r>
            <a:r>
              <a:rPr lang="it-IT" dirty="0" err="1" smtClean="0"/>
              <a:t>ter</a:t>
            </a:r>
            <a:r>
              <a:rPr lang="it-IT" dirty="0" smtClean="0"/>
              <a:t>”: autonomia </a:t>
            </a:r>
            <a:r>
              <a:rPr lang="it-IT" dirty="0" err="1" smtClean="0"/>
              <a:t>tecnicogestionale</a:t>
            </a:r>
            <a:r>
              <a:rPr lang="it-IT" dirty="0" smtClean="0"/>
              <a:t> ed economico-finanziaria con contabilità separata all’interno del bilancio dell’Azienda USL</a:t>
            </a:r>
            <a:endParaRPr lang="it-IT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Compiti del distretto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Missione: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Governare ed orientare l’utilizzo delle </a:t>
            </a:r>
            <a:r>
              <a:rPr lang="it-IT" dirty="0" smtClean="0"/>
              <a:t>risorse</a:t>
            </a:r>
          </a:p>
          <a:p>
            <a:r>
              <a:rPr lang="it-IT" dirty="0" smtClean="0"/>
              <a:t> </a:t>
            </a:r>
            <a:r>
              <a:rPr lang="it-IT" dirty="0" smtClean="0"/>
              <a:t>Produrre servizi sanitari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Soddisfare i bisogni di salute </a:t>
            </a:r>
            <a:endParaRPr lang="it-IT" dirty="0" smtClean="0"/>
          </a:p>
          <a:p>
            <a:r>
              <a:rPr lang="it-IT" dirty="0" smtClean="0"/>
              <a:t>Curare </a:t>
            </a:r>
            <a:r>
              <a:rPr lang="it-IT" dirty="0" smtClean="0"/>
              <a:t>i rapporti con Amministrazioni locali, associazioni di volontariato, organizzazioni sindacali, organizzazioni non a scopo di lucro (ONLUS), singoli </a:t>
            </a:r>
            <a:r>
              <a:rPr lang="it-IT" dirty="0" err="1" smtClean="0"/>
              <a:t>cittadin</a:t>
            </a:r>
            <a:endParaRPr lang="it-IT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Organi distretto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b="1" dirty="0" smtClean="0"/>
              <a:t>DIRETTORE </a:t>
            </a:r>
            <a:r>
              <a:rPr lang="it-IT" b="1" dirty="0" err="1" smtClean="0"/>
              <a:t>DI</a:t>
            </a:r>
            <a:r>
              <a:rPr lang="it-IT" b="1" dirty="0" smtClean="0"/>
              <a:t> DISTRETTO</a:t>
            </a:r>
            <a:r>
              <a:rPr lang="it-IT" dirty="0" smtClean="0"/>
              <a:t>: </a:t>
            </a:r>
            <a:r>
              <a:rPr lang="it-IT" dirty="0" smtClean="0"/>
              <a:t> </a:t>
            </a:r>
            <a:r>
              <a:rPr lang="it-IT" dirty="0" smtClean="0"/>
              <a:t>Nominato dal Direttore Generale d’intesa con il Comitato di Distretto o Rappresenta la Direzione Generale nel rapporto con gli Enti Locali dell’ambito territoriale di competenza 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 </a:t>
            </a:r>
            <a:r>
              <a:rPr lang="it-IT" dirty="0" smtClean="0"/>
              <a:t>Ha compito di governo nel proprio ambito territoriale: è responsabile della gestione delle risorse assegnate o Responsabile dell’integrazione fra diverse componenti dell’azienda e del sociale. 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 </a:t>
            </a:r>
            <a:r>
              <a:rPr lang="it-IT" dirty="0" smtClean="0"/>
              <a:t>Supporta la Direzione Generale nei rapporti con i sindaci del Distretto curando le relazioni con il Comitato di Distretto. 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b="1" dirty="0" smtClean="0"/>
              <a:t>IL </a:t>
            </a:r>
            <a:r>
              <a:rPr lang="it-IT" b="1" dirty="0" smtClean="0"/>
              <a:t>COMITATO </a:t>
            </a:r>
            <a:r>
              <a:rPr lang="it-IT" b="1" dirty="0" err="1" smtClean="0"/>
              <a:t>DI</a:t>
            </a:r>
            <a:r>
              <a:rPr lang="it-IT" b="1" dirty="0" smtClean="0"/>
              <a:t> DISTRETTO</a:t>
            </a:r>
            <a:r>
              <a:rPr lang="it-IT" dirty="0" smtClean="0"/>
              <a:t>: 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 </a:t>
            </a:r>
            <a:r>
              <a:rPr lang="it-IT" dirty="0" smtClean="0"/>
              <a:t>Composto dai sindaci dei Comuni o loro delegati 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 </a:t>
            </a:r>
            <a:r>
              <a:rPr lang="it-IT" dirty="0" smtClean="0"/>
              <a:t>Esprime parere obbligatorio sul Programma delle attività territoriali su assetto organizzativo e localizzazione dei servizi del distretto e ne verifica il raggiungimento dei risultati</a:t>
            </a:r>
            <a:endParaRPr lang="it-IT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</TotalTime>
  <Words>3537</Words>
  <Application>Microsoft Office PowerPoint</Application>
  <PresentationFormat>Presentazione su schermo (4:3)</PresentationFormat>
  <Paragraphs>290</Paragraphs>
  <Slides>60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60</vt:i4>
      </vt:variant>
    </vt:vector>
  </HeadingPairs>
  <TitlesOfParts>
    <vt:vector size="61" baseType="lpstr">
      <vt:lpstr>Equinozio</vt:lpstr>
      <vt:lpstr>STORIA SSN</vt:lpstr>
      <vt:lpstr>LEGGE 833/78</vt:lpstr>
      <vt:lpstr>Diapositiva 3</vt:lpstr>
      <vt:lpstr>Diapositiva 4</vt:lpstr>
      <vt:lpstr>Diapositiva 5</vt:lpstr>
      <vt:lpstr>Diapositiva 6</vt:lpstr>
      <vt:lpstr>Riordino del SSN D.Lgs. n. 502/1992 e 517/1993 Seconda Riforma</vt:lpstr>
      <vt:lpstr>Diapositiva 8</vt:lpstr>
      <vt:lpstr>Diapositiva 9</vt:lpstr>
      <vt:lpstr>Punti salienti:  </vt:lpstr>
      <vt:lpstr>Diapositiva 11</vt:lpstr>
      <vt:lpstr>Diapositiva 12</vt:lpstr>
      <vt:lpstr>Diapositiva 13</vt:lpstr>
      <vt:lpstr>Diapositiva 14</vt:lpstr>
      <vt:lpstr>Diapositiva 15</vt:lpstr>
      <vt:lpstr>D.Lgs. n. 229/1999 Terza Riforma </vt:lpstr>
      <vt:lpstr>Diapositiva 17</vt:lpstr>
      <vt:lpstr>Diapositiva 18</vt:lpstr>
      <vt:lpstr>Diapositiva 19</vt:lpstr>
      <vt:lpstr>Diapositiva 20</vt:lpstr>
      <vt:lpstr>Diapositiva 21</vt:lpstr>
      <vt:lpstr>RIFORMA TTOLO V DELLA COSTITUZIONE</vt:lpstr>
      <vt:lpstr>Diapositiva 23</vt:lpstr>
      <vt:lpstr>Diapositiva 24</vt:lpstr>
      <vt:lpstr>Diapositiva 25</vt:lpstr>
      <vt:lpstr>lea</vt:lpstr>
      <vt:lpstr>PSN</vt:lpstr>
      <vt:lpstr>Delinea:</vt:lpstr>
      <vt:lpstr>Diapositiva 29</vt:lpstr>
      <vt:lpstr>PSR</vt:lpstr>
      <vt:lpstr>OBIETTIVI</vt:lpstr>
      <vt:lpstr>Diapositiva 32</vt:lpstr>
      <vt:lpstr>PAL</vt:lpstr>
      <vt:lpstr>Diapositiva 34</vt:lpstr>
      <vt:lpstr>AZIENDE SANITARIE</vt:lpstr>
      <vt:lpstr>AZIENDA USL</vt:lpstr>
      <vt:lpstr>Diapositiva 37</vt:lpstr>
      <vt:lpstr>AO - AOU</vt:lpstr>
      <vt:lpstr>REQUISITI</vt:lpstr>
      <vt:lpstr>stituti di Ricovero e Cura a Carattere Scientifico - IRCCS</vt:lpstr>
      <vt:lpstr>Strutture private che dispongono di tutti i requisiti per lavorare nel Sistema Sanitario</vt:lpstr>
      <vt:lpstr>ATTO AZIENDALE</vt:lpstr>
      <vt:lpstr>Diapositiva 43</vt:lpstr>
      <vt:lpstr>Diapositiva 44</vt:lpstr>
      <vt:lpstr>Diapositiva 45</vt:lpstr>
      <vt:lpstr>Diapositiva 46</vt:lpstr>
      <vt:lpstr>CONTROLLO DELLA REGIONE SUL DG</vt:lpstr>
      <vt:lpstr>Diapositiva 48</vt:lpstr>
      <vt:lpstr>Diapositiva 49</vt:lpstr>
      <vt:lpstr>Diapositiva 50</vt:lpstr>
      <vt:lpstr>PRESIDIO OSPEDALIERO</vt:lpstr>
      <vt:lpstr>DIPARTIMENTO</vt:lpstr>
      <vt:lpstr>…</vt:lpstr>
      <vt:lpstr>…ORGANI DEL DIPARTIMENTO</vt:lpstr>
      <vt:lpstr>DIPARTIMENTO DI PREVENZIONE</vt:lpstr>
      <vt:lpstr>Diapositiva 56</vt:lpstr>
      <vt:lpstr>DISTRETTO</vt:lpstr>
      <vt:lpstr>Compiti del distretto</vt:lpstr>
      <vt:lpstr>Organi distretto</vt:lpstr>
      <vt:lpstr>Diapositiva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SSN</dc:title>
  <dc:creator>Windows User</dc:creator>
  <cp:lastModifiedBy>Windows User</cp:lastModifiedBy>
  <cp:revision>1</cp:revision>
  <dcterms:created xsi:type="dcterms:W3CDTF">2022-05-30T07:19:35Z</dcterms:created>
  <dcterms:modified xsi:type="dcterms:W3CDTF">2022-05-30T08:29:59Z</dcterms:modified>
</cp:coreProperties>
</file>