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98" r:id="rId22"/>
    <p:sldId id="276" r:id="rId23"/>
    <p:sldId id="277" r:id="rId24"/>
    <p:sldId id="321" r:id="rId25"/>
    <p:sldId id="322" r:id="rId26"/>
    <p:sldId id="323" r:id="rId27"/>
    <p:sldId id="278" r:id="rId28"/>
    <p:sldId id="279" r:id="rId29"/>
    <p:sldId id="280" r:id="rId30"/>
    <p:sldId id="281" r:id="rId31"/>
    <p:sldId id="282" r:id="rId32"/>
    <p:sldId id="291" r:id="rId33"/>
    <p:sldId id="292" r:id="rId34"/>
    <p:sldId id="293" r:id="rId35"/>
    <p:sldId id="294" r:id="rId36"/>
    <p:sldId id="295" r:id="rId37"/>
    <p:sldId id="296" r:id="rId38"/>
    <p:sldId id="283" r:id="rId39"/>
    <p:sldId id="284" r:id="rId40"/>
    <p:sldId id="285" r:id="rId41"/>
    <p:sldId id="286" r:id="rId42"/>
    <p:sldId id="287" r:id="rId43"/>
    <p:sldId id="288" r:id="rId44"/>
    <p:sldId id="289" r:id="rId45"/>
    <p:sldId id="297" r:id="rId46"/>
    <p:sldId id="314" r:id="rId47"/>
    <p:sldId id="316" r:id="rId48"/>
    <p:sldId id="299" r:id="rId49"/>
    <p:sldId id="315" r:id="rId50"/>
    <p:sldId id="300" r:id="rId51"/>
    <p:sldId id="301" r:id="rId52"/>
    <p:sldId id="302" r:id="rId53"/>
    <p:sldId id="303" r:id="rId54"/>
    <p:sldId id="304" r:id="rId55"/>
    <p:sldId id="310" r:id="rId56"/>
    <p:sldId id="306" r:id="rId57"/>
    <p:sldId id="311" r:id="rId58"/>
    <p:sldId id="320" r:id="rId59"/>
    <p:sldId id="312" r:id="rId60"/>
    <p:sldId id="317" r:id="rId61"/>
    <p:sldId id="318" r:id="rId62"/>
    <p:sldId id="313" r:id="rId63"/>
    <p:sldId id="319" r:id="rId64"/>
    <p:sldId id="290" r:id="rId65"/>
    <p:sldId id="325" r:id="rId66"/>
    <p:sldId id="327" r:id="rId67"/>
    <p:sldId id="329" r:id="rId68"/>
    <p:sldId id="331" r:id="rId69"/>
    <p:sldId id="333" r:id="rId70"/>
    <p:sldId id="335" r:id="rId71"/>
    <p:sldId id="337" r:id="rId72"/>
    <p:sldId id="339" r:id="rId73"/>
    <p:sldId id="341" r:id="rId74"/>
    <p:sldId id="343" r:id="rId7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7D3ED1-B623-4361-B69B-D2FE71FDA68D}" type="datetimeFigureOut">
              <a:rPr lang="it-IT" smtClean="0"/>
              <a:t>21/07/2019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7832F9-7150-46FE-9CFD-F0324F8A31DC}"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4A215FB-64A0-4001-AC7F-42BEF4AFA7AC}" type="slidenum">
              <a:rPr lang="it-IT" smtClean="0"/>
              <a:pPr/>
              <a:t>70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0717AAD1-1998-43D0-BEC7-BFAD3434EEFD}"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17AAD1-1998-43D0-BEC7-BFAD3434EEFD}"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0717AAD1-1998-43D0-BEC7-BFAD3434EEFD}"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A64D313-D946-4550-BDA9-4FCE006C9A44}" type="datetimeFigureOut">
              <a:rPr lang="it-IT" smtClean="0"/>
              <a:pPr/>
              <a:t>21/07/2019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17AAD1-1998-43D0-BEC7-BFAD3434EEFD}"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A64D313-D946-4550-BDA9-4FCE006C9A44}" type="datetimeFigureOut">
              <a:rPr lang="it-IT" smtClean="0"/>
              <a:pPr/>
              <a:t>21/07/2019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17AAD1-1998-43D0-BEC7-BFAD3434EEFD}"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it.wikipedia.org/wiki/Contabilit%C3%A0" TargetMode="External"/><Relationship Id="rId2" Type="http://schemas.openxmlformats.org/officeDocument/2006/relationships/hyperlink" Target="https://it.wikipedia.org/wiki/Autonomia_funzionale"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it.wikipedia.org/wiki/Servizio_sanitario_nazionale_(Italia)" TargetMode="External"/><Relationship Id="rId2" Type="http://schemas.openxmlformats.org/officeDocument/2006/relationships/hyperlink" Target="https://it.wikipedia.org/wiki/Italia" TargetMode="External"/><Relationship Id="rId1" Type="http://schemas.openxmlformats.org/officeDocument/2006/relationships/slideLayout" Target="../slideLayouts/slideLayout2.xml"/><Relationship Id="rId4" Type="http://schemas.openxmlformats.org/officeDocument/2006/relationships/hyperlink" Target="https://it.wikipedia.org/wiki/Ospedale"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it.wikipedia.org/wiki/Centro_di_costo" TargetMode="External"/><Relationship Id="rId2" Type="http://schemas.openxmlformats.org/officeDocument/2006/relationships/hyperlink" Target="https://it.wikipedia.org/wiki/Azienda_sanitaria_locale" TargetMode="External"/><Relationship Id="rId1" Type="http://schemas.openxmlformats.org/officeDocument/2006/relationships/slideLayout" Target="../slideLayouts/slideLayout2.xml"/><Relationship Id="rId5" Type="http://schemas.openxmlformats.org/officeDocument/2006/relationships/hyperlink" Target="https://it.wikipedia.org/wiki/Patrimonio" TargetMode="External"/><Relationship Id="rId4" Type="http://schemas.openxmlformats.org/officeDocument/2006/relationships/hyperlink" Target="https://it.wikipedia.org/wiki/Regione_amministrativa"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it.wikipedia.org/wiki/Istituto_di_ricovero_e_cura_a_carattere_scientifico" TargetMode="External"/><Relationship Id="rId2" Type="http://schemas.openxmlformats.org/officeDocument/2006/relationships/hyperlink" Target="https://it.wikipedia.org/wiki/Azienda_ospedaliera_di_rilievo_nazionale_e_di_alta_specializzazione" TargetMode="External"/><Relationship Id="rId1" Type="http://schemas.openxmlformats.org/officeDocument/2006/relationships/slideLayout" Target="../slideLayouts/slideLayout2.xml"/><Relationship Id="rId5" Type="http://schemas.openxmlformats.org/officeDocument/2006/relationships/hyperlink" Target="https://it.wikipedia.org/wiki/Servizio_sanitario_nazionale" TargetMode="External"/><Relationship Id="rId4" Type="http://schemas.openxmlformats.org/officeDocument/2006/relationships/hyperlink" Target="https://it.wikipedia.org/wiki/Universit%C3%A0_italiane"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Art 32 Costituzione</a:t>
            </a:r>
            <a:endParaRPr lang="it-IT" dirty="0"/>
          </a:p>
        </p:txBody>
      </p:sp>
      <p:sp>
        <p:nvSpPr>
          <p:cNvPr id="5" name="Segnaposto contenuto 4"/>
          <p:cNvSpPr>
            <a:spLocks noGrp="1"/>
          </p:cNvSpPr>
          <p:nvPr>
            <p:ph idx="1"/>
          </p:nvPr>
        </p:nvSpPr>
        <p:spPr/>
        <p:txBody>
          <a:bodyPr/>
          <a:lstStyle/>
          <a:p>
            <a:r>
              <a:rPr lang="it-IT" dirty="0" smtClean="0"/>
              <a:t>“La Repubblica tutela la salute come fondamentale diritto dell’individuo e interesse della collettività, e garantisce cure gratuite agli indigenti. • Nessuno può essere obbligato a un determinato trattamento sanitario se non per disposizione di legge. La legge non può in nessun caso violare i limiti imposti dal rispetto della persona umana”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20656"/>
          </a:xfrm>
        </p:spPr>
        <p:txBody>
          <a:bodyPr>
            <a:normAutofit fontScale="90000"/>
          </a:bodyPr>
          <a:lstStyle/>
          <a:p>
            <a:endParaRPr lang="it-IT" dirty="0"/>
          </a:p>
        </p:txBody>
      </p:sp>
      <p:sp>
        <p:nvSpPr>
          <p:cNvPr id="3" name="Segnaposto contenuto 2"/>
          <p:cNvSpPr>
            <a:spLocks noGrp="1"/>
          </p:cNvSpPr>
          <p:nvPr>
            <p:ph idx="1"/>
          </p:nvPr>
        </p:nvSpPr>
        <p:spPr>
          <a:xfrm>
            <a:off x="457200" y="1268760"/>
            <a:ext cx="8229600" cy="5589240"/>
          </a:xfrm>
        </p:spPr>
        <p:txBody>
          <a:bodyPr>
            <a:normAutofit fontScale="92500" lnSpcReduction="20000"/>
          </a:bodyPr>
          <a:lstStyle/>
          <a:p>
            <a:r>
              <a:rPr lang="it-IT" dirty="0" smtClean="0"/>
              <a:t> 1958 - Istituzione Ministero della Sanità </a:t>
            </a:r>
          </a:p>
          <a:p>
            <a:r>
              <a:rPr lang="it-IT" dirty="0" smtClean="0"/>
              <a:t> 1970 - Vengono istituite le Regioni; con DPR 4/1972 sono trasferite alle Regioni a statuto ordinario funzioni amministrative in materia di assistenza sanitaria </a:t>
            </a:r>
          </a:p>
          <a:p>
            <a:r>
              <a:rPr lang="it-IT" dirty="0" smtClean="0"/>
              <a:t> 1978 - Legge 833: istituzione del SSN (Stato, Regioni ed Enti Locali: modello centralizzato, burocratico, finanziamento indipendente dai risultati “a piè di lista”)  </a:t>
            </a:r>
          </a:p>
          <a:p>
            <a:r>
              <a:rPr lang="it-IT" dirty="0" smtClean="0"/>
              <a:t>1992 - Legge “delega” 421 riforme in diversi settori: previdenza, pubblico impiego, finanza territoriale, sanità </a:t>
            </a:r>
          </a:p>
          <a:p>
            <a:r>
              <a:rPr lang="it-IT" dirty="0" smtClean="0"/>
              <a:t>1992 - </a:t>
            </a:r>
            <a:r>
              <a:rPr lang="it-IT" dirty="0" err="1" smtClean="0"/>
              <a:t>D.Lgs.</a:t>
            </a:r>
            <a:r>
              <a:rPr lang="it-IT" dirty="0" smtClean="0"/>
              <a:t> 502 (cd. Riforma “De Lorenzo”) </a:t>
            </a:r>
          </a:p>
          <a:p>
            <a:r>
              <a:rPr lang="it-IT" dirty="0" smtClean="0"/>
              <a:t>1993 D.Lgs</a:t>
            </a:r>
            <a:r>
              <a:rPr lang="it-IT" dirty="0" err="1" smtClean="0"/>
              <a:t>.517 riordino</a:t>
            </a:r>
            <a:r>
              <a:rPr lang="it-IT" dirty="0" smtClean="0"/>
              <a:t> del SSN (Stato e Regioni: modello decentrato) </a:t>
            </a:r>
          </a:p>
          <a:p>
            <a:r>
              <a:rPr lang="it-IT" dirty="0" smtClean="0"/>
              <a:t>1999 - </a:t>
            </a:r>
            <a:r>
              <a:rPr lang="it-IT" dirty="0" err="1" smtClean="0"/>
              <a:t>D.Lgs.</a:t>
            </a:r>
            <a:r>
              <a:rPr lang="it-IT" dirty="0" smtClean="0"/>
              <a:t> 229 Riforma </a:t>
            </a:r>
            <a:r>
              <a:rPr lang="it-IT" dirty="0" err="1" smtClean="0"/>
              <a:t>Ter</a:t>
            </a:r>
            <a:r>
              <a:rPr lang="it-IT" dirty="0" smtClean="0"/>
              <a:t> del SSN (cd. Riforma “Bindi”)</a:t>
            </a:r>
          </a:p>
          <a:p>
            <a:r>
              <a:rPr lang="it-IT" dirty="0" smtClean="0"/>
              <a:t>2001 - Legge costituzionale 3 (riforma del titolo V) </a:t>
            </a:r>
          </a:p>
          <a:p>
            <a:r>
              <a:rPr lang="it-IT" dirty="0" smtClean="0"/>
              <a:t> 2012 - Legge 189 (cd. Riforma “</a:t>
            </a:r>
            <a:r>
              <a:rPr lang="it-IT" dirty="0" err="1" smtClean="0"/>
              <a:t>Balduzzi</a:t>
            </a:r>
            <a:r>
              <a:rPr lang="it-IT" dirty="0" smtClean="0"/>
              <a:t>”)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Sistema mutualistico</a:t>
            </a:r>
            <a:endParaRPr lang="it-IT" dirty="0"/>
          </a:p>
        </p:txBody>
      </p:sp>
      <p:sp>
        <p:nvSpPr>
          <p:cNvPr id="3" name="Segnaposto contenuto 2"/>
          <p:cNvSpPr>
            <a:spLocks noGrp="1"/>
          </p:cNvSpPr>
          <p:nvPr>
            <p:ph idx="1"/>
          </p:nvPr>
        </p:nvSpPr>
        <p:spPr/>
        <p:txBody>
          <a:bodyPr/>
          <a:lstStyle/>
          <a:p>
            <a:r>
              <a:rPr lang="it-IT" dirty="0" smtClean="0"/>
              <a:t>La maggior parte della popolazione italiana (oltre il 90%) fruiva di assistenza sanitaria su base assicurativa obbligatoria (sistema mutualistico).</a:t>
            </a:r>
          </a:p>
          <a:p>
            <a:r>
              <a:rPr lang="it-IT" dirty="0" smtClean="0"/>
              <a:t> • Il sistema mutualistico si sviluppa tra la prima e la seconda guerra mondiale. In particolare, negli anni tra il 1920-1930 si assiste al proliferare di casse mutue malattia per i lavoratori delle varie categorie.</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CASSE MUTUA</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ENPAS (lavoratori pubblici dipendenti statali) </a:t>
            </a:r>
          </a:p>
          <a:p>
            <a:r>
              <a:rPr lang="it-IT" dirty="0" smtClean="0"/>
              <a:t>INADEL (lavoratori pubblici dipendenti degli enti locali)</a:t>
            </a:r>
          </a:p>
          <a:p>
            <a:r>
              <a:rPr lang="it-IT" dirty="0" smtClean="0"/>
              <a:t>ENPDEDP (lavoratori del credito e delle assicurazioni) </a:t>
            </a:r>
          </a:p>
          <a:p>
            <a:r>
              <a:rPr lang="it-IT" dirty="0" smtClean="0"/>
              <a:t>CASSE MUTUE AZIENDALI E </a:t>
            </a:r>
            <a:r>
              <a:rPr lang="it-IT" dirty="0" err="1" smtClean="0"/>
              <a:t>DI</a:t>
            </a:r>
            <a:r>
              <a:rPr lang="it-IT" dirty="0" smtClean="0"/>
              <a:t> CATEGORIA (lavoratori dipendenti, e loro familiari, del settore privato: industria, agricoltura e commercio). </a:t>
            </a:r>
          </a:p>
          <a:p>
            <a:r>
              <a:rPr lang="it-IT" dirty="0" smtClean="0"/>
              <a:t>• Con Legge n. 138 del 11/1/1943 vengono sciolte le casse mutue aziendali e di categoria e viene istituito INAM. Fino al 1952 restano esclusi da ogni forma di assistenza i lavoratori autonomi (artigiani, commercianti, coltivatori diretti). Per tale categoria di lavoratori, tra il 1953 e il 1956, vengono costituite le mutue autogestite. </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LIMITI SISTEMA MUTUALISTICO</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sistema basato sull’assistenza sanitaria su base assicurativa obbligatoria</a:t>
            </a:r>
          </a:p>
          <a:p>
            <a:r>
              <a:rPr lang="it-IT" dirty="0" smtClean="0"/>
              <a:t> non tutti i cittadini erano coperti dall’assicurazione sociale contro le malattie</a:t>
            </a:r>
          </a:p>
          <a:p>
            <a:r>
              <a:rPr lang="it-IT" dirty="0" smtClean="0"/>
              <a:t>diversità di trattamento previsto tra i vari enti mutualistici per i propri assistiti </a:t>
            </a:r>
          </a:p>
          <a:p>
            <a:r>
              <a:rPr lang="it-IT" dirty="0" smtClean="0"/>
              <a:t>complessità dei rapporti amministrativi e finanziari tra enti mutualistici ed operatori sanitari </a:t>
            </a:r>
          </a:p>
          <a:p>
            <a:r>
              <a:rPr lang="it-IT" dirty="0" smtClean="0"/>
              <a:t>presupposto per ogni intervento nel settore sanitario era l’esistenza di uno stato di malattia nessuna considerazione per il momento della “prevenzione” e per quello “riabilitativo”</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1958 viene istituito il Ministero della Sanità </a:t>
            </a:r>
            <a:endParaRPr lang="it-IT" dirty="0"/>
          </a:p>
        </p:txBody>
      </p:sp>
      <p:sp>
        <p:nvSpPr>
          <p:cNvPr id="3" name="Segnaposto contenuto 2"/>
          <p:cNvSpPr>
            <a:spLocks noGrp="1"/>
          </p:cNvSpPr>
          <p:nvPr>
            <p:ph idx="1"/>
          </p:nvPr>
        </p:nvSpPr>
        <p:spPr/>
        <p:txBody>
          <a:bodyPr/>
          <a:lstStyle/>
          <a:p>
            <a:r>
              <a:rPr lang="it-IT" dirty="0" smtClean="0"/>
              <a:t>L’organizzazione sanitaria era così composta:</a:t>
            </a:r>
          </a:p>
          <a:p>
            <a:r>
              <a:rPr lang="it-IT" dirty="0" smtClean="0"/>
              <a:t> A livello centrale:</a:t>
            </a:r>
          </a:p>
          <a:p>
            <a:pPr>
              <a:buNone/>
            </a:pPr>
            <a:r>
              <a:rPr lang="it-IT" dirty="0" smtClean="0"/>
              <a:t> • Ministero della Sanità con il Consiglio Superiore di Sanità (organo consultivo) e l’Istituto Superiore di Sanità (organo tecnico)</a:t>
            </a:r>
          </a:p>
          <a:p>
            <a:r>
              <a:rPr lang="it-IT" dirty="0" smtClean="0"/>
              <a:t> A livello periferico: </a:t>
            </a:r>
          </a:p>
          <a:p>
            <a:pPr>
              <a:buNone/>
            </a:pPr>
            <a:r>
              <a:rPr lang="it-IT" dirty="0" smtClean="0"/>
              <a:t>• Ufficio del medico provinciale, Ufficio del veterinario provinciale, uffici sanitari dei comuni e dei consorzi comunali, gli uffici sanitari speciali (sanità marittima, sanità aerea, </a:t>
            </a:r>
            <a:r>
              <a:rPr lang="it-IT" dirty="0" err="1" smtClean="0"/>
              <a:t>etc…</a:t>
            </a:r>
            <a:r>
              <a:rPr lang="it-IT" dirty="0" smtClean="0"/>
              <a:t>) </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836712"/>
            <a:ext cx="8229600" cy="5487888"/>
          </a:xfrm>
        </p:spPr>
        <p:txBody>
          <a:bodyPr/>
          <a:lstStyle/>
          <a:p>
            <a:r>
              <a:rPr lang="it-IT" dirty="0" smtClean="0"/>
              <a:t>Nel 1970 vengono istituite le REGIONI Tra il 1972 e il 1977 vengono quindi </a:t>
            </a:r>
            <a:r>
              <a:rPr lang="it-IT" dirty="0" smtClean="0">
                <a:solidFill>
                  <a:srgbClr val="FF0000"/>
                </a:solidFill>
              </a:rPr>
              <a:t>trasferite alle Regioni una serie di funzioni amministrative di competenza dello Stato. </a:t>
            </a:r>
          </a:p>
          <a:p>
            <a:r>
              <a:rPr lang="it-IT" dirty="0" smtClean="0"/>
              <a:t>DPR n. 4 del 14 gennaio 1972 “Le funzioni amministrative esercitate dagli organi centrali e periferici dello Stato in materia di assistenza sanitaria, nelle sue fasi di intervento preventivo, curativo e riabilitativo, sono trasferite alle Regioni a statuto ordinario”. </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Il Servizio Sanitario Nazionale viene istituito con la Legge n. 833 del 23 dicembre 1978.</a:t>
            </a:r>
          </a:p>
          <a:p>
            <a:endParaRPr lang="it-IT" dirty="0" smtClean="0"/>
          </a:p>
          <a:p>
            <a:r>
              <a:rPr lang="it-IT" dirty="0" smtClean="0"/>
              <a:t> E’ la legge che permette il definitivo superamento del sistema di assistenza sanitaria su base assicurativa obbligatoria (sistema mutualistico), lo scioglimento di tutti gli enti con finalità assistenziali e la loro confluenza verso l’istituendo SSN.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833/78</a:t>
            </a:r>
            <a:endParaRPr lang="it-IT" dirty="0"/>
          </a:p>
        </p:txBody>
      </p:sp>
      <p:sp>
        <p:nvSpPr>
          <p:cNvPr id="3" name="Segnaposto contenuto 2"/>
          <p:cNvSpPr>
            <a:spLocks noGrp="1"/>
          </p:cNvSpPr>
          <p:nvPr>
            <p:ph idx="1"/>
          </p:nvPr>
        </p:nvSpPr>
        <p:spPr/>
        <p:txBody>
          <a:bodyPr/>
          <a:lstStyle/>
          <a:p>
            <a:r>
              <a:rPr lang="it-IT" dirty="0" smtClean="0"/>
              <a:t>Principi ispiratori della riforma sanitaria:</a:t>
            </a:r>
          </a:p>
          <a:p>
            <a:pPr>
              <a:buNone/>
            </a:pPr>
            <a:r>
              <a:rPr lang="it-IT" dirty="0" smtClean="0"/>
              <a:t> • universalità dei destinatari</a:t>
            </a:r>
          </a:p>
          <a:p>
            <a:pPr>
              <a:buNone/>
            </a:pPr>
            <a:r>
              <a:rPr lang="it-IT" dirty="0" smtClean="0"/>
              <a:t> • uguaglianza del trattamento</a:t>
            </a:r>
          </a:p>
          <a:p>
            <a:pPr>
              <a:buNone/>
            </a:pPr>
            <a:r>
              <a:rPr lang="it-IT" dirty="0" smtClean="0"/>
              <a:t> • globalità degli interventi </a:t>
            </a:r>
          </a:p>
          <a:p>
            <a:pPr>
              <a:buNone/>
            </a:pPr>
            <a:r>
              <a:rPr lang="it-IT" dirty="0" smtClean="0"/>
              <a:t>•  libera scelta del cittadino</a:t>
            </a:r>
          </a:p>
          <a:p>
            <a:pPr>
              <a:buNone/>
            </a:pPr>
            <a:endParaRPr lang="it-IT" dirty="0" smtClean="0"/>
          </a:p>
          <a:p>
            <a:r>
              <a:rPr lang="it-IT" dirty="0" smtClean="0"/>
              <a:t> • N.B.: concezione di assistenza pubblica illimitata e incondizionata </a:t>
            </a:r>
            <a:r>
              <a:rPr lang="it-IT" sz="4000" dirty="0" smtClean="0">
                <a:solidFill>
                  <a:srgbClr val="FF0000"/>
                </a:solidFill>
              </a:rPr>
              <a:t>(welfare state) </a:t>
            </a:r>
            <a:endParaRPr lang="it-IT" sz="4000"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Servizio Sanitario Nazionale è costituito dal complesso delle funzioni, delle strutture, dei servizi e delle attività destinati alla promozione, al mantenimento ed al recupero della salute fisica e psichica di tutta la popolazione senza distinzione di condizioni individuali o sociali e secondo modalità che assicurino l’eguaglianza dei cittadini nei confronti del servizio … </a:t>
            </a:r>
            <a:r>
              <a:rPr lang="it-IT" dirty="0" err="1" smtClean="0"/>
              <a:t>…</a:t>
            </a:r>
            <a:r>
              <a:rPr lang="it-IT" dirty="0" smtClean="0"/>
              <a:t>” </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76640"/>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127848"/>
          </a:xfrm>
        </p:spPr>
        <p:txBody>
          <a:bodyPr>
            <a:normAutofit fontScale="85000" lnSpcReduction="10000"/>
          </a:bodyPr>
          <a:lstStyle/>
          <a:p>
            <a:pPr>
              <a:buNone/>
            </a:pPr>
            <a:r>
              <a:rPr lang="it-IT" dirty="0" smtClean="0"/>
              <a:t>Il Servizio Sanitario Nazionale poggia su tre strutture di diverso livello: </a:t>
            </a:r>
          </a:p>
          <a:p>
            <a:r>
              <a:rPr lang="it-IT" dirty="0" smtClean="0"/>
              <a:t>Stato (funzioni di programmazione generale e di stanziamento delle risorse) </a:t>
            </a:r>
          </a:p>
          <a:p>
            <a:r>
              <a:rPr lang="it-IT" dirty="0" smtClean="0"/>
              <a:t>Regioni (funzioni legislative, </a:t>
            </a:r>
            <a:r>
              <a:rPr lang="it-IT" dirty="0" err="1" smtClean="0"/>
              <a:t>programmatorie</a:t>
            </a:r>
            <a:r>
              <a:rPr lang="it-IT" dirty="0" smtClean="0"/>
              <a:t> e coordinamento) </a:t>
            </a:r>
          </a:p>
          <a:p>
            <a:r>
              <a:rPr lang="it-IT" dirty="0" smtClean="0"/>
              <a:t>Comuni (compiti di gestione amministrativa diretta) </a:t>
            </a:r>
          </a:p>
          <a:p>
            <a:endParaRPr lang="it-IT" dirty="0" smtClean="0"/>
          </a:p>
          <a:p>
            <a:r>
              <a:rPr lang="it-IT" dirty="0" smtClean="0"/>
              <a:t>Alla gestione unitaria della tutela della salute si provvede in modo uniforme sull’intero territorio nazionale mediante una rete completa di Unità Sanitarie Locali. </a:t>
            </a:r>
          </a:p>
          <a:p>
            <a:r>
              <a:rPr lang="it-IT" dirty="0" smtClean="0"/>
              <a:t>L’Unità Sanitaria Locale - struttura operativa dei Comuni, singoli o associati, e delle Comunità Montane - era il complesso dei presidi, degli uffici e dei servizi i quali, in un ambito territoriale delimitato, assolvono ai compiti del Servizio Sanitario Nazionale </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DELEGA 421/90</a:t>
            </a:r>
            <a:endParaRPr lang="it-IT" dirty="0"/>
          </a:p>
        </p:txBody>
      </p:sp>
      <p:sp>
        <p:nvSpPr>
          <p:cNvPr id="3" name="Segnaposto contenuto 2"/>
          <p:cNvSpPr>
            <a:spLocks noGrp="1"/>
          </p:cNvSpPr>
          <p:nvPr>
            <p:ph idx="1"/>
          </p:nvPr>
        </p:nvSpPr>
        <p:spPr/>
        <p:txBody>
          <a:bodyPr/>
          <a:lstStyle/>
          <a:p>
            <a:r>
              <a:rPr lang="it-IT" dirty="0" smtClean="0"/>
              <a:t>il Parlamento da mandato al Governo di ridare una nuova organizzazione ai settori del pubblico impiego, sanità, sistema previdenziale, finanza locale.</a:t>
            </a:r>
          </a:p>
          <a:p>
            <a:endParaRPr lang="it-IT" dirty="0" smtClean="0"/>
          </a:p>
          <a:p>
            <a:endParaRPr lang="it-IT" dirty="0" smtClean="0"/>
          </a:p>
          <a:p>
            <a:pPr>
              <a:buNone/>
            </a:pPr>
            <a:r>
              <a:rPr lang="it-IT" dirty="0" smtClean="0"/>
              <a:t> Per quanto riguarda la sanità il nuovo assetto viene determinato con i successivi conseguenti Decreti Legislativi 502/92 e 517/93. </a:t>
            </a:r>
            <a:endParaRPr lang="it-IT" dirty="0"/>
          </a:p>
        </p:txBody>
      </p:sp>
      <p:sp>
        <p:nvSpPr>
          <p:cNvPr id="4" name="Freccia in giù 3"/>
          <p:cNvSpPr/>
          <p:nvPr/>
        </p:nvSpPr>
        <p:spPr>
          <a:xfrm>
            <a:off x="3563888" y="3284984"/>
            <a:ext cx="1008112"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Contenuto nuova disciplina </a:t>
            </a:r>
            <a:endParaRPr lang="it-IT" dirty="0"/>
          </a:p>
        </p:txBody>
      </p:sp>
      <p:sp>
        <p:nvSpPr>
          <p:cNvPr id="3" name="Segnaposto contenuto 2"/>
          <p:cNvSpPr>
            <a:spLocks noGrp="1"/>
          </p:cNvSpPr>
          <p:nvPr>
            <p:ph idx="1"/>
          </p:nvPr>
        </p:nvSpPr>
        <p:spPr/>
        <p:txBody>
          <a:bodyPr/>
          <a:lstStyle/>
          <a:p>
            <a:r>
              <a:rPr lang="it-IT" dirty="0" smtClean="0"/>
              <a:t>completamento del processo di regionalizzazione e di </a:t>
            </a:r>
            <a:r>
              <a:rPr lang="it-IT" dirty="0" err="1" smtClean="0"/>
              <a:t>autonomizzazione</a:t>
            </a:r>
            <a:r>
              <a:rPr lang="it-IT" dirty="0" smtClean="0"/>
              <a:t> delle Unità Sanitarie Locali trasformandole da Enti Locali del Comune in Aziende </a:t>
            </a:r>
            <a:r>
              <a:rPr lang="it-IT" dirty="0" err="1" smtClean="0"/>
              <a:t>infraregionali</a:t>
            </a:r>
            <a:r>
              <a:rPr lang="it-IT" dirty="0" smtClean="0"/>
              <a:t> autonome con personalità giuridica di tipo pubblico ed un bacino territoriale di riferimento di ambito provinciale </a:t>
            </a:r>
          </a:p>
          <a:p>
            <a:r>
              <a:rPr lang="it-IT" dirty="0" smtClean="0"/>
              <a:t>garanzia della libera scelta del cittadino assistito nei confronti delle strutture e dei professionisti accreditati e con i quali il SSN intrattiene appositi rapporti </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una maggiore efficienza ed efficacia dei servizi, eliminando sprechi e disfunzioni anche attraverso l’elaborazione di linee guida che consentano di misurare e verificare l’appropriatezza delle prescrizioni e delle prestazioni garantendo l’equità distributiva </a:t>
            </a:r>
          </a:p>
          <a:p>
            <a:r>
              <a:rPr lang="it-IT" dirty="0" smtClean="0"/>
              <a:t>un rafforzamento del ruolo dei comuni nella partecipazione alla programmazione sanitaria e socio-sanitaria , nonché nella verifica dell’efficienza dei servizi compresa la valutazione dei risultati delle attività della AUSL e la partecipazione ai procedimenti di nomina e di revoca dei Direttori Generali </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t>
            </a:r>
            <a:endParaRPr lang="it-IT" dirty="0"/>
          </a:p>
        </p:txBody>
      </p:sp>
      <p:sp>
        <p:nvSpPr>
          <p:cNvPr id="3" name="Segnaposto contenuto 2"/>
          <p:cNvSpPr>
            <a:spLocks noGrp="1"/>
          </p:cNvSpPr>
          <p:nvPr>
            <p:ph idx="1"/>
          </p:nvPr>
        </p:nvSpPr>
        <p:spPr/>
        <p:txBody>
          <a:bodyPr/>
          <a:lstStyle/>
          <a:p>
            <a:r>
              <a:rPr lang="it-IT" dirty="0" smtClean="0"/>
              <a:t>definizione di modalità e tempi per il perseguimento dell’integrazione dei Servizi Sanitari con quelli socio-assistenziali, disciplinando la partecipazione dei comuni alle spese connesse alle prestazioni sociali</a:t>
            </a:r>
          </a:p>
          <a:p>
            <a:r>
              <a:rPr lang="it-IT" dirty="0" smtClean="0"/>
              <a:t>lo sviluppo di strumenti gestionali tipici del sistema aziendale, con particolare riferimento a una maggiore flessibilità nell’acquisizione e utilizzazione delle risorse umane ed una effettiva responsabilizzazione della dirigenza </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lstStyle/>
          <a:p>
            <a:r>
              <a:rPr lang="it-IT" dirty="0" smtClean="0"/>
              <a:t>sistemi di finanziamento delle prestazioni a tariffa tra presidi delle USL e delle Aziende </a:t>
            </a:r>
            <a:r>
              <a:rPr lang="it-IT" dirty="0" err="1" smtClean="0"/>
              <a:t>Ospedaliereù</a:t>
            </a:r>
            <a:endParaRPr lang="it-IT" dirty="0" smtClean="0"/>
          </a:p>
          <a:p>
            <a:r>
              <a:rPr lang="it-IT" dirty="0" smtClean="0"/>
              <a:t>un modello generale di accreditamento delle strutture sanitarie volto a dare alle Regioni la possibilità di dimensionare l’offerta dei servizi in coerenza con la propria programmazione e con quella nazionale. </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D.LGS</a:t>
            </a:r>
            <a:r>
              <a:rPr lang="it-IT" dirty="0" smtClean="0"/>
              <a:t> 502/92</a:t>
            </a:r>
            <a:endParaRPr lang="it-IT" dirty="0"/>
          </a:p>
        </p:txBody>
      </p:sp>
      <p:sp>
        <p:nvSpPr>
          <p:cNvPr id="3" name="Segnaposto contenuto 2"/>
          <p:cNvSpPr>
            <a:spLocks noGrp="1"/>
          </p:cNvSpPr>
          <p:nvPr>
            <p:ph idx="1"/>
          </p:nvPr>
        </p:nvSpPr>
        <p:spPr/>
        <p:txBody>
          <a:bodyPr>
            <a:normAutofit fontScale="92500"/>
          </a:bodyPr>
          <a:lstStyle/>
          <a:p>
            <a:r>
              <a:rPr lang="it-IT" dirty="0" smtClean="0"/>
              <a:t>si è provveduto al riordino della disciplina in materia sanitaria con una profonda trasformazione del servizio sanitario, nella quale da una concezione di assistenza pubblica illimitata ed incondizionata (Welfare State) si è passati ad una concezione di assistenza pubblica in cui la </a:t>
            </a:r>
            <a:r>
              <a:rPr lang="it-IT" u="sng" dirty="0" smtClean="0">
                <a:effectLst>
                  <a:outerShdw blurRad="38100" dist="38100" dir="2700000" algn="tl">
                    <a:srgbClr val="000000">
                      <a:alpha val="43137"/>
                    </a:srgbClr>
                  </a:outerShdw>
                </a:effectLst>
              </a:rPr>
              <a:t>spesa sociale e sanitaria doveva essere proporzionata alla effettiva realizzazione delle entrate e non poteva più rapportarsi unicamente alla entità dei bisogni</a:t>
            </a:r>
            <a:r>
              <a:rPr lang="it-IT" dirty="0" smtClean="0"/>
              <a:t>. </a:t>
            </a:r>
          </a:p>
          <a:p>
            <a:r>
              <a:rPr lang="it-IT" dirty="0" smtClean="0"/>
              <a:t>Pertanto, si è avviata una riorganizzazione funzionale del servizio pubblico in grado di recuperare nel sistema sanitario efficienza, economicità e qualità. </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 ISPIRATORI</a:t>
            </a:r>
            <a:endParaRPr lang="it-IT" dirty="0"/>
          </a:p>
        </p:txBody>
      </p:sp>
      <p:sp>
        <p:nvSpPr>
          <p:cNvPr id="3" name="Segnaposto contenuto 2"/>
          <p:cNvSpPr>
            <a:spLocks noGrp="1"/>
          </p:cNvSpPr>
          <p:nvPr>
            <p:ph idx="1"/>
          </p:nvPr>
        </p:nvSpPr>
        <p:spPr/>
        <p:txBody>
          <a:bodyPr>
            <a:normAutofit fontScale="92500"/>
          </a:bodyPr>
          <a:lstStyle/>
          <a:p>
            <a:r>
              <a:rPr lang="it-IT" dirty="0" smtClean="0"/>
              <a:t>rafforzamento del ruolo delle Regioni;</a:t>
            </a:r>
          </a:p>
          <a:p>
            <a:r>
              <a:rPr lang="it-IT" dirty="0" smtClean="0"/>
              <a:t>aziendalizzazione; </a:t>
            </a:r>
          </a:p>
          <a:p>
            <a:r>
              <a:rPr lang="it-IT" dirty="0" smtClean="0"/>
              <a:t>accreditamento;</a:t>
            </a:r>
          </a:p>
          <a:p>
            <a:r>
              <a:rPr lang="it-IT" dirty="0" smtClean="0"/>
              <a:t>sistema di finanziamento; </a:t>
            </a:r>
          </a:p>
          <a:p>
            <a:r>
              <a:rPr lang="it-IT" dirty="0" smtClean="0"/>
              <a:t>responsabilizzazione degli operatori in senso gestionale. </a:t>
            </a:r>
          </a:p>
          <a:p>
            <a:r>
              <a:rPr lang="it-IT" dirty="0" smtClean="0"/>
              <a:t>ottimale e razionale utilizzazione delle risorse;  </a:t>
            </a:r>
          </a:p>
          <a:p>
            <a:r>
              <a:rPr lang="it-IT" dirty="0" smtClean="0"/>
              <a:t>migliore efficienza del servizio sanitario in un sistema di concorrenzialità; </a:t>
            </a:r>
          </a:p>
          <a:p>
            <a:r>
              <a:rPr lang="it-IT" dirty="0" smtClean="0"/>
              <a:t>equità distributiva;  </a:t>
            </a:r>
          </a:p>
          <a:p>
            <a:r>
              <a:rPr lang="it-IT" dirty="0" smtClean="0"/>
              <a:t>contenimento della spesa.</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PUNTI CARDINALI DELLA RIFORMA</a:t>
            </a:r>
            <a:endParaRPr lang="it-IT" dirty="0"/>
          </a:p>
        </p:txBody>
      </p:sp>
      <p:sp>
        <p:nvSpPr>
          <p:cNvPr id="3" name="Segnaposto contenuto 2"/>
          <p:cNvSpPr>
            <a:spLocks noGrp="1"/>
          </p:cNvSpPr>
          <p:nvPr>
            <p:ph idx="1"/>
          </p:nvPr>
        </p:nvSpPr>
        <p:spPr>
          <a:xfrm>
            <a:off x="457200" y="1935480"/>
            <a:ext cx="8229600" cy="4922520"/>
          </a:xfrm>
        </p:spPr>
        <p:txBody>
          <a:bodyPr>
            <a:normAutofit fontScale="85000" lnSpcReduction="20000"/>
          </a:bodyPr>
          <a:lstStyle/>
          <a:p>
            <a:r>
              <a:rPr lang="it-IT" dirty="0" smtClean="0"/>
              <a:t>attribuzione di maggiori responsabilità gestionali alle Regioni (</a:t>
            </a:r>
            <a:r>
              <a:rPr lang="it-IT" dirty="0" err="1" smtClean="0"/>
              <a:t>programmatorie</a:t>
            </a:r>
            <a:r>
              <a:rPr lang="it-IT" dirty="0" smtClean="0"/>
              <a:t>, organizzative e finanziarie), con avvio del processo di regionalizzazione della sanità; </a:t>
            </a:r>
          </a:p>
          <a:p>
            <a:r>
              <a:rPr lang="it-IT" dirty="0" smtClean="0"/>
              <a:t>aziendalizzazione delle strutture di produzione ed erogazione dei servizi sanitari;  </a:t>
            </a:r>
          </a:p>
          <a:p>
            <a:r>
              <a:rPr lang="it-IT" dirty="0" smtClean="0"/>
              <a:t>competitività tra pubblico e privato (finalizzata al miglioramento qualitativo delle prestazioni ed alla più ampia libertà di scelta per il cittadino); </a:t>
            </a:r>
          </a:p>
          <a:p>
            <a:r>
              <a:rPr lang="it-IT" dirty="0" smtClean="0"/>
              <a:t>nuovo modello di finanziamento (quota </a:t>
            </a:r>
            <a:r>
              <a:rPr lang="it-IT" dirty="0" err="1" smtClean="0"/>
              <a:t>capitaria</a:t>
            </a:r>
            <a:r>
              <a:rPr lang="it-IT" dirty="0" smtClean="0"/>
              <a:t> e remunerazione a tariffa); </a:t>
            </a:r>
          </a:p>
          <a:p>
            <a:r>
              <a:rPr lang="it-IT" dirty="0" smtClean="0"/>
              <a:t>definizione dei livelli uniformi di assistenza sul territorio nazionale </a:t>
            </a:r>
          </a:p>
          <a:p>
            <a:r>
              <a:rPr lang="it-IT" dirty="0" smtClean="0"/>
              <a:t>partecipazione del cittadino alla fase gestionale ed organizzativa del SSN ed alla fase consuntiva di verifica degli obiettivi raggiunti. </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il Decreto Legislativo n. 502/1992 si sostituiscono alle Unità Sanitarie Locali intese quali strumenti operativi dei Comuni singoli o associati (come prevedeva la Legge n. 833/1978) le Aziende sanitarie: </a:t>
            </a:r>
            <a:r>
              <a:rPr lang="it-IT" sz="3600" dirty="0" smtClean="0">
                <a:solidFill>
                  <a:srgbClr val="FF0000"/>
                </a:solidFill>
              </a:rPr>
              <a:t>Aziende Sanitarie Locali </a:t>
            </a:r>
            <a:r>
              <a:rPr lang="it-IT" dirty="0" smtClean="0"/>
              <a:t>(prevedendo per ciascuna un ambito territoriale coincidente di norma con quello della Provincia) </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Perche’</a:t>
            </a:r>
            <a:r>
              <a:rPr lang="it-IT" dirty="0" smtClean="0"/>
              <a:t> aziende?</a:t>
            </a:r>
            <a:endParaRPr lang="it-IT" dirty="0"/>
          </a:p>
        </p:txBody>
      </p:sp>
      <p:sp>
        <p:nvSpPr>
          <p:cNvPr id="3" name="Segnaposto contenuto 2"/>
          <p:cNvSpPr>
            <a:spLocks noGrp="1"/>
          </p:cNvSpPr>
          <p:nvPr>
            <p:ph idx="1"/>
          </p:nvPr>
        </p:nvSpPr>
        <p:spPr/>
        <p:txBody>
          <a:bodyPr/>
          <a:lstStyle/>
          <a:p>
            <a:pPr>
              <a:defRPr/>
            </a:pPr>
            <a:r>
              <a:rPr lang="it-IT" sz="2400" dirty="0" smtClean="0"/>
              <a:t>La gestione e l’organizzazione sanitaria secondo principi aziendali e strumenti privatistici (atto aziendale) risponde a criteri di efficacia, efficienza ed economicità, rispettando i vincoli di bilancio attraverso l’equilibrio costi e ricavi.</a:t>
            </a:r>
          </a:p>
          <a:p>
            <a:pPr>
              <a:defRPr/>
            </a:pPr>
            <a:r>
              <a:rPr lang="it-IT" sz="2400" dirty="0" smtClean="0"/>
              <a:t>Sfruttamento ottimale delle risorse rispettando  i livelli di qualità ed equità. </a:t>
            </a:r>
          </a:p>
          <a:p>
            <a:pPr>
              <a:defRPr/>
            </a:pPr>
            <a:r>
              <a:rPr lang="it-IT" sz="2400" dirty="0" smtClean="0"/>
              <a:t>Organizzazione e funzionamento secondo il livello basato sul controllo di gestione</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LE AZIENDE SONO DOTATE </a:t>
            </a:r>
            <a:r>
              <a:rPr lang="it-IT" dirty="0" err="1" smtClean="0"/>
              <a:t>DI</a:t>
            </a:r>
            <a:r>
              <a:rPr lang="it-IT" dirty="0" smtClean="0"/>
              <a:t>:</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personalità giuridica pubblica ovvero soggetto di diritto, diverso dalla persona fisica, individuato come centro di imputazione dei rapporti giuridici (soggetto istituzionale deputato alla gestione dei servizi sanitari) </a:t>
            </a:r>
          </a:p>
          <a:p>
            <a:r>
              <a:rPr lang="it-IT" dirty="0" smtClean="0"/>
              <a:t>autonomia organizzativa intesa come potere di identificare autonomamente la struttura organizzativa dell’apparato aziendale </a:t>
            </a:r>
          </a:p>
          <a:p>
            <a:r>
              <a:rPr lang="it-IT" dirty="0" smtClean="0"/>
              <a:t> autonomia amministrativa intesa come potere di adottare in via autonoma provvedimenti amministrativi implicanti l’esercizio di potestà pubblica </a:t>
            </a:r>
          </a:p>
          <a:p>
            <a:r>
              <a:rPr lang="it-IT" dirty="0" smtClean="0"/>
              <a:t>autonomia patrimoniale intesa come capacità di disporre del patrimonio mediante atti di acquisizione, amministrazione e cessione dello stesso </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fontScale="92500"/>
          </a:bodyPr>
          <a:lstStyle/>
          <a:p>
            <a:r>
              <a:rPr lang="it-IT" dirty="0" smtClean="0"/>
              <a:t>autonomia contabile che investe l’area della gestione economico-finanziaria e patrimoniale </a:t>
            </a:r>
          </a:p>
          <a:p>
            <a:r>
              <a:rPr lang="it-IT" dirty="0" smtClean="0"/>
              <a:t> autonomia gestionale intesa come il potere di determinare in via autonoma (ma pur sempre nei limiti dei vincoli assegnati dalla programmazione regionale) gli obiettivi dell’azione, le attività da compiere, le modalità di svolgimento delle attività, l’allocazione delle risorse, l’organizzazione del lavoro, il controllo dell’andamento della gestione e la verifica dei risultati conseguiti </a:t>
            </a:r>
          </a:p>
          <a:p>
            <a:r>
              <a:rPr lang="it-IT" dirty="0" smtClean="0"/>
              <a:t>autonomia tecnica che riguarda le procedure e le modalità di impiego delle risorse </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marR="88200" lvl="0" indent="-360000" algn="just">
              <a:buNone/>
              <a:tabLst>
                <a:tab pos="360000" algn="l"/>
              </a:tabLst>
            </a:pPr>
            <a:r>
              <a:rPr lang="it-IT" i="1" dirty="0" smtClean="0">
                <a:latin typeface="Times New Roman" pitchFamily="18"/>
                <a:cs typeface="Times New Roman" pitchFamily="18"/>
              </a:rPr>
              <a:t>Le asl quindi provvedono ad assicurare i livelli essenziali di assistenza (LEA) definiti con DPCM 29 </a:t>
            </a:r>
            <a:r>
              <a:rPr lang="it-IT" i="1" dirty="0" err="1" smtClean="0">
                <a:latin typeface="Times New Roman" pitchFamily="18"/>
                <a:cs typeface="Times New Roman" pitchFamily="18"/>
              </a:rPr>
              <a:t>arpile</a:t>
            </a:r>
            <a:r>
              <a:rPr lang="it-IT" i="1" dirty="0" smtClean="0">
                <a:latin typeface="Times New Roman" pitchFamily="18"/>
                <a:cs typeface="Times New Roman" pitchFamily="18"/>
              </a:rPr>
              <a:t> 2001 nelle seguenti aree:</a:t>
            </a:r>
          </a:p>
          <a:p>
            <a:pPr marL="216000" indent="-216000">
              <a:tabLst>
                <a:tab pos="576000" algn="l"/>
              </a:tabLst>
            </a:pPr>
            <a:r>
              <a:rPr lang="it-IT" sz="4000" dirty="0" smtClean="0">
                <a:latin typeface="Sylfaen" pitchFamily="18" charset="0"/>
                <a:cs typeface="Times New Roman" pitchFamily="18"/>
              </a:rPr>
              <a:t>assistenza sanitaria collettiva in ambiente di lavoro e vita</a:t>
            </a:r>
          </a:p>
          <a:p>
            <a:pPr marL="216000" indent="-216000">
              <a:tabLst>
                <a:tab pos="576000" algn="l"/>
              </a:tabLst>
            </a:pPr>
            <a:r>
              <a:rPr lang="it-IT" sz="4000" dirty="0" smtClean="0">
                <a:latin typeface="Sylfaen" pitchFamily="18" charset="0"/>
                <a:cs typeface="Times New Roman" pitchFamily="18"/>
              </a:rPr>
              <a:t>assistenza ospedaliera</a:t>
            </a:r>
          </a:p>
          <a:p>
            <a:pPr marL="216000" indent="-216000">
              <a:tabLst>
                <a:tab pos="576000" algn="l"/>
              </a:tabLst>
            </a:pPr>
            <a:r>
              <a:rPr lang="it-IT" sz="4000" dirty="0" smtClean="0">
                <a:latin typeface="Sylfaen" pitchFamily="18" charset="0"/>
                <a:cs typeface="Times New Roman" pitchFamily="18"/>
              </a:rPr>
              <a:t>assistenza distrettuale</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marR="88200" lvl="0" indent="-360000" algn="just">
              <a:buNone/>
              <a:tabLst>
                <a:tab pos="360000" algn="l"/>
              </a:tabLst>
            </a:pPr>
            <a:r>
              <a:rPr lang="it-IT" dirty="0" smtClean="0">
                <a:latin typeface="Times New Roman" pitchFamily="18"/>
                <a:cs typeface="Times New Roman" pitchFamily="18"/>
              </a:rPr>
              <a:t>L’asl eroga servizi di assistenza sanitaria mediante un modello organizzativo </a:t>
            </a:r>
            <a:r>
              <a:rPr lang="it-IT" dirty="0" err="1" smtClean="0">
                <a:latin typeface="Times New Roman" pitchFamily="18"/>
                <a:cs typeface="Times New Roman" pitchFamily="18"/>
              </a:rPr>
              <a:t>cosi’</a:t>
            </a:r>
            <a:r>
              <a:rPr lang="it-IT" dirty="0" smtClean="0">
                <a:latin typeface="Times New Roman" pitchFamily="18"/>
                <a:cs typeface="Times New Roman" pitchFamily="18"/>
              </a:rPr>
              <a:t> suddiviso:</a:t>
            </a:r>
          </a:p>
          <a:p>
            <a:pPr marL="216000" indent="-216000">
              <a:tabLst>
                <a:tab pos="576000" algn="l"/>
              </a:tabLst>
            </a:pPr>
            <a:r>
              <a:rPr lang="it-IT" sz="3200" dirty="0" smtClean="0">
                <a:latin typeface="Thorndale" pitchFamily="18"/>
                <a:cs typeface="Times New Roman" pitchFamily="18"/>
              </a:rPr>
              <a:t>distretti sanitari di base</a:t>
            </a:r>
          </a:p>
          <a:p>
            <a:pPr marL="216000" indent="-216000">
              <a:tabLst>
                <a:tab pos="576000" algn="l"/>
              </a:tabLst>
            </a:pPr>
            <a:r>
              <a:rPr lang="it-IT" sz="3200" dirty="0" smtClean="0">
                <a:latin typeface="Thorndale" pitchFamily="18"/>
                <a:cs typeface="Times New Roman" pitchFamily="18"/>
              </a:rPr>
              <a:t>dipartimenti di prevenzione</a:t>
            </a:r>
          </a:p>
          <a:p>
            <a:pPr marL="216000" indent="-216000">
              <a:tabLst>
                <a:tab pos="576000" algn="l"/>
              </a:tabLst>
            </a:pPr>
            <a:r>
              <a:rPr lang="it-IT" sz="3200" dirty="0" smtClean="0">
                <a:latin typeface="Thorndale" pitchFamily="18"/>
                <a:cs typeface="Times New Roman" pitchFamily="18"/>
              </a:rPr>
              <a:t>presidi ospedalieri non costituiti in aziende ospedaliere</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sz="2800" dirty="0" smtClean="0">
                <a:latin typeface="Times New Roman" pitchFamily="18"/>
                <a:cs typeface="Times New Roman" pitchFamily="18"/>
              </a:rPr>
              <a:t>Le aziende sanitarie si distinguono in:</a:t>
            </a:r>
            <a:br>
              <a:rPr lang="it-IT" sz="2800" dirty="0" smtClean="0">
                <a:latin typeface="Times New Roman" pitchFamily="18"/>
                <a:cs typeface="Times New Roman" pitchFamily="18"/>
              </a:rPr>
            </a:br>
            <a:r>
              <a:rPr lang="it-IT" sz="2800" dirty="0" smtClean="0">
                <a:latin typeface="Times New Roman" pitchFamily="18"/>
                <a:cs typeface="Times New Roman" pitchFamily="18"/>
              </a:rPr>
              <a:t>- aziende sanitarie locali (ASL);</a:t>
            </a:r>
            <a:br>
              <a:rPr lang="it-IT" sz="2800" dirty="0" smtClean="0">
                <a:latin typeface="Times New Roman" pitchFamily="18"/>
                <a:cs typeface="Times New Roman" pitchFamily="18"/>
              </a:rPr>
            </a:br>
            <a:r>
              <a:rPr lang="it-IT" sz="2800" dirty="0" smtClean="0">
                <a:latin typeface="Times New Roman" pitchFamily="18"/>
                <a:cs typeface="Times New Roman" pitchFamily="18"/>
              </a:rPr>
              <a:t>- aziende ospedaliere (AO);</a:t>
            </a:r>
            <a:br>
              <a:rPr lang="it-IT" sz="2800" dirty="0" smtClean="0">
                <a:latin typeface="Times New Roman" pitchFamily="18"/>
                <a:cs typeface="Times New Roman" pitchFamily="18"/>
              </a:rPr>
            </a:br>
            <a:r>
              <a:rPr lang="it-IT" sz="2800" dirty="0" smtClean="0">
                <a:latin typeface="Times New Roman" pitchFamily="18"/>
                <a:cs typeface="Times New Roman" pitchFamily="18"/>
              </a:rPr>
              <a:t>- aziende </a:t>
            </a:r>
            <a:r>
              <a:rPr lang="it-IT" sz="2800" dirty="0" err="1" smtClean="0">
                <a:latin typeface="Times New Roman" pitchFamily="18"/>
                <a:cs typeface="Times New Roman" pitchFamily="18"/>
              </a:rPr>
              <a:t>ospedaliero-universitarie</a:t>
            </a:r>
            <a:r>
              <a:rPr lang="it-IT" sz="2800" smtClean="0">
                <a:latin typeface="Times New Roman" pitchFamily="18"/>
                <a:cs typeface="Times New Roman" pitchFamily="18"/>
              </a:rPr>
              <a:t> (AOU</a:t>
            </a:r>
          </a:p>
          <a:p>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 Aziende Ospedaliere e gli Istituti di Ricovero e Cura a Carattere Scientifico (IRCCS) </a:t>
            </a:r>
            <a:endParaRPr lang="it-IT" dirty="0"/>
          </a:p>
        </p:txBody>
      </p:sp>
      <p:sp>
        <p:nvSpPr>
          <p:cNvPr id="3" name="Segnaposto contenuto 2"/>
          <p:cNvSpPr>
            <a:spLocks noGrp="1"/>
          </p:cNvSpPr>
          <p:nvPr>
            <p:ph idx="1"/>
          </p:nvPr>
        </p:nvSpPr>
        <p:spPr/>
        <p:txBody>
          <a:bodyPr/>
          <a:lstStyle/>
          <a:p>
            <a:r>
              <a:rPr lang="it-IT" dirty="0" smtClean="0"/>
              <a:t>il </a:t>
            </a:r>
            <a:r>
              <a:rPr lang="it-IT" dirty="0" err="1" smtClean="0"/>
              <a:t>D.Lgs</a:t>
            </a:r>
            <a:r>
              <a:rPr lang="it-IT" dirty="0" smtClean="0"/>
              <a:t> 517 prevede che gli ospedali di maggior rilievo (nazionale e specialistico) vengano scorporati dalle USL per essere costituiti in Aziende Ospedaliere con le medesime attribuzioni ed organismi previsti per l’AUSL.</a:t>
            </a:r>
          </a:p>
          <a:p>
            <a:endParaRPr lang="it-IT" dirty="0" smtClean="0"/>
          </a:p>
          <a:p>
            <a:r>
              <a:rPr lang="it-IT" dirty="0" smtClean="0"/>
              <a:t> l'IRCCS è un’Azienda Sanitaria che oltre ad erogare prestazioni sanitarie di carattere specialistico in genere a regime di ricovero ospedaliero, svolge come sua missione anche attività di ricerca nel settore </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RIFORMA TER</a:t>
            </a:r>
            <a:endParaRPr lang="it-IT" dirty="0"/>
          </a:p>
        </p:txBody>
      </p:sp>
      <p:sp>
        <p:nvSpPr>
          <p:cNvPr id="3" name="Segnaposto contenuto 2"/>
          <p:cNvSpPr>
            <a:spLocks noGrp="1"/>
          </p:cNvSpPr>
          <p:nvPr>
            <p:ph idx="1"/>
          </p:nvPr>
        </p:nvSpPr>
        <p:spPr/>
        <p:txBody>
          <a:bodyPr>
            <a:normAutofit fontScale="92500" lnSpcReduction="20000"/>
          </a:bodyPr>
          <a:lstStyle/>
          <a:p>
            <a:endParaRPr lang="it-IT" dirty="0" smtClean="0"/>
          </a:p>
          <a:p>
            <a:r>
              <a:rPr lang="it-IT" dirty="0" smtClean="0"/>
              <a:t>autonomia imprenditoriale con la quale trova affermazione la più ampia forma di autonomia giuridica (come quella goduta dalle persone fisiche e giuridiche, secondo i dettami del codice civile) ovvero quella di perseguire i propri interessi, sfruttando gli strumenti e l’organizzazione imprenditoriale  </a:t>
            </a:r>
          </a:p>
          <a:p>
            <a:r>
              <a:rPr lang="it-IT" dirty="0" smtClean="0"/>
              <a:t>organizzazione e funzionamento definiti con atto aziendale di diritto privato </a:t>
            </a:r>
          </a:p>
          <a:p>
            <a:r>
              <a:rPr lang="it-IT" dirty="0" smtClean="0"/>
              <a:t>attività orientata a criteri di efficacia, efficienza ed economicità con rispetto del vincolo di bilancio attraverso l’equilibrio di costi e di ricavi, compresi i trasferimenti di risorse finanziarie</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valorizzazione delle Regioni con consolidamento del processo di regionalizzazione della sanità </a:t>
            </a:r>
          </a:p>
          <a:p>
            <a:r>
              <a:rPr lang="it-IT" dirty="0" smtClean="0"/>
              <a:t>rafforzamento del ruolo dei Comuni nella fase di programmazione e anche di controllo: la concertazione con gli Enti Locali si sviluppa a vari livelli con particolare riferimento alla stesura del Piano Sanitario Nazionale, del Piano Sanitario Regionale, dei Piani Attuativi Locali e del Programma delle Attività Territoriali </a:t>
            </a:r>
          </a:p>
          <a:p>
            <a:r>
              <a:rPr lang="it-IT" dirty="0" smtClean="0"/>
              <a:t>articolazione in Distretti delle Aziende USL, con indicazione alle Regioni di individuare gli ambiti territoriali di riferimento garantendo una popolazione minima di almeno sessantamila abitanti, salvo deroghe in considerazione delle caratteristiche geomorfologiche del territorio o della bassa densità della popolazione residente</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a:xfrm>
            <a:off x="457200" y="1935480"/>
            <a:ext cx="8229600" cy="4661872"/>
          </a:xfrm>
        </p:spPr>
        <p:txBody>
          <a:bodyPr>
            <a:normAutofit fontScale="92500" lnSpcReduction="20000"/>
          </a:bodyPr>
          <a:lstStyle/>
          <a:p>
            <a:r>
              <a:rPr lang="it-IT" dirty="0" smtClean="0"/>
              <a:t>integrazione socio-sanitaria mediante percorsi assistenziali integrati che richiedono unitariamente prestazioni sanitarie ed azioni di protezione sociale ed attengono prevalentemente alle aree </a:t>
            </a:r>
            <a:r>
              <a:rPr lang="it-IT" dirty="0" err="1" smtClean="0"/>
              <a:t>materno-infantile</a:t>
            </a:r>
            <a:r>
              <a:rPr lang="it-IT" dirty="0" smtClean="0"/>
              <a:t>, anziani, handicap, patologie psichiatriche e dipendenze da droga, alcool e farmaci, patologie per infezioni da HIV e patologie in fase terminale, inabilità o disabilità conseguenti a patologie </a:t>
            </a:r>
            <a:r>
              <a:rPr lang="it-IT" dirty="0" err="1" smtClean="0"/>
              <a:t>cronico-degenerative</a:t>
            </a:r>
            <a:r>
              <a:rPr lang="it-IT" dirty="0" smtClean="0"/>
              <a:t> </a:t>
            </a:r>
          </a:p>
          <a:p>
            <a:r>
              <a:rPr lang="it-IT" dirty="0" smtClean="0"/>
              <a:t> istituzione dei fondi integrativi sanitari che sono destinati a potenziare l’erogazione di prestazioni aggiuntive ovvero superiori ai livelli di assistenza garantiti dal SSN </a:t>
            </a:r>
          </a:p>
          <a:p>
            <a:r>
              <a:rPr lang="it-IT" dirty="0" smtClean="0"/>
              <a:t>riforma della dirigenza sanitaria senza suddivisione in livelli, ma collocata in unico ruolo distinto per profili professionali e con un rapporto di lavoro caratterizzato dall’esclusività tra professionista e SSN </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formazione continua che consiste in attività di qualificazione specifica per i diversi profili professionali, costituendo requisito indispensabile per svolgere attività professionale e comprendendo l’aggiornamento professionale (diretto ad accrescere le conoscenze professionali) e la formazione permanente (tesa a migliorare le competenze ed abilità cliniche, tecniche e manageriali) </a:t>
            </a:r>
          </a:p>
          <a:p>
            <a:r>
              <a:rPr lang="it-IT" dirty="0" smtClean="0"/>
              <a:t>previsione di programmi e poteri sostitutivi che il Governo può esercitare intervenendo, in alcuni casi specifici, in luogo delle Regioni inadempienti, anche sotto forma di nomina di un Commissario ad </a:t>
            </a:r>
            <a:r>
              <a:rPr lang="it-IT" dirty="0" err="1" smtClean="0"/>
              <a:t>acta</a:t>
            </a:r>
            <a:r>
              <a:rPr lang="it-IT" dirty="0" smtClean="0"/>
              <a:t> </a:t>
            </a:r>
          </a:p>
          <a:p>
            <a:r>
              <a:rPr lang="it-IT" dirty="0" smtClean="0"/>
              <a:t> autorizzazioni alla realizzazione di strutture e all’esercizio di attività sanitarie e socio-sanitarie </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RIFORMA TITOLO V COSTITUZIONE</a:t>
            </a:r>
            <a:endParaRPr lang="it-IT" dirty="0"/>
          </a:p>
        </p:txBody>
      </p:sp>
      <p:sp>
        <p:nvSpPr>
          <p:cNvPr id="3" name="Segnaposto contenuto 2"/>
          <p:cNvSpPr>
            <a:spLocks noGrp="1"/>
          </p:cNvSpPr>
          <p:nvPr>
            <p:ph idx="1"/>
          </p:nvPr>
        </p:nvSpPr>
        <p:spPr/>
        <p:txBody>
          <a:bodyPr/>
          <a:lstStyle/>
          <a:p>
            <a:r>
              <a:rPr lang="it-IT" dirty="0" smtClean="0"/>
              <a:t>La potestà legislativa è esercitata dallo Stato e dalle Regioni nel rispetto della Costituzione, </a:t>
            </a:r>
            <a:r>
              <a:rPr lang="it-IT" dirty="0" err="1" smtClean="0"/>
              <a:t>nonchè</a:t>
            </a:r>
            <a:r>
              <a:rPr lang="it-IT" dirty="0" smtClean="0"/>
              <a:t> dei vincoli derivanti dall'ordinamento comunitario e dagli obblighi internazionali</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 Stato ha legislazione esclusiva nelle seguenti materie:</a:t>
            </a:r>
          </a:p>
          <a:p>
            <a:r>
              <a:rPr lang="it-IT" dirty="0" smtClean="0"/>
              <a:t>m) determinazione dei livelli essenziali delle prestazioni concernenti i diritti civili e sociali che devono essere garantiti su tutto il territorio nazionale;</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348648"/>
          </a:xfrm>
        </p:spPr>
        <p:txBody>
          <a:bodyPr>
            <a:normAutofit fontScale="90000"/>
          </a:bodyPr>
          <a:lstStyle/>
          <a:p>
            <a:endParaRPr lang="it-IT" dirty="0"/>
          </a:p>
        </p:txBody>
      </p:sp>
      <p:sp>
        <p:nvSpPr>
          <p:cNvPr id="3" name="Segnaposto contenuto 2"/>
          <p:cNvSpPr>
            <a:spLocks noGrp="1"/>
          </p:cNvSpPr>
          <p:nvPr>
            <p:ph idx="1"/>
          </p:nvPr>
        </p:nvSpPr>
        <p:spPr>
          <a:xfrm>
            <a:off x="457200" y="1340768"/>
            <a:ext cx="8229600" cy="5184576"/>
          </a:xfrm>
        </p:spPr>
        <p:txBody>
          <a:bodyPr>
            <a:normAutofit fontScale="85000" lnSpcReduction="10000"/>
          </a:bodyPr>
          <a:lstStyle/>
          <a:p>
            <a:r>
              <a:rPr lang="it-IT" dirty="0" smtClean="0"/>
              <a:t>Sono materie di </a:t>
            </a:r>
            <a:r>
              <a:rPr lang="it-IT" dirty="0" smtClean="0">
                <a:solidFill>
                  <a:srgbClr val="FF0000"/>
                </a:solidFill>
              </a:rPr>
              <a:t>legislazione concorrente </a:t>
            </a:r>
            <a:r>
              <a:rPr lang="it-IT" dirty="0" smtClean="0"/>
              <a:t>quelle relative a: rapporti internazionali e con l'Unione europea delle Regioni; commercio con l'estero; </a:t>
            </a:r>
            <a:r>
              <a:rPr lang="it-IT" dirty="0" smtClean="0">
                <a:solidFill>
                  <a:srgbClr val="FF0000"/>
                </a:solidFill>
              </a:rPr>
              <a:t>tutela e sicurezza del lavoro; </a:t>
            </a:r>
            <a:r>
              <a:rPr lang="it-IT" dirty="0" smtClean="0"/>
              <a:t>istruzione, salva l'autonomia delle istituzioni scolastiche e con esclusione della istruzione e della formazione professionale; professioni; ricerca scientifica e tecnologica e sostegno all'innovazione per i settori produttivi</a:t>
            </a:r>
            <a:r>
              <a:rPr lang="it-IT" dirty="0" smtClean="0">
                <a:solidFill>
                  <a:srgbClr val="FF0000"/>
                </a:solidFill>
              </a:rPr>
              <a:t>; tutela della salute</a:t>
            </a:r>
            <a:r>
              <a:rPr lang="it-IT" dirty="0" smtClean="0"/>
              <a:t>; alimentazione; ordinamento sportivo; protezione civile; governo del territorio; porti e aeroporti civili; grandi reti di trasporto e di navigazione; ordinamento della comunicazione; produzione, trasporto e distribuzione nazionale dell'energia; previdenza complementare e integrativa; coordinamento della finanza pubblica e del sistema tributario; valorizzazione dei beni culturali e ambientali e promozione e organizzazione di attività culturali; casse di risparmio, casse rurali, aziende di credito a carattere regionale; enti di credito fondiario e agrario a carattere regionale. </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a:buNone/>
            </a:pPr>
            <a:r>
              <a:rPr lang="it-IT" sz="4000" dirty="0" smtClean="0"/>
              <a:t>Nelle materie di legislazione concorrente spetta alle Regioni la potestà legislativa, salvo che per la determinazione dei </a:t>
            </a:r>
            <a:r>
              <a:rPr lang="it-IT" sz="4000" dirty="0" err="1" smtClean="0"/>
              <a:t>princìpi</a:t>
            </a:r>
            <a:r>
              <a:rPr lang="it-IT" sz="4000" dirty="0" smtClean="0"/>
              <a:t> fondamentali, riservata alla legislazione dello Stato.</a:t>
            </a:r>
            <a:endParaRPr lang="it-IT" sz="4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Livello centrale lo Stato ha la responsabilità di assicurare a tutti cittadini il diritto alla salute mediante un sistema di garanzie attraverso i livelli essenziali di assistenza </a:t>
            </a:r>
          </a:p>
          <a:p>
            <a:r>
              <a:rPr lang="it-IT" dirty="0" smtClean="0"/>
              <a:t>Livello regionale le regioni hanno la responsabilità diretta della realizzazione del governo e della spesa per il raggiungimento degli obiettivi di salute del cittadino le regioni hanno competenza esclusiva nella regolamentazione e organizzazione Servizi e delle attività destinate alla tutela della salute e dei criteri di finanziamento delle Asl e delle AO</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457200" y="658369"/>
            <a:ext cx="8229600" cy="45719"/>
          </a:xfrm>
        </p:spPr>
        <p:txBody>
          <a:bodyPr>
            <a:normAutofit fontScale="90000"/>
          </a:bodyPr>
          <a:lstStyle/>
          <a:p>
            <a:endParaRPr lang="it-IT" dirty="0"/>
          </a:p>
        </p:txBody>
      </p:sp>
      <p:pic>
        <p:nvPicPr>
          <p:cNvPr id="1026" name="Picture 2" descr="C:\Users\SerenaG\Downloads\IMG_2790.jpg"/>
          <p:cNvPicPr>
            <a:picLocks noGrp="1" noChangeAspect="1" noChangeArrowheads="1"/>
          </p:cNvPicPr>
          <p:nvPr>
            <p:ph idx="1"/>
          </p:nvPr>
        </p:nvPicPr>
        <p:blipFill>
          <a:blip r:embed="rId2" cstate="print"/>
          <a:srcRect/>
          <a:stretch>
            <a:fillRect/>
          </a:stretch>
        </p:blipFill>
        <p:spPr bwMode="auto">
          <a:xfrm>
            <a:off x="0" y="1196752"/>
            <a:ext cx="9144000" cy="566124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Ministero della Salute coadiuvato da: </a:t>
            </a:r>
          </a:p>
          <a:p>
            <a:r>
              <a:rPr lang="it-IT" dirty="0" smtClean="0"/>
              <a:t>CSS </a:t>
            </a:r>
          </a:p>
          <a:p>
            <a:r>
              <a:rPr lang="it-IT" dirty="0" smtClean="0"/>
              <a:t>ISS </a:t>
            </a:r>
          </a:p>
          <a:p>
            <a:r>
              <a:rPr lang="it-IT" dirty="0" smtClean="0"/>
              <a:t>ISPESL </a:t>
            </a:r>
          </a:p>
          <a:p>
            <a:r>
              <a:rPr lang="it-IT" dirty="0" err="1" smtClean="0"/>
              <a:t>Age.Na.S.</a:t>
            </a:r>
            <a:r>
              <a:rPr lang="it-IT" dirty="0" smtClean="0"/>
              <a:t> </a:t>
            </a:r>
          </a:p>
          <a:p>
            <a:r>
              <a:rPr lang="it-IT" dirty="0" smtClean="0"/>
              <a:t>CCM</a:t>
            </a:r>
          </a:p>
          <a:p>
            <a:r>
              <a:rPr lang="it-IT" dirty="0" smtClean="0"/>
              <a:t>AIFA</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Consiglio Superiore di Sanità CSS</a:t>
            </a:r>
            <a:endParaRPr lang="it-IT" dirty="0"/>
          </a:p>
        </p:txBody>
      </p:sp>
      <p:sp>
        <p:nvSpPr>
          <p:cNvPr id="3" name="Segnaposto contenuto 2"/>
          <p:cNvSpPr>
            <a:spLocks noGrp="1"/>
          </p:cNvSpPr>
          <p:nvPr>
            <p:ph idx="1"/>
          </p:nvPr>
        </p:nvSpPr>
        <p:spPr/>
        <p:txBody>
          <a:bodyPr/>
          <a:lstStyle/>
          <a:p>
            <a:r>
              <a:rPr lang="it-IT" dirty="0" smtClean="0">
                <a:solidFill>
                  <a:srgbClr val="FF0000"/>
                </a:solidFill>
              </a:rPr>
              <a:t>Organo </a:t>
            </a:r>
            <a:r>
              <a:rPr lang="it-IT" dirty="0" err="1" smtClean="0">
                <a:solidFill>
                  <a:srgbClr val="FF0000"/>
                </a:solidFill>
              </a:rPr>
              <a:t>consultivo-tecnico</a:t>
            </a:r>
            <a:r>
              <a:rPr lang="it-IT" dirty="0" smtClean="0"/>
              <a:t> del Ministro che esprime pareri e proposte in merito ai vari ambiti relativi alla </a:t>
            </a:r>
            <a:r>
              <a:rPr lang="it-IT" dirty="0" smtClean="0">
                <a:solidFill>
                  <a:srgbClr val="FF0000"/>
                </a:solidFill>
              </a:rPr>
              <a:t>tutela e al miglioramento delle condizioni di salute </a:t>
            </a:r>
            <a:r>
              <a:rPr lang="it-IT" dirty="0" smtClean="0"/>
              <a:t>della popolazione</a:t>
            </a:r>
          </a:p>
          <a:p>
            <a:r>
              <a:rPr lang="it-IT" dirty="0" smtClean="0"/>
              <a:t> Attualmente articolato in cinque Sezioni</a:t>
            </a:r>
          </a:p>
          <a:p>
            <a:r>
              <a:rPr lang="it-IT" dirty="0" smtClean="0"/>
              <a:t>Composto da 50 esperti di nomina ministeriale e da componenti di diritto</a:t>
            </a:r>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ISTITUTO SUPERIORE SANITA’ ISS</a:t>
            </a:r>
            <a:endParaRPr lang="it-IT" dirty="0"/>
          </a:p>
        </p:txBody>
      </p:sp>
      <p:sp>
        <p:nvSpPr>
          <p:cNvPr id="3" name="Segnaposto contenuto 2"/>
          <p:cNvSpPr>
            <a:spLocks noGrp="1"/>
          </p:cNvSpPr>
          <p:nvPr>
            <p:ph idx="1"/>
          </p:nvPr>
        </p:nvSpPr>
        <p:spPr/>
        <p:txBody>
          <a:bodyPr>
            <a:normAutofit/>
          </a:bodyPr>
          <a:lstStyle/>
          <a:p>
            <a:r>
              <a:rPr lang="it-IT" sz="3600" dirty="0" smtClean="0"/>
              <a:t>Organo tecnico-scientifico del SSN</a:t>
            </a:r>
          </a:p>
          <a:p>
            <a:r>
              <a:rPr lang="it-IT" sz="3600" dirty="0" smtClean="0"/>
              <a:t> Svolge funzioni di ricerca, sperimentazione, controllo e formazione del personale</a:t>
            </a:r>
            <a:endParaRPr lang="it-IT" sz="3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Istituto Superiore per la Prevenzione E la Sicurezza del Lavoro ISPESL</a:t>
            </a:r>
            <a:endParaRPr lang="it-IT" dirty="0"/>
          </a:p>
        </p:txBody>
      </p:sp>
      <p:sp>
        <p:nvSpPr>
          <p:cNvPr id="3" name="Segnaposto contenuto 2"/>
          <p:cNvSpPr>
            <a:spLocks noGrp="1"/>
          </p:cNvSpPr>
          <p:nvPr>
            <p:ph idx="1"/>
          </p:nvPr>
        </p:nvSpPr>
        <p:spPr/>
        <p:txBody>
          <a:bodyPr/>
          <a:lstStyle/>
          <a:p>
            <a:r>
              <a:rPr lang="it-IT" dirty="0" smtClean="0"/>
              <a:t>Dipendenze del Ministro della Salute (un tempo anche Ministero del Lavoro)</a:t>
            </a:r>
          </a:p>
          <a:p>
            <a:r>
              <a:rPr lang="it-IT" dirty="0" smtClean="0"/>
              <a:t> Attività tecnico-scientifiche e tutte le funzioni consultive che riguardano la prevenzione delle malattie professionali e degli infortuni sul lavoro</a:t>
            </a:r>
          </a:p>
          <a:p>
            <a:r>
              <a:rPr lang="it-IT" dirty="0" smtClean="0"/>
              <a:t>Compiti di ricerca, di studio, di sperimentazione e di elaborazione delle tecniche per la prevenzione e la sicurezza del lavoro in stretta connessione con l’evoluzione tecnologica</a:t>
            </a: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Agenzia Nazionale per i Servizi Sanitari Regionali </a:t>
            </a:r>
            <a:r>
              <a:rPr lang="it-IT" dirty="0" err="1" smtClean="0"/>
              <a:t>Age.Na.S</a:t>
            </a:r>
            <a:r>
              <a:rPr lang="it-IT" dirty="0" smtClean="0"/>
              <a:t>.</a:t>
            </a:r>
            <a:endParaRPr lang="it-IT" dirty="0"/>
          </a:p>
        </p:txBody>
      </p:sp>
      <p:sp>
        <p:nvSpPr>
          <p:cNvPr id="3" name="Segnaposto contenuto 2"/>
          <p:cNvSpPr>
            <a:spLocks noGrp="1"/>
          </p:cNvSpPr>
          <p:nvPr>
            <p:ph idx="1"/>
          </p:nvPr>
        </p:nvSpPr>
        <p:spPr/>
        <p:txBody>
          <a:bodyPr>
            <a:normAutofit lnSpcReduction="10000"/>
          </a:bodyPr>
          <a:lstStyle/>
          <a:p>
            <a:r>
              <a:rPr lang="it-IT" dirty="0" smtClean="0"/>
              <a:t>Funzioni di supporto delle attività regionali, di valutazione comparativa dei costi e rendimenti dei servizi in ambito sanitario resi ai cittadini</a:t>
            </a:r>
          </a:p>
          <a:p>
            <a:pPr>
              <a:buNone/>
            </a:pPr>
            <a:r>
              <a:rPr lang="it-IT" dirty="0" smtClean="0"/>
              <a:t> Le sue funzioni riguardano:</a:t>
            </a:r>
          </a:p>
          <a:p>
            <a:r>
              <a:rPr lang="it-IT" dirty="0" smtClean="0"/>
              <a:t> L’esame di schemi o progetti di Piani Sanitari Regionali; I criteri generali per la definizione delle funzioni assistenziali e per la determinazione della loro remunerazione massima;</a:t>
            </a:r>
          </a:p>
          <a:p>
            <a:r>
              <a:rPr lang="it-IT" dirty="0" smtClean="0"/>
              <a:t> La formulazione di pareri consultivi sulla compensazione dell’assistenza prestata a cittadini in regioni diverse da quelle di residenza</a:t>
            </a:r>
            <a:endParaRPr lang="it-IT"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Centro Nazionale per la Prevenzione e il Controllo delle Malattie CCM</a:t>
            </a:r>
            <a:endParaRPr lang="it-IT" dirty="0"/>
          </a:p>
        </p:txBody>
      </p:sp>
      <p:sp>
        <p:nvSpPr>
          <p:cNvPr id="3" name="Segnaposto contenuto 2"/>
          <p:cNvSpPr>
            <a:spLocks noGrp="1"/>
          </p:cNvSpPr>
          <p:nvPr>
            <p:ph idx="1"/>
          </p:nvPr>
        </p:nvSpPr>
        <p:spPr/>
        <p:txBody>
          <a:bodyPr>
            <a:normAutofit lnSpcReduction="10000"/>
          </a:bodyPr>
          <a:lstStyle/>
          <a:p>
            <a:r>
              <a:rPr lang="it-IT" dirty="0" smtClean="0">
                <a:solidFill>
                  <a:srgbClr val="FF0000"/>
                </a:solidFill>
              </a:rPr>
              <a:t>Analisi dei rischi per la salute </a:t>
            </a:r>
          </a:p>
          <a:p>
            <a:r>
              <a:rPr lang="it-IT" dirty="0" smtClean="0"/>
              <a:t>◘ Coordinamento con le Regioni dei piani di sorveglianza e di prevenzione attiva dei sistemi nazionali di allerta e risposta rapida anche con riferimento al bioterrorismo </a:t>
            </a:r>
          </a:p>
          <a:p>
            <a:r>
              <a:rPr lang="it-IT" dirty="0" smtClean="0"/>
              <a:t>◘ Promozione, aggiornamento e formazione, funzionali all’attuazione dei programmi annuali per i quadri nazionali e regionali</a:t>
            </a:r>
          </a:p>
          <a:p>
            <a:r>
              <a:rPr lang="it-IT" dirty="0" smtClean="0"/>
              <a:t> ◘ Attuazione e verifica dei programmi annuali definiti</a:t>
            </a:r>
          </a:p>
          <a:p>
            <a:r>
              <a:rPr lang="it-IT" dirty="0" smtClean="0"/>
              <a:t> ◘ Collegamento con altre realtà istituzionali e con altre realtà analoghe europee ed internazionali </a:t>
            </a:r>
            <a:endParaRPr lang="it-IT"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Agenzia Italiana del Farmaco AIFA</a:t>
            </a:r>
            <a:endParaRPr lang="it-IT" dirty="0"/>
          </a:p>
        </p:txBody>
      </p:sp>
      <p:sp>
        <p:nvSpPr>
          <p:cNvPr id="3" name="Segnaposto contenuto 2"/>
          <p:cNvSpPr>
            <a:spLocks noGrp="1"/>
          </p:cNvSpPr>
          <p:nvPr>
            <p:ph idx="1"/>
          </p:nvPr>
        </p:nvSpPr>
        <p:spPr/>
        <p:txBody>
          <a:bodyPr/>
          <a:lstStyle/>
          <a:p>
            <a:r>
              <a:rPr lang="it-IT" dirty="0" smtClean="0"/>
              <a:t>Provvedere al governo della spesa farmaceutica assicurando unitarietà nazionale del sistema farmaceutico, innovazione, semplificazione ed efficienza delle procedure di registrazione </a:t>
            </a:r>
          </a:p>
          <a:p>
            <a:r>
              <a:rPr lang="it-IT" dirty="0" smtClean="0"/>
              <a:t>Autorizzazione sperimentazioni cliniche e immissione in commercio dei farmaci (AIC) </a:t>
            </a:r>
          </a:p>
          <a:p>
            <a:r>
              <a:rPr lang="it-IT" dirty="0" smtClean="0"/>
              <a:t>Monitoraggio delle reazioni avverse </a:t>
            </a:r>
          </a:p>
          <a:p>
            <a:r>
              <a:rPr lang="it-IT" dirty="0" smtClean="0"/>
              <a:t>Compiti ispettivi sulle aziende produttrici, di informazione e di promozione della ricerca</a:t>
            </a:r>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Organizzazione dipartimentale</a:t>
            </a:r>
            <a:endParaRPr lang="it-IT" dirty="0"/>
          </a:p>
        </p:txBody>
      </p:sp>
      <p:sp>
        <p:nvSpPr>
          <p:cNvPr id="3" name="Segnaposto contenuto 2"/>
          <p:cNvSpPr>
            <a:spLocks noGrp="1"/>
          </p:cNvSpPr>
          <p:nvPr>
            <p:ph idx="1"/>
          </p:nvPr>
        </p:nvSpPr>
        <p:spPr/>
        <p:txBody>
          <a:bodyPr>
            <a:normAutofit lnSpcReduction="10000"/>
          </a:bodyPr>
          <a:lstStyle/>
          <a:p>
            <a:pPr>
              <a:lnSpc>
                <a:spcPct val="80000"/>
              </a:lnSpc>
              <a:defRPr/>
            </a:pPr>
            <a:r>
              <a:rPr lang="it-IT" sz="2800" dirty="0" smtClean="0"/>
              <a:t>È l’innovazione legislativa organizzativa principale inserita nel dl 502/92 e succ. mod.</a:t>
            </a:r>
          </a:p>
          <a:p>
            <a:pPr>
              <a:lnSpc>
                <a:spcPct val="80000"/>
              </a:lnSpc>
              <a:defRPr/>
            </a:pPr>
            <a:r>
              <a:rPr lang="it-IT" sz="2800" dirty="0" smtClean="0"/>
              <a:t>È il modello ordinario di gestione operativa con cui sono organizzate le strutture aziendali.</a:t>
            </a:r>
          </a:p>
          <a:p>
            <a:pPr>
              <a:lnSpc>
                <a:spcPct val="80000"/>
              </a:lnSpc>
              <a:defRPr/>
            </a:pPr>
            <a:r>
              <a:rPr lang="it-IT" sz="2800" dirty="0" smtClean="0"/>
              <a:t>È un’aggregazione di più unità operative affini o complementari,con propria autonomia e responsabilità, ma interdipendenti( es. </a:t>
            </a:r>
            <a:r>
              <a:rPr lang="it-IT" sz="2800" dirty="0" err="1" smtClean="0"/>
              <a:t>Dip</a:t>
            </a:r>
            <a:r>
              <a:rPr lang="it-IT" sz="2800" dirty="0" smtClean="0"/>
              <a:t>. Cardiologia, Chirurgia generale, Prevenzione ecc.).</a:t>
            </a:r>
          </a:p>
          <a:p>
            <a:pPr>
              <a:lnSpc>
                <a:spcPct val="80000"/>
              </a:lnSpc>
              <a:defRPr/>
            </a:pPr>
            <a:r>
              <a:rPr lang="it-IT" sz="2800" dirty="0" smtClean="0"/>
              <a:t>Serve a potenziare le responsabilità dirigenziali e professionali, come centro di responsabilità, sia economico, sia per l’elaborazione dei programmi di attività e di valutazione dell’assistenza.</a:t>
            </a:r>
          </a:p>
          <a:p>
            <a:pPr>
              <a:lnSpc>
                <a:spcPct val="80000"/>
              </a:lnSpc>
              <a:defRPr/>
            </a:pPr>
            <a:r>
              <a:rPr lang="it-IT" sz="2800" dirty="0" smtClean="0"/>
              <a:t>Il D.G. nomina il direttore del dipartimento</a:t>
            </a:r>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smtClean="0">
                <a:solidFill>
                  <a:schemeClr val="bg1"/>
                </a:solidFill>
                <a:effectLst>
                  <a:outerShdw blurRad="38100" dist="38100" dir="2700000" algn="tl">
                    <a:srgbClr val="000000"/>
                  </a:outerShdw>
                </a:effectLst>
                <a:latin typeface="Arial" charset="0"/>
              </a:rPr>
              <a:t>“</a:t>
            </a:r>
            <a:r>
              <a:rPr lang="it-IT" b="1" i="1" dirty="0" smtClean="0">
                <a:effectLst>
                  <a:outerShdw blurRad="38100" dist="38100" dir="2700000" algn="tl">
                    <a:srgbClr val="000000"/>
                  </a:outerShdw>
                </a:effectLst>
                <a:latin typeface="Arial" charset="0"/>
              </a:rPr>
              <a:t>Il Dipartimento è un insieme di UO omogenee, affini o complementari, tra loro interdipendenti, che perseguono comuni finalità, pur conservando autonomia e responsabilità professionale”   </a:t>
            </a:r>
          </a:p>
          <a:p>
            <a:endParaRPr lang="it-IT"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defRPr/>
            </a:pPr>
            <a:r>
              <a:rPr lang="it-IT" b="1" i="1" dirty="0" smtClean="0">
                <a:solidFill>
                  <a:schemeClr val="tx1">
                    <a:lumMod val="50000"/>
                    <a:lumOff val="50000"/>
                  </a:schemeClr>
                </a:solidFill>
                <a:effectLst>
                  <a:outerShdw blurRad="38100" dist="38100" dir="2700000" algn="tl">
                    <a:srgbClr val="000000"/>
                  </a:outerShdw>
                </a:effectLst>
                <a:latin typeface="Arial" charset="0"/>
              </a:rPr>
              <a:t>Impiego ottimale degli spazi assistenziali, del personale e delle apparecchiature disponibili</a:t>
            </a:r>
          </a:p>
          <a:p>
            <a:pPr>
              <a:defRPr/>
            </a:pPr>
            <a:r>
              <a:rPr lang="it-IT" b="1" i="1" dirty="0" smtClean="0">
                <a:solidFill>
                  <a:schemeClr val="tx1">
                    <a:lumMod val="50000"/>
                    <a:lumOff val="50000"/>
                  </a:schemeClr>
                </a:solidFill>
                <a:effectLst>
                  <a:outerShdw blurRad="38100" dist="38100" dir="2700000" algn="tl">
                    <a:srgbClr val="000000"/>
                  </a:outerShdw>
                </a:effectLst>
                <a:latin typeface="Arial" charset="0"/>
              </a:rPr>
              <a:t>Applicazione di sistemi integrati di gestione</a:t>
            </a:r>
          </a:p>
          <a:p>
            <a:pPr>
              <a:defRPr/>
            </a:pPr>
            <a:r>
              <a:rPr lang="it-IT" b="1" i="1" dirty="0" smtClean="0">
                <a:solidFill>
                  <a:schemeClr val="tx1">
                    <a:lumMod val="50000"/>
                    <a:lumOff val="50000"/>
                  </a:schemeClr>
                </a:solidFill>
                <a:effectLst>
                  <a:outerShdw blurRad="38100" dist="38100" dir="2700000" algn="tl">
                    <a:srgbClr val="000000"/>
                  </a:outerShdw>
                </a:effectLst>
                <a:latin typeface="Arial" charset="0"/>
              </a:rPr>
              <a:t>Verifica della qualità complessiva dell’assistenza </a:t>
            </a:r>
          </a:p>
          <a:p>
            <a:pPr>
              <a:defRPr/>
            </a:pPr>
            <a:r>
              <a:rPr lang="it-IT" b="1" i="1" dirty="0" smtClean="0">
                <a:solidFill>
                  <a:schemeClr val="tx1">
                    <a:lumMod val="50000"/>
                    <a:lumOff val="50000"/>
                  </a:schemeClr>
                </a:solidFill>
                <a:effectLst>
                  <a:outerShdw blurRad="38100" dist="38100" dir="2700000" algn="tl">
                    <a:srgbClr val="000000"/>
                  </a:outerShdw>
                </a:effectLst>
                <a:latin typeface="Arial" charset="0"/>
              </a:rPr>
              <a:t>Promozione di nuove attività e nuovi modelli operativi</a:t>
            </a:r>
            <a:endParaRPr lang="it-IT" b="1" i="1" dirty="0" smtClean="0">
              <a:solidFill>
                <a:schemeClr val="tx1">
                  <a:lumMod val="50000"/>
                  <a:lumOff val="50000"/>
                </a:schemeClr>
              </a:solidFill>
              <a:latin typeface="Arial" charset="0"/>
            </a:endParaRPr>
          </a:p>
          <a:p>
            <a:endParaRPr lang="it-IT" dirty="0">
              <a:solidFill>
                <a:schemeClr val="tx1">
                  <a:lumMod val="50000"/>
                  <a:lumOff val="50000"/>
                </a:schemeClr>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Distretti</a:t>
            </a:r>
            <a:br>
              <a:rPr lang="it-IT" dirty="0" smtClean="0"/>
            </a:br>
            <a:endParaRPr lang="it-IT" dirty="0"/>
          </a:p>
        </p:txBody>
      </p:sp>
      <p:sp>
        <p:nvSpPr>
          <p:cNvPr id="3" name="Segnaposto contenuto 2"/>
          <p:cNvSpPr>
            <a:spLocks noGrp="1"/>
          </p:cNvSpPr>
          <p:nvPr>
            <p:ph idx="1"/>
          </p:nvPr>
        </p:nvSpPr>
        <p:spPr/>
        <p:txBody>
          <a:bodyPr>
            <a:normAutofit fontScale="92500" lnSpcReduction="20000"/>
          </a:bodyPr>
          <a:lstStyle/>
          <a:p>
            <a:pPr>
              <a:lnSpc>
                <a:spcPct val="80000"/>
              </a:lnSpc>
              <a:defRPr/>
            </a:pPr>
            <a:r>
              <a:rPr lang="it-IT" sz="2800" dirty="0" smtClean="0"/>
              <a:t> è l’articolazione </a:t>
            </a:r>
            <a:r>
              <a:rPr lang="it-IT" sz="2800" dirty="0" err="1" smtClean="0"/>
              <a:t>organizzativo-funzionale</a:t>
            </a:r>
            <a:r>
              <a:rPr lang="it-IT" sz="2800" dirty="0" smtClean="0"/>
              <a:t> dell’ASL</a:t>
            </a:r>
          </a:p>
          <a:p>
            <a:pPr>
              <a:lnSpc>
                <a:spcPct val="80000"/>
              </a:lnSpc>
              <a:defRPr/>
            </a:pPr>
            <a:r>
              <a:rPr lang="it-IT" sz="2800" dirty="0" smtClean="0"/>
              <a:t> è individuato con atto aziendale </a:t>
            </a:r>
          </a:p>
          <a:p>
            <a:pPr>
              <a:lnSpc>
                <a:spcPct val="80000"/>
              </a:lnSpc>
              <a:defRPr/>
            </a:pPr>
            <a:r>
              <a:rPr lang="it-IT" sz="2800" dirty="0" smtClean="0"/>
              <a:t> prevede un bacino di utenza di popolazione minima di 60.000 abitanti</a:t>
            </a:r>
          </a:p>
          <a:p>
            <a:pPr>
              <a:lnSpc>
                <a:spcPct val="80000"/>
              </a:lnSpc>
              <a:defRPr/>
            </a:pPr>
            <a:r>
              <a:rPr lang="it-IT" sz="2800" dirty="0" smtClean="0"/>
              <a:t> ha la finalità di realizzare un elevato livello di integrazione tra i diversi servizi che erogano le prestazioni sanitarie e tra questi e i servizi socio-sanitari, tale da consentire una risposta coordinata e continuativa ai bisogni sanitaria della popolazione.  </a:t>
            </a:r>
          </a:p>
          <a:p>
            <a:pPr>
              <a:lnSpc>
                <a:spcPct val="80000"/>
              </a:lnSpc>
              <a:defRPr/>
            </a:pPr>
            <a:r>
              <a:rPr lang="it-IT" sz="2800" dirty="0" smtClean="0"/>
              <a:t>ha autonomia tecnico-gestionale</a:t>
            </a:r>
          </a:p>
          <a:p>
            <a:pPr>
              <a:lnSpc>
                <a:spcPct val="80000"/>
              </a:lnSpc>
              <a:defRPr/>
            </a:pPr>
            <a:r>
              <a:rPr lang="it-IT" sz="2800" dirty="0" smtClean="0"/>
              <a:t>ha autonomia economico finanziaria</a:t>
            </a:r>
          </a:p>
          <a:p>
            <a:pPr>
              <a:lnSpc>
                <a:spcPct val="80000"/>
              </a:lnSpc>
              <a:defRPr/>
            </a:pPr>
            <a:r>
              <a:rPr lang="it-IT" sz="2800" dirty="0" smtClean="0"/>
              <a:t>ha risorse in rapporto agli obiettivi di salute della popolazione </a:t>
            </a:r>
          </a:p>
          <a:p>
            <a:pPr>
              <a:lnSpc>
                <a:spcPct val="80000"/>
              </a:lnSpc>
              <a:defRPr/>
            </a:pPr>
            <a:r>
              <a:rPr lang="it-IT" sz="2800" dirty="0" smtClean="0"/>
              <a:t>Ha anche compiti di assistenza socio sanitaria se concordati e finanziati dai comuni.    </a:t>
            </a:r>
          </a:p>
          <a:p>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 distretto</a:t>
            </a:r>
            <a:endParaRPr lang="it-IT" dirty="0"/>
          </a:p>
        </p:txBody>
      </p:sp>
      <p:sp>
        <p:nvSpPr>
          <p:cNvPr id="3" name="Segnaposto contenuto 2"/>
          <p:cNvSpPr>
            <a:spLocks noGrp="1"/>
          </p:cNvSpPr>
          <p:nvPr>
            <p:ph idx="1"/>
          </p:nvPr>
        </p:nvSpPr>
        <p:spPr/>
        <p:txBody>
          <a:bodyPr/>
          <a:lstStyle/>
          <a:p>
            <a:pPr>
              <a:lnSpc>
                <a:spcPct val="90000"/>
              </a:lnSpc>
              <a:defRPr/>
            </a:pPr>
            <a:r>
              <a:rPr lang="it-IT" sz="2400" dirty="0" smtClean="0"/>
              <a:t>Assistenza primaria</a:t>
            </a:r>
          </a:p>
          <a:p>
            <a:pPr>
              <a:lnSpc>
                <a:spcPct val="90000"/>
              </a:lnSpc>
              <a:defRPr/>
            </a:pPr>
            <a:r>
              <a:rPr lang="it-IT" sz="2400" dirty="0" smtClean="0"/>
              <a:t>Coordinamento dei medici di medicina generale con le strutture operative dei vari dipartimenti, con i servizi specialistici ambulatoriali, le strutture ospedaliere ed extraospedalere accreditate.</a:t>
            </a:r>
          </a:p>
          <a:p>
            <a:pPr>
              <a:lnSpc>
                <a:spcPct val="90000"/>
              </a:lnSpc>
              <a:defRPr/>
            </a:pPr>
            <a:r>
              <a:rPr lang="it-IT" sz="2400" dirty="0" smtClean="0"/>
              <a:t>L’erogazione delle prestazioni sanitarie a rilevanza sociale, nonché delle prestazioni sociali a rilevanza sanitaria se delegate dai comuni. </a:t>
            </a:r>
          </a:p>
          <a:p>
            <a:pPr>
              <a:lnSpc>
                <a:spcPct val="90000"/>
              </a:lnSpc>
              <a:defRPr/>
            </a:pPr>
            <a:r>
              <a:rPr lang="it-IT" sz="2400" dirty="0" smtClean="0"/>
              <a:t>ADI ADP ADR </a:t>
            </a:r>
          </a:p>
          <a:p>
            <a:endParaRPr lang="it-IT"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Servizi offerti</a:t>
            </a:r>
            <a:endParaRPr lang="it-IT" dirty="0"/>
          </a:p>
        </p:txBody>
      </p:sp>
      <p:sp>
        <p:nvSpPr>
          <p:cNvPr id="3" name="Segnaposto contenuto 2"/>
          <p:cNvSpPr>
            <a:spLocks noGrp="1"/>
          </p:cNvSpPr>
          <p:nvPr>
            <p:ph idx="1"/>
          </p:nvPr>
        </p:nvSpPr>
        <p:spPr/>
        <p:txBody>
          <a:bodyPr/>
          <a:lstStyle/>
          <a:p>
            <a:pPr>
              <a:defRPr/>
            </a:pPr>
            <a:r>
              <a:rPr lang="it-IT" sz="2400" dirty="0" smtClean="0"/>
              <a:t>Assistenza primaria:MMG PLS Continuità assistenziale</a:t>
            </a:r>
          </a:p>
          <a:p>
            <a:pPr>
              <a:defRPr/>
            </a:pPr>
            <a:r>
              <a:rPr lang="it-IT" sz="2400" dirty="0" smtClean="0"/>
              <a:t>Assistenza specialistica ambulatoriale</a:t>
            </a:r>
          </a:p>
          <a:p>
            <a:pPr>
              <a:defRPr/>
            </a:pPr>
            <a:r>
              <a:rPr lang="it-IT" sz="2400" dirty="0" smtClean="0"/>
              <a:t>Consultorio materno infantile</a:t>
            </a:r>
          </a:p>
          <a:p>
            <a:pPr>
              <a:defRPr/>
            </a:pPr>
            <a:r>
              <a:rPr lang="it-IT" sz="2400" dirty="0" smtClean="0"/>
              <a:t>Attività e servizi per disabili</a:t>
            </a:r>
          </a:p>
          <a:p>
            <a:pPr>
              <a:defRPr/>
            </a:pPr>
            <a:r>
              <a:rPr lang="it-IT" sz="2400" dirty="0" smtClean="0"/>
              <a:t>Assistenza domiciliare integrata (ADI)</a:t>
            </a:r>
          </a:p>
          <a:p>
            <a:pPr>
              <a:defRPr/>
            </a:pPr>
            <a:r>
              <a:rPr lang="it-IT" sz="2400" dirty="0" smtClean="0"/>
              <a:t>Cure per tossicodipendenti (SERT)</a:t>
            </a:r>
          </a:p>
          <a:p>
            <a:pPr>
              <a:defRPr/>
            </a:pPr>
            <a:r>
              <a:rPr lang="it-IT" sz="2400" dirty="0" smtClean="0"/>
              <a:t>Attività e servizi per patologie come HIV e per pazienti in fase terminale.</a:t>
            </a:r>
          </a:p>
          <a:p>
            <a:pPr>
              <a:defRPr/>
            </a:pPr>
            <a:r>
              <a:rPr lang="it-IT" sz="2400" dirty="0" smtClean="0"/>
              <a:t>Servizio di farmacia</a:t>
            </a:r>
          </a:p>
          <a:p>
            <a:pPr>
              <a:defRPr/>
            </a:pPr>
            <a:r>
              <a:rPr lang="it-IT" sz="2400" dirty="0" smtClean="0"/>
              <a:t>ADI ADP ADR  </a:t>
            </a:r>
          </a:p>
          <a:p>
            <a:endParaRPr lang="it-IT"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Servizi allocati nel Distretto</a:t>
            </a:r>
            <a:endParaRPr lang="it-IT" dirty="0"/>
          </a:p>
        </p:txBody>
      </p:sp>
      <p:sp>
        <p:nvSpPr>
          <p:cNvPr id="3" name="Segnaposto contenuto 2"/>
          <p:cNvSpPr>
            <a:spLocks noGrp="1"/>
          </p:cNvSpPr>
          <p:nvPr>
            <p:ph idx="1"/>
          </p:nvPr>
        </p:nvSpPr>
        <p:spPr/>
        <p:txBody>
          <a:bodyPr/>
          <a:lstStyle/>
          <a:p>
            <a:pPr>
              <a:defRPr/>
            </a:pPr>
            <a:r>
              <a:rPr lang="it-IT" dirty="0" smtClean="0"/>
              <a:t>Articolazioni organizzative del Dipartimento di salute mentale</a:t>
            </a:r>
          </a:p>
          <a:p>
            <a:pPr>
              <a:defRPr/>
            </a:pPr>
            <a:r>
              <a:rPr lang="it-IT" dirty="0" smtClean="0"/>
              <a:t>Articolazioni organizzative del </a:t>
            </a:r>
            <a:r>
              <a:rPr lang="it-IT" dirty="0" err="1" smtClean="0"/>
              <a:t>Dipatimento</a:t>
            </a:r>
            <a:r>
              <a:rPr lang="it-IT" dirty="0" smtClean="0"/>
              <a:t> di prevenzione</a:t>
            </a:r>
          </a:p>
          <a:p>
            <a:pPr>
              <a:defRPr/>
            </a:pPr>
            <a:r>
              <a:rPr lang="it-IT" dirty="0" smtClean="0"/>
              <a:t>Articolazioni organizzative del Dipartimento per le tossicodipendenze </a:t>
            </a:r>
          </a:p>
          <a:p>
            <a:endParaRPr lang="it-IT"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Medico medicina generale</a:t>
            </a:r>
            <a:endParaRPr lang="it-IT" dirty="0"/>
          </a:p>
        </p:txBody>
      </p:sp>
      <p:sp>
        <p:nvSpPr>
          <p:cNvPr id="3" name="Segnaposto contenuto 2"/>
          <p:cNvSpPr>
            <a:spLocks noGrp="1"/>
          </p:cNvSpPr>
          <p:nvPr>
            <p:ph idx="1"/>
          </p:nvPr>
        </p:nvSpPr>
        <p:spPr/>
        <p:txBody>
          <a:bodyPr/>
          <a:lstStyle/>
          <a:p>
            <a:pPr>
              <a:lnSpc>
                <a:spcPct val="90000"/>
              </a:lnSpc>
              <a:defRPr/>
            </a:pPr>
            <a:r>
              <a:rPr lang="it-IT" sz="2400" dirty="0" smtClean="0"/>
              <a:t>Sviluppa un approccio centrato sulla persona,orientato all’individuo, alla sua famiglia e alla sua comunità</a:t>
            </a:r>
          </a:p>
          <a:p>
            <a:pPr>
              <a:lnSpc>
                <a:spcPct val="90000"/>
              </a:lnSpc>
              <a:defRPr/>
            </a:pPr>
            <a:r>
              <a:rPr lang="it-IT" sz="2400" dirty="0" smtClean="0"/>
              <a:t>Si avvale di un processo di consultazione esclusivo caratterizzato da una relazione continuativa mantenuta tramite una efficacia comunicazione tra medico e paziente</a:t>
            </a:r>
          </a:p>
          <a:p>
            <a:pPr>
              <a:lnSpc>
                <a:spcPct val="90000"/>
              </a:lnSpc>
              <a:defRPr/>
            </a:pPr>
            <a:r>
              <a:rPr lang="it-IT" sz="2400" dirty="0" smtClean="0"/>
              <a:t>Si occupa dei problemi di salute nella loro dimensione fisica,psicologica, sociale culturale ed esistenziale</a:t>
            </a:r>
          </a:p>
          <a:p>
            <a:endParaRPr lang="it-IT"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Dipartimento di prevenzione</a:t>
            </a:r>
            <a:endParaRPr lang="it-IT" dirty="0"/>
          </a:p>
        </p:txBody>
      </p:sp>
      <p:sp>
        <p:nvSpPr>
          <p:cNvPr id="3" name="Segnaposto contenuto 2"/>
          <p:cNvSpPr>
            <a:spLocks noGrp="1"/>
          </p:cNvSpPr>
          <p:nvPr>
            <p:ph idx="1"/>
          </p:nvPr>
        </p:nvSpPr>
        <p:spPr/>
        <p:txBody>
          <a:bodyPr/>
          <a:lstStyle/>
          <a:p>
            <a:pPr>
              <a:defRPr/>
            </a:pPr>
            <a:r>
              <a:rPr lang="it-IT" dirty="0" smtClean="0"/>
              <a:t>Il DP garantisce la tutela della salute collettiva attraverso gli obiettivi di promozione della salute, prevenzione delle malattie e disabilità, miglioramento della qualità della vita.</a:t>
            </a:r>
          </a:p>
          <a:p>
            <a:pPr>
              <a:defRPr/>
            </a:pPr>
            <a:r>
              <a:rPr lang="it-IT" dirty="0" smtClean="0"/>
              <a:t>Il DP promuove azioni volte a individuare e rimuovere le cause di nocività e malattie di origine ambientale, umana e animale </a:t>
            </a:r>
          </a:p>
          <a:p>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Organizzazione </a:t>
            </a:r>
            <a:r>
              <a:rPr lang="it-IT" dirty="0" err="1" smtClean="0"/>
              <a:t>dp</a:t>
            </a:r>
            <a:endParaRPr lang="it-IT" dirty="0"/>
          </a:p>
        </p:txBody>
      </p:sp>
      <p:sp>
        <p:nvSpPr>
          <p:cNvPr id="3" name="Segnaposto contenuto 2"/>
          <p:cNvSpPr>
            <a:spLocks noGrp="1"/>
          </p:cNvSpPr>
          <p:nvPr>
            <p:ph idx="1"/>
          </p:nvPr>
        </p:nvSpPr>
        <p:spPr/>
        <p:txBody>
          <a:bodyPr/>
          <a:lstStyle/>
          <a:p>
            <a:pPr>
              <a:defRPr/>
            </a:pPr>
            <a:r>
              <a:rPr lang="it-IT" dirty="0" smtClean="0"/>
              <a:t>Igiene e sanità pubblica</a:t>
            </a:r>
          </a:p>
          <a:p>
            <a:pPr>
              <a:defRPr/>
            </a:pPr>
            <a:r>
              <a:rPr lang="it-IT" dirty="0" smtClean="0"/>
              <a:t>Igiene degli alimenti e della nutrizione</a:t>
            </a:r>
          </a:p>
          <a:p>
            <a:pPr>
              <a:defRPr/>
            </a:pPr>
            <a:r>
              <a:rPr lang="it-IT" dirty="0" smtClean="0"/>
              <a:t>Prevenzione e sicurezza luoghi di lavoro</a:t>
            </a:r>
          </a:p>
          <a:p>
            <a:pPr>
              <a:defRPr/>
            </a:pPr>
            <a:r>
              <a:rPr lang="it-IT" dirty="0" smtClean="0"/>
              <a:t>Sanità animale</a:t>
            </a:r>
          </a:p>
          <a:p>
            <a:pPr>
              <a:defRPr/>
            </a:pPr>
            <a:r>
              <a:rPr lang="it-IT" dirty="0" smtClean="0"/>
              <a:t>Igiene degli alimenti di origine animale </a:t>
            </a:r>
          </a:p>
          <a:p>
            <a:pPr>
              <a:defRPr/>
            </a:pPr>
            <a:r>
              <a:rPr lang="it-IT" dirty="0" smtClean="0"/>
              <a:t>Igiene degli allevamenti e delle produzioni zootecniche   </a:t>
            </a:r>
          </a:p>
          <a:p>
            <a:endParaRPr lang="it-IT"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Assistenza OSPEDALIERA</a:t>
            </a:r>
            <a:endParaRPr lang="it-IT" dirty="0"/>
          </a:p>
        </p:txBody>
      </p:sp>
      <p:sp>
        <p:nvSpPr>
          <p:cNvPr id="3" name="Segnaposto contenuto 2"/>
          <p:cNvSpPr>
            <a:spLocks noGrp="1"/>
          </p:cNvSpPr>
          <p:nvPr>
            <p:ph idx="1"/>
          </p:nvPr>
        </p:nvSpPr>
        <p:spPr/>
        <p:txBody>
          <a:bodyPr/>
          <a:lstStyle/>
          <a:p>
            <a:pPr>
              <a:defRPr/>
            </a:pPr>
            <a:r>
              <a:rPr lang="it-IT" dirty="0" smtClean="0"/>
              <a:t>Ospedali non costituiti in Azienda</a:t>
            </a:r>
          </a:p>
          <a:p>
            <a:pPr>
              <a:defRPr/>
            </a:pPr>
            <a:r>
              <a:rPr lang="it-IT" dirty="0" smtClean="0"/>
              <a:t>Aziende Ospedaliere </a:t>
            </a:r>
          </a:p>
          <a:p>
            <a:pPr>
              <a:defRPr/>
            </a:pPr>
            <a:r>
              <a:rPr lang="it-IT" dirty="0" smtClean="0"/>
              <a:t>Aziende Universitarie Ospedaliere</a:t>
            </a:r>
          </a:p>
          <a:p>
            <a:pPr>
              <a:defRPr/>
            </a:pPr>
            <a:r>
              <a:rPr lang="it-IT" dirty="0" smtClean="0"/>
              <a:t>Istituti di ricovero e cura a carattere scientifico</a:t>
            </a:r>
          </a:p>
          <a:p>
            <a:pPr>
              <a:defRPr/>
            </a:pPr>
            <a:r>
              <a:rPr lang="it-IT" dirty="0" smtClean="0"/>
              <a:t>Istituti privati accreditati</a:t>
            </a:r>
          </a:p>
          <a:p>
            <a:endParaRPr lang="it-IT"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Ospedali non costituiti in Azienda</a:t>
            </a:r>
            <a:endParaRPr lang="it-IT" dirty="0"/>
          </a:p>
        </p:txBody>
      </p:sp>
      <p:sp>
        <p:nvSpPr>
          <p:cNvPr id="3" name="Segnaposto contenuto 2"/>
          <p:cNvSpPr>
            <a:spLocks noGrp="1"/>
          </p:cNvSpPr>
          <p:nvPr>
            <p:ph idx="1"/>
          </p:nvPr>
        </p:nvSpPr>
        <p:spPr/>
        <p:txBody>
          <a:bodyPr>
            <a:normAutofit lnSpcReduction="10000"/>
          </a:bodyPr>
          <a:lstStyle/>
          <a:p>
            <a:pPr>
              <a:lnSpc>
                <a:spcPct val="90000"/>
              </a:lnSpc>
              <a:defRPr/>
            </a:pPr>
            <a:r>
              <a:rPr lang="it-IT" sz="2800" dirty="0" smtClean="0"/>
              <a:t>Sono presidi delle ASL </a:t>
            </a:r>
          </a:p>
          <a:p>
            <a:pPr>
              <a:lnSpc>
                <a:spcPct val="90000"/>
              </a:lnSpc>
              <a:defRPr/>
            </a:pPr>
            <a:r>
              <a:rPr lang="it-IT" sz="2800" dirty="0" smtClean="0"/>
              <a:t>Sono diretti da un dirigente medico, responsabile delle funzioni igienico amministrative  e da un dirigente amministrativo per le relative funzioni, entrambi nominati dal Direttore Generale.</a:t>
            </a:r>
          </a:p>
          <a:p>
            <a:pPr>
              <a:lnSpc>
                <a:spcPct val="90000"/>
              </a:lnSpc>
              <a:defRPr/>
            </a:pPr>
            <a:r>
              <a:rPr lang="it-IT" sz="2800" dirty="0" smtClean="0"/>
              <a:t>Hanno autonomia economico-finanziaria con contabilità separata all’interno del bilancio dell’ASL</a:t>
            </a:r>
          </a:p>
          <a:p>
            <a:pPr>
              <a:lnSpc>
                <a:spcPct val="90000"/>
              </a:lnSpc>
              <a:defRPr/>
            </a:pPr>
            <a:r>
              <a:rPr lang="it-IT" sz="2800" dirty="0" smtClean="0"/>
              <a:t>Se nell’ASL vi sono più presidi ospedalieri, questi possono essere accorpati a fini funzionali</a:t>
            </a:r>
          </a:p>
          <a:p>
            <a:pPr>
              <a:lnSpc>
                <a:spcPct val="90000"/>
              </a:lnSpc>
              <a:defRPr/>
            </a:pPr>
            <a:r>
              <a:rPr lang="it-IT" sz="2800" dirty="0" smtClean="0"/>
              <a:t>Gli Ospedali sono organizzati per Dipartimenti</a:t>
            </a:r>
            <a:endParaRPr lang="it-IT"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PRESIDIO OSPEDALIERO</a:t>
            </a:r>
            <a:endParaRPr lang="it-IT"/>
          </a:p>
        </p:txBody>
      </p:sp>
      <p:sp>
        <p:nvSpPr>
          <p:cNvPr id="3" name="Segnaposto contenuto 2"/>
          <p:cNvSpPr>
            <a:spLocks noGrp="1"/>
          </p:cNvSpPr>
          <p:nvPr>
            <p:ph idx="1"/>
          </p:nvPr>
        </p:nvSpPr>
        <p:spPr/>
        <p:txBody>
          <a:bodyPr>
            <a:normAutofit lnSpcReduction="10000"/>
          </a:bodyPr>
          <a:lstStyle/>
          <a:p>
            <a:r>
              <a:rPr lang="it-IT" dirty="0" smtClean="0"/>
              <a:t>Il presidio ospedaliero è un ospedale non costituito in azienda ospedaliera, in quanto privo dei requisiti di legge. Pertanto gode di un'autonomia molto minore, esso comunque ha </a:t>
            </a:r>
            <a:r>
              <a:rPr lang="it-IT" dirty="0" smtClean="0">
                <a:hlinkClick r:id="rId2" tooltip="Autonomia funzionale"/>
              </a:rPr>
              <a:t>autonomia</a:t>
            </a:r>
            <a:r>
              <a:rPr lang="it-IT" dirty="0" smtClean="0"/>
              <a:t> a livello direttivo (presenza di un medico responsabile delle funzioni </a:t>
            </a:r>
            <a:r>
              <a:rPr lang="it-IT" dirty="0" err="1" smtClean="0"/>
              <a:t>igienico-organizzative</a:t>
            </a:r>
            <a:r>
              <a:rPr lang="it-IT" dirty="0" smtClean="0"/>
              <a:t> e un dirigente amministrativo responsabile della gestione amministrativa) e </a:t>
            </a:r>
            <a:r>
              <a:rPr lang="it-IT" dirty="0" smtClean="0">
                <a:hlinkClick r:id="rId2" tooltip="Autonomia funzionale"/>
              </a:rPr>
              <a:t>autonomia funzionale</a:t>
            </a:r>
            <a:r>
              <a:rPr lang="it-IT" dirty="0" smtClean="0"/>
              <a:t> con </a:t>
            </a:r>
            <a:r>
              <a:rPr lang="it-IT" dirty="0" smtClean="0">
                <a:hlinkClick r:id="rId3" tooltip="Contabilità"/>
              </a:rPr>
              <a:t>contabilità</a:t>
            </a:r>
            <a:r>
              <a:rPr lang="it-IT" dirty="0" smtClean="0"/>
              <a:t> separata, seppure interna al bilancio dell'azienda sanitaria locale (ASL) di riferimento. Il direttore sanitario del presidio ospedaliero dipende dal direttore generale dell'ASL</a:t>
            </a:r>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Azienda ospedaliera</a:t>
            </a:r>
            <a:endParaRPr lang="it-IT" dirty="0"/>
          </a:p>
        </p:txBody>
      </p:sp>
      <p:sp>
        <p:nvSpPr>
          <p:cNvPr id="3" name="Segnaposto contenuto 2"/>
          <p:cNvSpPr>
            <a:spLocks noGrp="1"/>
          </p:cNvSpPr>
          <p:nvPr>
            <p:ph idx="1"/>
          </p:nvPr>
        </p:nvSpPr>
        <p:spPr/>
        <p:txBody>
          <a:bodyPr/>
          <a:lstStyle/>
          <a:p>
            <a:pPr>
              <a:defRPr/>
            </a:pPr>
            <a:r>
              <a:rPr lang="it-IT" dirty="0" smtClean="0"/>
              <a:t>Sono costituiti in Azienda gli Ospedali di rilievo nazionale e di alta specializzazione,individuati dalle Regioni in base a parametri stabiliti dall’art. 4  del dl 502 e succ. modificazioni.</a:t>
            </a:r>
          </a:p>
          <a:p>
            <a:pPr>
              <a:defRPr/>
            </a:pPr>
            <a:r>
              <a:rPr lang="it-IT" dirty="0" smtClean="0"/>
              <a:t>Le AO hanno gli stessi organi e le medesime attribuzioni previste dalle ASL</a:t>
            </a:r>
          </a:p>
          <a:p>
            <a:endParaRPr lang="it-IT"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Una </a:t>
            </a:r>
            <a:r>
              <a:rPr lang="it-IT" b="1" dirty="0" smtClean="0"/>
              <a:t>azienda ospedaliera</a:t>
            </a:r>
            <a:r>
              <a:rPr lang="it-IT" dirty="0" smtClean="0"/>
              <a:t>, in </a:t>
            </a:r>
            <a:r>
              <a:rPr lang="it-IT" dirty="0" smtClean="0">
                <a:hlinkClick r:id="rId2" tooltip="Italia"/>
              </a:rPr>
              <a:t>Italia</a:t>
            </a:r>
            <a:r>
              <a:rPr lang="it-IT" dirty="0" smtClean="0"/>
              <a:t>, è una struttura di ricovero pubblica, facente parte del </a:t>
            </a:r>
            <a:r>
              <a:rPr lang="it-IT" dirty="0" smtClean="0">
                <a:hlinkClick r:id="rId3" tooltip="Servizio sanitario nazionale (Italia)"/>
              </a:rPr>
              <a:t>servizio sanitario nazionale</a:t>
            </a:r>
            <a:r>
              <a:rPr lang="it-IT" dirty="0" smtClean="0"/>
              <a:t>, che svolge la funzione di </a:t>
            </a:r>
            <a:r>
              <a:rPr lang="it-IT" dirty="0" smtClean="0">
                <a:hlinkClick r:id="rId4" tooltip="Ospedale"/>
              </a:rPr>
              <a:t>ospedale</a:t>
            </a:r>
            <a:r>
              <a:rPr lang="it-IT" dirty="0" smtClean="0"/>
              <a:t>, e adibita anche a prestazioni specialistiche ove ne ricorrano requisiti e presupposti.</a:t>
            </a:r>
            <a:endParaRPr lang="it-IT"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76640"/>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127848"/>
          </a:xfrm>
        </p:spPr>
        <p:txBody>
          <a:bodyPr>
            <a:normAutofit fontScale="77500" lnSpcReduction="20000"/>
          </a:bodyPr>
          <a:lstStyle/>
          <a:p>
            <a:r>
              <a:rPr lang="it-IT" dirty="0" smtClean="0"/>
              <a:t>L'autonomia dall'</a:t>
            </a:r>
            <a:r>
              <a:rPr lang="it-IT" dirty="0" smtClean="0">
                <a:hlinkClick r:id="rId2" tooltip="Azienda sanitaria locale"/>
              </a:rPr>
              <a:t>ASL</a:t>
            </a:r>
            <a:r>
              <a:rPr lang="it-IT" dirty="0" smtClean="0"/>
              <a:t> può essere ottenuta se presente:</a:t>
            </a:r>
          </a:p>
          <a:p>
            <a:r>
              <a:rPr lang="it-IT" dirty="0" smtClean="0"/>
              <a:t>un'organizzazione dipartimentale;</a:t>
            </a:r>
          </a:p>
          <a:p>
            <a:r>
              <a:rPr lang="it-IT" dirty="0" smtClean="0"/>
              <a:t>un sistema di contabilità suddivisa per </a:t>
            </a:r>
            <a:r>
              <a:rPr lang="it-IT" dirty="0" smtClean="0">
                <a:hlinkClick r:id="rId3" tooltip="Centro di costo"/>
              </a:rPr>
              <a:t>centri di costo</a:t>
            </a:r>
            <a:r>
              <a:rPr lang="it-IT" dirty="0" smtClean="0"/>
              <a:t>;</a:t>
            </a:r>
          </a:p>
          <a:p>
            <a:r>
              <a:rPr lang="it-IT" dirty="0" smtClean="0"/>
              <a:t>vi devono essere almeno tre unità operative di alta specializzazione;</a:t>
            </a:r>
          </a:p>
          <a:p>
            <a:r>
              <a:rPr lang="it-IT" dirty="0" smtClean="0"/>
              <a:t>occorre la presenza del reparto di emergenza ed accettazione di secondo livello;</a:t>
            </a:r>
          </a:p>
          <a:p>
            <a:r>
              <a:rPr lang="it-IT" dirty="0" smtClean="0"/>
              <a:t>vi devono essere programmi integrati di assistenza su base regionale e interregionale dove osserva il ruolo di ospedale di riferimento</a:t>
            </a:r>
          </a:p>
          <a:p>
            <a:r>
              <a:rPr lang="it-IT" dirty="0" smtClean="0"/>
              <a:t>deve risultare un'attività di ricovero in degenza ordinaria per pazienti residenti in regioni diverse di almeno il 10% superiore rispetto ai valori medi della </a:t>
            </a:r>
            <a:r>
              <a:rPr lang="it-IT" dirty="0" smtClean="0">
                <a:hlinkClick r:id="rId4" tooltip="Regione amministrativa"/>
              </a:rPr>
              <a:t>regione</a:t>
            </a:r>
            <a:r>
              <a:rPr lang="it-IT" dirty="0" smtClean="0"/>
              <a:t> di appartenenza (si contano gli ultimi 3 anni)</a:t>
            </a:r>
          </a:p>
          <a:p>
            <a:r>
              <a:rPr lang="it-IT" dirty="0" smtClean="0"/>
              <a:t>deve risultare un indice di complessità della casistica dei pazienti in ricovero ordinario di almeno il 20% superiore rispetto ai valori medi della regione di appartenenza (si contano gli ultimi 3 anni)</a:t>
            </a:r>
          </a:p>
          <a:p>
            <a:r>
              <a:rPr lang="it-IT" dirty="0" smtClean="0"/>
              <a:t>un proprio </a:t>
            </a:r>
            <a:r>
              <a:rPr lang="it-IT" dirty="0" smtClean="0">
                <a:hlinkClick r:id="rId5" tooltip="Patrimonio"/>
              </a:rPr>
              <a:t>patrimonio</a:t>
            </a:r>
            <a:r>
              <a:rPr lang="it-IT" dirty="0" smtClean="0"/>
              <a:t> immobiliare che permette lo svolgimento delle attività istituzionali di tutela della salute e di erogazione di prestazioni sanitarie.</a:t>
            </a:r>
          </a:p>
          <a:p>
            <a:endParaRPr lang="it-IT"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Autonomia AO</a:t>
            </a:r>
            <a:endParaRPr lang="it-IT" dirty="0"/>
          </a:p>
        </p:txBody>
      </p:sp>
      <p:sp>
        <p:nvSpPr>
          <p:cNvPr id="3" name="Segnaposto contenuto 2"/>
          <p:cNvSpPr>
            <a:spLocks noGrp="1"/>
          </p:cNvSpPr>
          <p:nvPr>
            <p:ph idx="1"/>
          </p:nvPr>
        </p:nvSpPr>
        <p:spPr/>
        <p:txBody>
          <a:bodyPr/>
          <a:lstStyle/>
          <a:p>
            <a:pPr>
              <a:defRPr/>
            </a:pPr>
            <a:r>
              <a:rPr lang="it-IT" dirty="0" smtClean="0"/>
              <a:t>Gestionale</a:t>
            </a:r>
          </a:p>
          <a:p>
            <a:pPr>
              <a:defRPr/>
            </a:pPr>
            <a:r>
              <a:rPr lang="it-IT" dirty="0" smtClean="0"/>
              <a:t>Organizzativa</a:t>
            </a:r>
          </a:p>
          <a:p>
            <a:pPr>
              <a:defRPr/>
            </a:pPr>
            <a:r>
              <a:rPr lang="it-IT" dirty="0" smtClean="0"/>
              <a:t>Contabile</a:t>
            </a:r>
          </a:p>
          <a:p>
            <a:pPr>
              <a:defRPr/>
            </a:pPr>
            <a:r>
              <a:rPr lang="it-IT" dirty="0" err="1" smtClean="0"/>
              <a:t>Aministrativa</a:t>
            </a:r>
            <a:endParaRPr lang="it-IT" dirty="0" smtClean="0"/>
          </a:p>
          <a:p>
            <a:pPr>
              <a:defRPr/>
            </a:pPr>
            <a:r>
              <a:rPr lang="it-IT" dirty="0" smtClean="0"/>
              <a:t>Patrimoniale</a:t>
            </a:r>
          </a:p>
          <a:p>
            <a:pPr>
              <a:defRPr/>
            </a:pPr>
            <a:r>
              <a:rPr lang="it-IT" dirty="0" smtClean="0"/>
              <a:t>Tecnica</a:t>
            </a:r>
          </a:p>
          <a:p>
            <a:r>
              <a:rPr lang="it-IT" dirty="0" smtClean="0"/>
              <a:t>STESSI ORGANI ASL</a:t>
            </a:r>
            <a:endParaRPr lang="it-I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b="1" dirty="0" smtClean="0"/>
              <a:t>ARNAS</a:t>
            </a:r>
            <a:r>
              <a:rPr lang="it-IT" dirty="0" smtClean="0"/>
              <a:t>[Delle particolari aziende ospedaliere sono le </a:t>
            </a:r>
            <a:r>
              <a:rPr lang="it-IT" dirty="0" smtClean="0">
                <a:hlinkClick r:id="rId2" tooltip="Azienda ospedaliera di rilievo nazionale e di alta specializzazione"/>
              </a:rPr>
              <a:t>aziende di rilievo nazionale di alta specializzazione</a:t>
            </a:r>
            <a:r>
              <a:rPr lang="it-IT" dirty="0" smtClean="0"/>
              <a:t> (ARNAS).</a:t>
            </a:r>
          </a:p>
          <a:p>
            <a:r>
              <a:rPr lang="it-IT" b="1" dirty="0" smtClean="0"/>
              <a:t>IRCCS </a:t>
            </a:r>
            <a:r>
              <a:rPr lang="it-IT" dirty="0" smtClean="0"/>
              <a:t>Ci sono  gli </a:t>
            </a:r>
            <a:r>
              <a:rPr lang="it-IT" dirty="0" smtClean="0">
                <a:hlinkClick r:id="rId3" tooltip="Istituto di ricovero e cura a carattere scientifico"/>
              </a:rPr>
              <a:t>istituti di ricovero e cura a carattere scientifico</a:t>
            </a:r>
            <a:r>
              <a:rPr lang="it-IT" dirty="0" smtClean="0"/>
              <a:t> (IRCCS), particolari aziende ospedaliere pubbliche o private, che svolgono attività di ricerca clinica, nonché di gestione di servizi sanitari d'eccellenza.</a:t>
            </a:r>
          </a:p>
          <a:p>
            <a:r>
              <a:rPr lang="it-IT" b="1" dirty="0" smtClean="0"/>
              <a:t>Policlinici </a:t>
            </a:r>
            <a:r>
              <a:rPr lang="it-IT" dirty="0" smtClean="0"/>
              <a:t>Delle particolari </a:t>
            </a:r>
            <a:r>
              <a:rPr lang="it-IT" dirty="0" err="1" smtClean="0"/>
              <a:t>A.O.</a:t>
            </a:r>
            <a:r>
              <a:rPr lang="it-IT" dirty="0" smtClean="0"/>
              <a:t> sono anche le aziende ospedaliere universitarie, o "policlinico", costituite con decreto del rettore delle </a:t>
            </a:r>
            <a:r>
              <a:rPr lang="it-IT" dirty="0" smtClean="0">
                <a:hlinkClick r:id="rId4" tooltip="Università italiane"/>
              </a:rPr>
              <a:t>università italiane</a:t>
            </a:r>
            <a:r>
              <a:rPr lang="it-IT" dirty="0" smtClean="0"/>
              <a:t>, con funzione sia di assistenza pubblica che didattica universitaria, e dotate di autonoma strategia gestionale. Nel contempo strutture sanitarie di ricovero e cura accreditate del </a:t>
            </a:r>
            <a:r>
              <a:rPr lang="it-IT" dirty="0" smtClean="0">
                <a:hlinkClick r:id="rId5" tooltip="Servizio sanitario nazionale"/>
              </a:rPr>
              <a:t>servizio sanitario nazionale</a:t>
            </a:r>
            <a:r>
              <a:rPr lang="it-IT" dirty="0" smtClean="0"/>
              <a:t>.</a:t>
            </a:r>
          </a:p>
          <a:p>
            <a:r>
              <a:rPr lang="it-IT" dirty="0" smtClean="0"/>
              <a:t>.</a:t>
            </a:r>
          </a:p>
          <a:p>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IRCCS </a:t>
            </a:r>
            <a:r>
              <a:rPr lang="it-IT" sz="5400" dirty="0" smtClean="0"/>
              <a:t>Istituti di ricovero e cura a carattere scientifico </a:t>
            </a:r>
            <a:endParaRPr lang="it-IT" dirty="0"/>
          </a:p>
        </p:txBody>
      </p:sp>
      <p:sp>
        <p:nvSpPr>
          <p:cNvPr id="3" name="Segnaposto contenuto 2"/>
          <p:cNvSpPr>
            <a:spLocks noGrp="1"/>
          </p:cNvSpPr>
          <p:nvPr>
            <p:ph idx="1"/>
          </p:nvPr>
        </p:nvSpPr>
        <p:spPr/>
        <p:txBody>
          <a:bodyPr/>
          <a:lstStyle/>
          <a:p>
            <a:pPr>
              <a:defRPr/>
            </a:pPr>
            <a:r>
              <a:rPr lang="it-IT" dirty="0" smtClean="0"/>
              <a:t>Gli IRCCS sono  dotati di autonomia e personalità giuridica di diritto pubblico o privato che perseguono finalità di ricerca, unitamente a prestazioni a prestazioni di ricovero e cura di alta specialità.</a:t>
            </a:r>
          </a:p>
          <a:p>
            <a:pPr>
              <a:defRPr/>
            </a:pPr>
            <a:r>
              <a:rPr lang="it-IT" dirty="0" smtClean="0"/>
              <a:t>Gli IRCCS possono essere trasformati in Fondazioni aperte alla partecipazione di soggetti pubblici e privati</a:t>
            </a:r>
            <a:endParaRPr lang="it-IT"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programmazione</a:t>
            </a:r>
            <a:endParaRPr lang="it-IT" dirty="0"/>
          </a:p>
        </p:txBody>
      </p:sp>
      <p:sp>
        <p:nvSpPr>
          <p:cNvPr id="3" name="Segnaposto contenuto 2"/>
          <p:cNvSpPr>
            <a:spLocks noGrp="1"/>
          </p:cNvSpPr>
          <p:nvPr>
            <p:ph sz="quarter" idx="1"/>
          </p:nvPr>
        </p:nvSpPr>
        <p:spPr/>
        <p:txBody>
          <a:bodyPr/>
          <a:lstStyle/>
          <a:p>
            <a:r>
              <a:rPr lang="it-IT" dirty="0" smtClean="0"/>
              <a:t>Piano sanitario Nazionale</a:t>
            </a:r>
          </a:p>
          <a:p>
            <a:r>
              <a:rPr lang="it-IT" dirty="0" smtClean="0"/>
              <a:t>Piano Sanitario regionale</a:t>
            </a:r>
          </a:p>
          <a:p>
            <a:r>
              <a:rPr lang="it-IT" dirty="0" smtClean="0"/>
              <a:t>Piano attuativo locale a livello delle singole ASL</a:t>
            </a:r>
            <a:endParaRPr lang="it-IT"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PSN</a:t>
            </a:r>
            <a:endParaRPr lang="it-IT" dirty="0"/>
          </a:p>
        </p:txBody>
      </p:sp>
      <p:sp>
        <p:nvSpPr>
          <p:cNvPr id="3" name="Segnaposto contenuto 2"/>
          <p:cNvSpPr>
            <a:spLocks noGrp="1"/>
          </p:cNvSpPr>
          <p:nvPr>
            <p:ph sz="quarter" idx="1"/>
          </p:nvPr>
        </p:nvSpPr>
        <p:spPr/>
        <p:txBody>
          <a:bodyPr/>
          <a:lstStyle/>
          <a:p>
            <a:r>
              <a:rPr lang="it-IT" dirty="0" smtClean="0"/>
              <a:t>E’ il principale strumento di programmazione sanitaria in cui si delineano gli obiettivi da raggiungere attraverso l’individuazione di attività e strategie strumentali alla realizzazione delle prestazioni istituzionali del SSN. E’ attraverso il PSN che il Governo delinea le linee di indirizzo del SSN, osservando gli obiettivi e i vincoli posti dalla programmazione economica finanziaria nazionale in materia di cura, prevenzione e riabilitazione, nonché di assistenza sanitaria</a:t>
            </a:r>
            <a:endParaRPr lang="it-IT"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lvl="0"/>
            <a:r>
              <a:rPr lang="it-IT" dirty="0" smtClean="0"/>
              <a:t>ha durata 3 anni</a:t>
            </a:r>
          </a:p>
          <a:p>
            <a:pPr lvl="0"/>
            <a:r>
              <a:rPr lang="it-IT" dirty="0" smtClean="0"/>
              <a:t>Predisposto dal Governo,su proposta del Ministero Salute, sentite le commissioni parlamentari competenti per materia,che si esprimono entro 30g dalla trasmissione dell’atto, </a:t>
            </a:r>
            <a:r>
              <a:rPr lang="it-IT" dirty="0" err="1" smtClean="0"/>
              <a:t>nonche’</a:t>
            </a:r>
            <a:r>
              <a:rPr lang="it-IT" dirty="0" smtClean="0"/>
              <a:t> le confederazioni sindacali maggiormente rappresentative che comunicano il loro parere entro 20 g.( nel caso in cui il Governo si voglia discostare deve darne adeguata motivazione)Il governo nell’elaborazione del PSN deve tener conto delle proposte formulate dalle Regioni entro il 31 luglio dell’ultimo anno di vigenza del Piano precedente, in riferimento ad ogni esigenza territoriale</a:t>
            </a:r>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lvl="0"/>
            <a:r>
              <a:rPr lang="it-IT" dirty="0" smtClean="0"/>
              <a:t>una volta predisposto viene adottato d’intesa con la Conferenza unificata entro il 30 novembre dell’ultimo anno di vigenza del Piano precedente. Nel corso dei tre anni il PSN </a:t>
            </a:r>
            <a:r>
              <a:rPr lang="it-IT" dirty="0" err="1" smtClean="0"/>
              <a:t>puo’</a:t>
            </a:r>
            <a:r>
              <a:rPr lang="it-IT" dirty="0" smtClean="0"/>
              <a:t> esser oggetto di modifiche mediante lo stesso iter per la sua approvazione</a:t>
            </a:r>
          </a:p>
          <a:p>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vi sono definiti i livelli essenziali ed uniformi di assistenza assicurati dal SSN a tutti i cittadini(determina quindi le priorità in materia di salute prevedendo gli obiettivi in base alla disponibilità finanziaria e economica del Paese)</a:t>
            </a:r>
            <a:endParaRPr lang="it-IT"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a:buNone/>
            </a:pPr>
            <a:r>
              <a:rPr lang="it-IT" dirty="0" smtClean="0"/>
              <a:t>Il PSN è basato sui principi di:</a:t>
            </a:r>
          </a:p>
          <a:p>
            <a:pPr lvl="0"/>
            <a:r>
              <a:rPr lang="it-IT" dirty="0" smtClean="0"/>
              <a:t>responsabilità pubblica per la tutela del diritto di salute della comunità e della persona; </a:t>
            </a:r>
          </a:p>
          <a:p>
            <a:pPr lvl="0"/>
            <a:r>
              <a:rPr lang="it-IT" dirty="0" smtClean="0"/>
              <a:t>universalità, eguaglianza ed equità d’accesso alle prestazioni; </a:t>
            </a:r>
          </a:p>
          <a:p>
            <a:pPr lvl="0"/>
            <a:r>
              <a:rPr lang="it-IT" dirty="0" smtClean="0"/>
              <a:t>libertà di scelta; </a:t>
            </a:r>
          </a:p>
          <a:p>
            <a:pPr lvl="0"/>
            <a:r>
              <a:rPr lang="it-IT" dirty="0" smtClean="0"/>
              <a:t>informazione e partecipazione dei cittadini; </a:t>
            </a:r>
          </a:p>
          <a:p>
            <a:pPr lvl="0"/>
            <a:r>
              <a:rPr lang="it-IT" dirty="0" smtClean="0"/>
              <a:t>gratuità delle cure nei limiti stabiliti dalla legge, di globalità della copertura assistenziale come definito dai livelli essenziali di assistenza (LEA). </a:t>
            </a:r>
          </a:p>
          <a:p>
            <a:endParaRPr lang="it-IT"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Entro 150 g dall’entrata in vigore del </a:t>
            </a:r>
            <a:r>
              <a:rPr lang="it-IT" dirty="0" err="1" smtClean="0"/>
              <a:t>PSn</a:t>
            </a:r>
            <a:r>
              <a:rPr lang="it-IT" dirty="0" smtClean="0"/>
              <a:t>, </a:t>
            </a:r>
            <a:r>
              <a:rPr lang="it-IT" dirty="0" smtClean="0"/>
              <a:t>le regioni devono adottare il proprio piano Regionale, di competenza della Giunta regionale.</a:t>
            </a:r>
            <a:r>
              <a:rPr lang="it-IT" dirty="0" err="1" smtClean="0"/>
              <a:t>--</a:t>
            </a:r>
            <a:r>
              <a:rPr lang="it-IT" dirty="0" smtClean="0"/>
              <a:t>&gt;in caso di inadempienza</a:t>
            </a:r>
            <a:r>
              <a:rPr lang="it-IT" dirty="0" smtClean="0">
                <a:sym typeface="Wingdings"/>
              </a:rPr>
              <a:t></a:t>
            </a:r>
            <a:r>
              <a:rPr lang="it-IT" dirty="0" smtClean="0"/>
              <a:t>entro 1 anno dall’entrata in vigore la Regione deve provvedere ad approvare il PSR entro il termine previsto dal MS, non inferiore a 3 mesi</a:t>
            </a:r>
            <a:r>
              <a:rPr lang="it-IT" dirty="0" smtClean="0">
                <a:sym typeface="Wingdings"/>
              </a:rPr>
              <a:t></a:t>
            </a:r>
            <a:r>
              <a:rPr lang="it-IT" dirty="0" smtClean="0"/>
              <a:t>decorso il termine il Consiglio dei Ministri ,su proposta dl MS,sentita l’agenzia per i servizi sanitari regionale ,d’intesa con la Conferenza permanente Stato-Regione, adotta i provvedimenti per dare attuazione al PSN nella Regione, anche mediante la nomina di un commissario ad </a:t>
            </a:r>
            <a:r>
              <a:rPr lang="it-IT" dirty="0" err="1" smtClean="0"/>
              <a:t>acta</a:t>
            </a:r>
            <a:endParaRPr lang="it-IT" dirty="0" smtClean="0"/>
          </a:p>
          <a:p>
            <a:endParaRPr lang="it-IT"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piano socio-sanitario regionale è approvato dal Consiglio regionale, su proposta della Giunta regionale che acquisisce il parere della Conferenza permanente per la programmazione socio-sanitaria regionale , nell'anno di inizio del periodo al quale si riferisce la programmazione.</a:t>
            </a:r>
          </a:p>
          <a:p>
            <a:r>
              <a:rPr lang="it-IT" dirty="0" smtClean="0"/>
              <a:t>Il piano socio-sanitario regionale individua gli obiettivi generali di salute e di benessere da assumere per la programmazione locale, le strategie di sviluppo e le linee di governo dei servizi socio-sanitari regionali</a:t>
            </a:r>
            <a:endParaRPr lang="it-IT"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pal</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Spetta alla legislazione regionale disciplinare il rapporto tra programmazione regionale e attuativa locale, definendo anche l’iter procedurale e le modalità di partecipazione degli enti locali.</a:t>
            </a:r>
          </a:p>
          <a:p>
            <a:r>
              <a:rPr lang="it-IT" dirty="0" smtClean="0"/>
              <a:t>Il piano attuativo locale è lo strumento di programmazione con il quale, nell'ambito delle disposizioni della programmazione socio-sanitaria regionale e degli indirizzi impartiti dalle Conferenze dei sindaci le ASL programmano le attività da svolgere recependo, per le attività sanitarie e socio-sanitarie territoriali, quanto previsto dai PEPS di distretto e dai piani di zona </a:t>
            </a:r>
          </a:p>
          <a:p>
            <a:r>
              <a:rPr lang="it-IT" dirty="0" smtClean="0"/>
              <a:t>il piano attuativo locale ha la durata del piano socio-sanitario regionale e può prevedere aggiornamenti annuali</a:t>
            </a:r>
            <a:endParaRPr lang="it-IT"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direttore generale dell'ASL, , adotta il piano attuativo e lo trasmette alla Conferenza dei sindaci, per acquisirne il parere. Il direttore generale trasmette il piano attuativo approvato, corredato del parere della Conferenza dei sindaci, alla Giunta regionale che, entro quaranta giorni, ne verifica la conformità alla programmazione socio-sanitaria regionale. </a:t>
            </a:r>
            <a:endParaRPr lang="it-IT" smtClean="0"/>
          </a:p>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115</TotalTime>
  <Words>4383</Words>
  <Application>Microsoft Office PowerPoint</Application>
  <PresentationFormat>Presentazione su schermo (4:3)</PresentationFormat>
  <Paragraphs>293</Paragraphs>
  <Slides>74</Slides>
  <Notes>1</Notes>
  <HiddenSlides>0</HiddenSlides>
  <MMClips>0</MMClips>
  <ScaleCrop>false</ScaleCrop>
  <HeadingPairs>
    <vt:vector size="4" baseType="variant">
      <vt:variant>
        <vt:lpstr>Tema</vt:lpstr>
      </vt:variant>
      <vt:variant>
        <vt:i4>1</vt:i4>
      </vt:variant>
      <vt:variant>
        <vt:lpstr>Titoli diapositive</vt:lpstr>
      </vt:variant>
      <vt:variant>
        <vt:i4>74</vt:i4>
      </vt:variant>
    </vt:vector>
  </HeadingPairs>
  <TitlesOfParts>
    <vt:vector size="75" baseType="lpstr">
      <vt:lpstr>Equinozio</vt:lpstr>
      <vt:lpstr>Art 32 Costituzione</vt:lpstr>
      <vt:lpstr>Diapositiva 2</vt:lpstr>
      <vt:lpstr>Sistema mutualistico</vt:lpstr>
      <vt:lpstr>CASSE MUTUA</vt:lpstr>
      <vt:lpstr>LIMITI SISTEMA MUTUALISTICO</vt:lpstr>
      <vt:lpstr>1958 viene istituito il Ministero della Sanità </vt:lpstr>
      <vt:lpstr>Diapositiva 7</vt:lpstr>
      <vt:lpstr>Diapositiva 8</vt:lpstr>
      <vt:lpstr>LEGGE 833/78</vt:lpstr>
      <vt:lpstr>Diapositiva 10</vt:lpstr>
      <vt:lpstr>Diapositiva 11</vt:lpstr>
      <vt:lpstr>LEGGE DELEGA 421/90</vt:lpstr>
      <vt:lpstr>Contenuto nuova disciplina </vt:lpstr>
      <vt:lpstr>Diapositiva 14</vt:lpstr>
      <vt:lpstr>……</vt:lpstr>
      <vt:lpstr>…..</vt:lpstr>
      <vt:lpstr>D.LGS 502/92</vt:lpstr>
      <vt:lpstr>PRINCIPI ISPIRATORI</vt:lpstr>
      <vt:lpstr>PUNTI CARDINALI DELLA RIFORMA</vt:lpstr>
      <vt:lpstr>Diapositiva 20</vt:lpstr>
      <vt:lpstr>Perche’ aziende?</vt:lpstr>
      <vt:lpstr> LE AZIENDE SONO DOTATE DI:</vt:lpstr>
      <vt:lpstr>….</vt:lpstr>
      <vt:lpstr>Diapositiva 24</vt:lpstr>
      <vt:lpstr>Diapositiva 25</vt:lpstr>
      <vt:lpstr>Diapositiva 26</vt:lpstr>
      <vt:lpstr>Le Aziende Ospedaliere e gli Istituti di Ricovero e Cura a Carattere Scientifico (IRCCS) </vt:lpstr>
      <vt:lpstr>LA RIFORMA TER</vt:lpstr>
      <vt:lpstr>Diapositiva 29</vt:lpstr>
      <vt:lpstr>….</vt:lpstr>
      <vt:lpstr>Diapositiva 31</vt:lpstr>
      <vt:lpstr>RIFORMA TITOLO V COSTITUZIONE</vt:lpstr>
      <vt:lpstr>Diapositiva 33</vt:lpstr>
      <vt:lpstr>Diapositiva 34</vt:lpstr>
      <vt:lpstr>Diapositiva 35</vt:lpstr>
      <vt:lpstr>Diapositiva 36</vt:lpstr>
      <vt:lpstr>Diapositiva 37</vt:lpstr>
      <vt:lpstr>Diapositiva 38</vt:lpstr>
      <vt:lpstr>Consiglio Superiore di Sanità CSS</vt:lpstr>
      <vt:lpstr>ISTITUTO SUPERIORE SANITA’ ISS</vt:lpstr>
      <vt:lpstr>Istituto Superiore per la Prevenzione E la Sicurezza del Lavoro ISPESL</vt:lpstr>
      <vt:lpstr>Agenzia Nazionale per i Servizi Sanitari Regionali Age.Na.S.</vt:lpstr>
      <vt:lpstr>Centro Nazionale per la Prevenzione e il Controllo delle Malattie CCM</vt:lpstr>
      <vt:lpstr>Agenzia Italiana del Farmaco AIFA</vt:lpstr>
      <vt:lpstr>Organizzazione dipartimentale</vt:lpstr>
      <vt:lpstr>Diapositiva 46</vt:lpstr>
      <vt:lpstr>Diapositiva 47</vt:lpstr>
      <vt:lpstr>Distretti </vt:lpstr>
      <vt:lpstr>Diapositiva 49</vt:lpstr>
      <vt:lpstr>Funzioni distretto</vt:lpstr>
      <vt:lpstr>Servizi offerti</vt:lpstr>
      <vt:lpstr>Servizi allocati nel Distretto</vt:lpstr>
      <vt:lpstr>Medico medicina generale</vt:lpstr>
      <vt:lpstr>Dipartimento di prevenzione</vt:lpstr>
      <vt:lpstr>Organizzazione dp</vt:lpstr>
      <vt:lpstr>Assistenza OSPEDALIERA</vt:lpstr>
      <vt:lpstr>Ospedali non costituiti in Azienda</vt:lpstr>
      <vt:lpstr>PRESIDIO OSPEDALIERO</vt:lpstr>
      <vt:lpstr>Azienda ospedaliera</vt:lpstr>
      <vt:lpstr>Diapositiva 60</vt:lpstr>
      <vt:lpstr>Diapositiva 61</vt:lpstr>
      <vt:lpstr>Autonomia AO</vt:lpstr>
      <vt:lpstr>Diapositiva 63</vt:lpstr>
      <vt:lpstr>IRCCS Istituti di ricovero e cura a carattere scientifico </vt:lpstr>
      <vt:lpstr>programmazione</vt:lpstr>
      <vt:lpstr>PSN</vt:lpstr>
      <vt:lpstr>Diapositiva 67</vt:lpstr>
      <vt:lpstr>Diapositiva 68</vt:lpstr>
      <vt:lpstr>Diapositiva 69</vt:lpstr>
      <vt:lpstr>Diapositiva 70</vt:lpstr>
      <vt:lpstr>Diapositiva 71</vt:lpstr>
      <vt:lpstr>Diapositiva 72</vt:lpstr>
      <vt:lpstr>pal</vt:lpstr>
      <vt:lpstr>Diapositiva 74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32 Costituzione</dc:title>
  <dc:creator>Windows User</dc:creator>
  <cp:lastModifiedBy>Windows User</cp:lastModifiedBy>
  <cp:revision>4</cp:revision>
  <dcterms:created xsi:type="dcterms:W3CDTF">2019-07-20T11:51:40Z</dcterms:created>
  <dcterms:modified xsi:type="dcterms:W3CDTF">2019-07-21T12:49:01Z</dcterms:modified>
</cp:coreProperties>
</file>