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4" r:id="rId2"/>
    <p:sldId id="256" r:id="rId3"/>
    <p:sldId id="257" r:id="rId4"/>
    <p:sldId id="305" r:id="rId5"/>
    <p:sldId id="308" r:id="rId6"/>
    <p:sldId id="258" r:id="rId7"/>
    <p:sldId id="306" r:id="rId8"/>
    <p:sldId id="307"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90" r:id="rId38"/>
    <p:sldId id="287" r:id="rId39"/>
    <p:sldId id="288" r:id="rId40"/>
    <p:sldId id="289" r:id="rId41"/>
    <p:sldId id="291" r:id="rId42"/>
    <p:sldId id="292" r:id="rId43"/>
    <p:sldId id="293" r:id="rId44"/>
    <p:sldId id="294" r:id="rId45"/>
    <p:sldId id="295" r:id="rId46"/>
    <p:sldId id="297" r:id="rId47"/>
    <p:sldId id="296" r:id="rId48"/>
    <p:sldId id="298" r:id="rId49"/>
    <p:sldId id="299" r:id="rId50"/>
    <p:sldId id="300" r:id="rId51"/>
    <p:sldId id="301" r:id="rId52"/>
    <p:sldId id="302" r:id="rId53"/>
    <p:sldId id="303" r:id="rId5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19" name="Segnaposto piè di pagina 18"/>
          <p:cNvSpPr>
            <a:spLocks noGrp="1"/>
          </p:cNvSpPr>
          <p:nvPr>
            <p:ph type="ftr" sz="quarter" idx="11"/>
          </p:nvPr>
        </p:nvSpPr>
        <p:spPr/>
        <p:txBody>
          <a:bodyPr/>
          <a:lstStyle/>
          <a:p>
            <a:endParaRPr lang="it-IT" dirty="0"/>
          </a:p>
        </p:txBody>
      </p:sp>
      <p:sp>
        <p:nvSpPr>
          <p:cNvPr id="27" name="Segnaposto numero diapositiva 26"/>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8077200" y="6356350"/>
            <a:ext cx="609600" cy="365125"/>
          </a:xfrm>
        </p:spPr>
        <p:txBody>
          <a:bodyPr/>
          <a:lstStyle/>
          <a:p>
            <a:fld id="{07EC59B1-928D-416F-893C-D3F9252B7D1B}" type="slidenum">
              <a:rPr lang="it-IT" smtClean="0"/>
              <a:pPr/>
              <a:t>‹N›</a:t>
            </a:fld>
            <a:endParaRPr lang="it-IT" dirty="0"/>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dirty="0"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1326D22-9A37-473E-8043-F35F1A2DC8C9}" type="datetimeFigureOut">
              <a:rPr lang="it-IT" smtClean="0"/>
              <a:pPr/>
              <a:t>13/03/2019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1326D22-9A37-473E-8043-F35F1A2DC8C9}" type="datetimeFigureOut">
              <a:rPr lang="it-IT" smtClean="0"/>
              <a:pPr/>
              <a:t>13/03/2019</a:t>
            </a:fld>
            <a:endParaRPr lang="it-IT" dirty="0"/>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dirty="0"/>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7EC59B1-928D-416F-893C-D3F9252B7D1B}" type="slidenum">
              <a:rPr lang="it-IT" smtClean="0"/>
              <a:pPr/>
              <a:t>‹N›</a:t>
            </a:fld>
            <a:endParaRPr lang="it-IT" dirty="0"/>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bosettiegatti.eu/info/norme/statali/2013_0033.htm"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TRASPARENZA</a:t>
            </a:r>
            <a:endParaRPr lang="it-IT" dirty="0"/>
          </a:p>
        </p:txBody>
      </p:sp>
      <p:sp>
        <p:nvSpPr>
          <p:cNvPr id="5" name="Segnaposto contenuto 4"/>
          <p:cNvSpPr>
            <a:spLocks noGrp="1"/>
          </p:cNvSpPr>
          <p:nvPr>
            <p:ph idx="1"/>
          </p:nvPr>
        </p:nvSpPr>
        <p:spPr/>
        <p:txBody>
          <a:bodyPr/>
          <a:lstStyle/>
          <a:p>
            <a:r>
              <a:rPr lang="it-IT" dirty="0" smtClean="0"/>
              <a:t>E’la più importante chiave di lettura del rapporto tra cittadino e pubblica amministrazione</a:t>
            </a:r>
          </a:p>
          <a:p>
            <a:r>
              <a:rPr lang="it-IT" dirty="0" smtClean="0"/>
              <a:t>E’ il dovere della PA al quale corrisponde il diritto del cittadino, di consentire l’accesso con immediatezza a tutte le informazioni e azioni poste in essere dalle amministrazioni, per consentire di comprendere tutte le opportunità fornite dal settore pubblico</a:t>
            </a:r>
          </a:p>
          <a:p>
            <a:r>
              <a:rPr lang="it-IT" dirty="0" smtClean="0"/>
              <a:t>E’ ACCESSIBILITA’ ALLE INFO CONCERNENTI TUTTI GLI ASPETTI DELLA PA</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NOVITA’</a:t>
            </a:r>
            <a:endParaRPr lang="it-IT" dirty="0"/>
          </a:p>
        </p:txBody>
      </p:sp>
      <p:sp>
        <p:nvSpPr>
          <p:cNvPr id="5" name="Segnaposto contenuto 4"/>
          <p:cNvSpPr>
            <a:spLocks noGrp="1"/>
          </p:cNvSpPr>
          <p:nvPr>
            <p:ph idx="1"/>
          </p:nvPr>
        </p:nvSpPr>
        <p:spPr/>
        <p:txBody>
          <a:bodyPr>
            <a:normAutofit fontScale="92500" lnSpcReduction="10000"/>
          </a:bodyPr>
          <a:lstStyle/>
          <a:p>
            <a:r>
              <a:rPr lang="it-IT" dirty="0" smtClean="0"/>
              <a:t>Il d.lgs. 97/2016 è intervenuto, con abrogazioni o integrazioni, su diversi obblighi di trasparenza. Tra le modifiche di carattere generale di maggior rilievo, si rileva il </a:t>
            </a:r>
            <a:r>
              <a:rPr lang="it-IT" b="1" dirty="0" smtClean="0"/>
              <a:t>mutamento dell’ambito soggettivo di applicazione della normativa sulla trasparenza</a:t>
            </a:r>
            <a:r>
              <a:rPr lang="it-IT" dirty="0" smtClean="0"/>
              <a:t>, l’introduzione del nuovo istituto </a:t>
            </a:r>
            <a:r>
              <a:rPr lang="it-IT" b="1" dirty="0" smtClean="0"/>
              <a:t>dell’accesso civico generalizzato </a:t>
            </a:r>
            <a:r>
              <a:rPr lang="it-IT" dirty="0" smtClean="0"/>
              <a:t>agli atti e ai documenti detenuti dalle pubbliche </a:t>
            </a:r>
            <a:r>
              <a:rPr lang="it-IT" dirty="0" smtClean="0"/>
              <a:t>amministrazioni, </a:t>
            </a:r>
            <a:r>
              <a:rPr lang="it-IT" b="1" dirty="0" smtClean="0"/>
              <a:t>l’unificazione fra il Programma triennale di prevenzione della corruzione e quello della trasparenza</a:t>
            </a:r>
            <a:r>
              <a:rPr lang="it-IT" dirty="0" smtClean="0"/>
              <a:t>, </a:t>
            </a:r>
            <a:r>
              <a:rPr lang="it-IT" dirty="0" smtClean="0"/>
              <a:t>l’introduzione di nuove sanzioni pecuniarie nonché l’attribuzione ad ANAC della competenza all’irrogazione delle stesse</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DESTINATARI</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1) pubbliche amministrazioni di cui all’art. 1, </a:t>
            </a:r>
            <a:r>
              <a:rPr lang="it-IT" dirty="0" err="1" smtClean="0"/>
              <a:t>co</a:t>
            </a:r>
            <a:r>
              <a:rPr lang="it-IT" dirty="0" smtClean="0"/>
              <a:t>. 2 del d.lgs. 165/2001, </a:t>
            </a:r>
          </a:p>
          <a:p>
            <a:r>
              <a:rPr lang="it-IT" dirty="0" smtClean="0"/>
              <a:t>2) enti pubblici economici, ordini professionali, società in controllo pubblico, associazioni, fondazioni ed enti di diritto privato, sottoposti alla medesima disciplina prevista per le p.a. «in quanto compatibile» (art. 2-bis, </a:t>
            </a:r>
            <a:r>
              <a:rPr lang="it-IT" dirty="0" err="1" smtClean="0"/>
              <a:t>co</a:t>
            </a:r>
            <a:r>
              <a:rPr lang="it-IT" dirty="0" smtClean="0"/>
              <a:t>. 2); </a:t>
            </a:r>
          </a:p>
          <a:p>
            <a:r>
              <a:rPr lang="it-IT" dirty="0" smtClean="0"/>
              <a:t> 3) società a partecipazione pubblica, associazioni, fondazioni ed enti di diritto privato soggetti alla medesima disciplina in materia di trasparenza prevista per le p.a. «in quanto compatibile» e «limitatamente ai dati e ai documenti inerenti all’attività di pubblico interesse disciplinata dal diritto nazionale o dell’Unione europea» (art. 2-bis, </a:t>
            </a:r>
            <a:r>
              <a:rPr lang="it-IT" dirty="0" err="1" smtClean="0"/>
              <a:t>co</a:t>
            </a:r>
            <a:r>
              <a:rPr lang="it-IT" dirty="0" smtClean="0"/>
              <a:t>. 3).</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LIVELLO CENTRALE IL PIRMO PIANO E’ </a:t>
            </a:r>
          </a:p>
          <a:p>
            <a:pPr>
              <a:buNone/>
            </a:pPr>
            <a:r>
              <a:rPr lang="it-IT" dirty="0" smtClean="0"/>
              <a:t>DELL’ ANAC (AUTORITA’ NAZIONALE ANTICORRUZIONE) CHE HA IL COMPITO TRA TANTI </a:t>
            </a:r>
            <a:r>
              <a:rPr lang="it-IT" dirty="0" err="1" smtClean="0"/>
              <a:t>DI</a:t>
            </a:r>
            <a:r>
              <a:rPr lang="it-IT" dirty="0" smtClean="0"/>
              <a:t> ADOTTARE IL PIANO NAZIONALE ANTICORRUZIONE</a:t>
            </a:r>
          </a:p>
          <a:p>
            <a:pPr>
              <a:buNone/>
            </a:pPr>
            <a:r>
              <a:rPr lang="it-IT" dirty="0" smtClean="0"/>
              <a:t>APPROVA INOLTRE LINEE GUIDA IN PARTICOLARI SETTORI</a:t>
            </a:r>
          </a:p>
          <a:p>
            <a:pPr>
              <a:buNone/>
            </a:pP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PNA</a:t>
            </a:r>
            <a:endParaRPr lang="it-IT" dirty="0"/>
          </a:p>
        </p:txBody>
      </p:sp>
      <p:sp>
        <p:nvSpPr>
          <p:cNvPr id="3" name="Segnaposto contenuto 2"/>
          <p:cNvSpPr>
            <a:spLocks noGrp="1"/>
          </p:cNvSpPr>
          <p:nvPr>
            <p:ph idx="1"/>
          </p:nvPr>
        </p:nvSpPr>
        <p:spPr/>
        <p:txBody>
          <a:bodyPr/>
          <a:lstStyle/>
          <a:p>
            <a:r>
              <a:rPr lang="it-IT" dirty="0" smtClean="0"/>
              <a:t>Il piano nazionale ha il compito di promuovere l’adozione di misure di prevenzione della corruzione</a:t>
            </a:r>
          </a:p>
          <a:p>
            <a:r>
              <a:rPr lang="it-IT" dirty="0" smtClean="0"/>
              <a:t>Adottato dall’ANAC</a:t>
            </a:r>
          </a:p>
          <a:p>
            <a:r>
              <a:rPr lang="it-IT" dirty="0" smtClean="0"/>
              <a:t>Ha durata triennale ed è aggiornato annualmente</a:t>
            </a:r>
          </a:p>
          <a:p>
            <a:r>
              <a:rPr lang="it-IT" dirty="0" smtClean="0"/>
              <a:t>E’ un atto di indirizzo </a:t>
            </a:r>
            <a:r>
              <a:rPr lang="it-IT" dirty="0" err="1" smtClean="0"/>
              <a:t>affinchè</a:t>
            </a:r>
            <a:r>
              <a:rPr lang="it-IT" dirty="0" smtClean="0"/>
              <a:t> le </a:t>
            </a:r>
            <a:r>
              <a:rPr lang="it-IT" dirty="0" err="1" smtClean="0"/>
              <a:t>pa</a:t>
            </a:r>
            <a:r>
              <a:rPr lang="it-IT" dirty="0" smtClean="0"/>
              <a:t> adottino il proprio piano triennale </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686800" cy="1847088"/>
          </a:xfrm>
        </p:spPr>
        <p:txBody>
          <a:bodyPr>
            <a:normAutofit fontScale="90000"/>
          </a:bodyPr>
          <a:lstStyle/>
          <a:p>
            <a:r>
              <a:rPr lang="it-IT" dirty="0" smtClean="0"/>
              <a:t>PTPCT Piano triennale di prevenzione della corruzione, trasparenza </a:t>
            </a:r>
            <a:endParaRPr lang="it-IT" dirty="0"/>
          </a:p>
        </p:txBody>
      </p:sp>
      <p:sp>
        <p:nvSpPr>
          <p:cNvPr id="3" name="Segnaposto contenuto 2"/>
          <p:cNvSpPr>
            <a:spLocks noGrp="1"/>
          </p:cNvSpPr>
          <p:nvPr>
            <p:ph idx="1"/>
          </p:nvPr>
        </p:nvSpPr>
        <p:spPr/>
        <p:txBody>
          <a:bodyPr/>
          <a:lstStyle/>
          <a:p>
            <a:r>
              <a:rPr lang="it-IT" dirty="0" smtClean="0"/>
              <a:t>Le amministrazioni e gli altri soggetti obbligati sono tenuti, pertanto, ad adottare, </a:t>
            </a:r>
            <a:r>
              <a:rPr lang="it-IT" b="1" dirty="0" smtClean="0"/>
              <a:t>entro il 31 gennaio di ogni anno</a:t>
            </a:r>
            <a:r>
              <a:rPr lang="it-IT" dirty="0" smtClean="0"/>
              <a:t>, un unico Piano triennale di prevenzione della corruzione e della trasparenza in cui sia chiaramente identificata la sezione relativa alla trasparenza</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L’organo di indirizzo politico individua tra i dirigenti il Responsabile della prevenzione della corruzione e della trasparenza e adotta il Piano triennale (su proposta del responsabile) curandone la trasmissione all’</a:t>
            </a:r>
            <a:r>
              <a:rPr lang="it-IT" dirty="0" err="1" smtClean="0"/>
              <a:t>Anac</a:t>
            </a:r>
            <a:r>
              <a:rPr lang="it-IT" dirty="0" smtClean="0"/>
              <a:t> </a:t>
            </a:r>
          </a:p>
          <a:p>
            <a:r>
              <a:rPr lang="it-IT" dirty="0" smtClean="0"/>
              <a:t>Il responsabile (RPCT) segnala all’organo di indirizzo politico e all’organismo </a:t>
            </a:r>
            <a:r>
              <a:rPr lang="it-IT" dirty="0" err="1" smtClean="0"/>
              <a:t>inidipendente</a:t>
            </a:r>
            <a:r>
              <a:rPr lang="it-IT" dirty="0" smtClean="0"/>
              <a:t> di valutazione le eventuali disfunzioni inerenti all’attuazione della materia</a:t>
            </a:r>
          </a:p>
          <a:p>
            <a:r>
              <a:rPr lang="it-IT" dirty="0" smtClean="0"/>
              <a:t>  </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responsabile è una figura unica, </a:t>
            </a:r>
          </a:p>
          <a:p>
            <a:r>
              <a:rPr lang="it-IT" dirty="0" smtClean="0"/>
              <a:t>L’OIV deve verificare che i piani triennali siano coerenti con gli obiettivi stabiliti nei documenti di programmazione </a:t>
            </a:r>
            <a:r>
              <a:rPr lang="it-IT" dirty="0" err="1" smtClean="0"/>
              <a:t>strategico-gestionale</a:t>
            </a:r>
            <a:r>
              <a:rPr lang="it-IT" dirty="0" smtClean="0"/>
              <a:t>  e che nella misurazione e valutazione delle performance si tenga conto degli obiettivi connessi all’anticorruzione e trasparenza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art. 10 del d.lgs. 33/2013, che prevede l’accorpamento tra programmazione della trasparenza e programmazione delle misure di prevenzione della corruzione, viene chiarito che la sezione del PTPCT sulla trasparenza debba essere impostata come atto organizzativo fondamentale dei flussi informativi necessari per garantire, all’interno di ogni ente, l’individuazione/l’elaborazione, la trasmissione e la pubblicazione dei dati. </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Caratteristica essenziale della sezione della trasparenza è l’indicazione dei </a:t>
            </a:r>
            <a:r>
              <a:rPr lang="it-IT" dirty="0" smtClean="0">
                <a:effectLst>
                  <a:outerShdw blurRad="38100" dist="38100" dir="2700000" algn="tl">
                    <a:srgbClr val="000000">
                      <a:alpha val="43137"/>
                    </a:srgbClr>
                  </a:outerShdw>
                </a:effectLst>
              </a:rPr>
              <a:t>nominativi dei soggetti responsabili della trasmissione dei dati</a:t>
            </a:r>
            <a:r>
              <a:rPr lang="it-IT" dirty="0" smtClean="0"/>
              <a:t>, intesi quali uffici tenuti alla individuazione e/o alla elaborazione dei dati, e di quelli cui spetta la pubblicazione</a:t>
            </a:r>
          </a:p>
          <a:p>
            <a:r>
              <a:rPr lang="it-IT" dirty="0" smtClean="0"/>
              <a:t> In ragione delle dimensioni dei singoli enti, alcune di tali attività possono essere presumibilmente svolte da un unico soggetto</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Mancata adozione  del Programma triennale della trasparenza per cui l’ANAC si riserva di irrogare le sanzioni pecuniarie ai sensi dell’art. 19, </a:t>
            </a:r>
            <a:r>
              <a:rPr lang="it-IT" dirty="0" err="1" smtClean="0"/>
              <a:t>co</a:t>
            </a:r>
            <a:r>
              <a:rPr lang="it-IT" dirty="0" smtClean="0"/>
              <a:t>. 5, del d.l. 90/2014. </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Unico Responsabile della prevenzione della corruzione e della trasparenza (RPCT). Il RPCT dovrà pertanto occuparsi di svolgere la regia complessiva della predisposizione del PTPCT, in costante coordinamento con le strutture dell’amministrazione </a:t>
            </a:r>
          </a:p>
          <a:p>
            <a:endParaRPr lang="it-IT" dirty="0" smtClean="0"/>
          </a:p>
          <a:p>
            <a:r>
              <a:rPr lang="it-IT" dirty="0" smtClean="0"/>
              <a:t>Distinte figure di RPCT e di RT : è possibile, laddove esistano obiettive difficoltà organizzative </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b="1" dirty="0" smtClean="0"/>
              <a:t>durata ordinaria della pubblicazione </a:t>
            </a:r>
            <a:r>
              <a:rPr lang="it-IT" dirty="0" smtClean="0"/>
              <a:t>rimane fissata in cinque anni, decorrenti dal 1° gennaio dell’anno successivo a quello da cui decorre l’obbligo di pubblicazione (</a:t>
            </a:r>
            <a:r>
              <a:rPr lang="it-IT" dirty="0" err="1" smtClean="0"/>
              <a:t>co</a:t>
            </a:r>
            <a:r>
              <a:rPr lang="it-IT" dirty="0" smtClean="0"/>
              <a:t>. 3) fatti salvi i diversi termini previsti dalla normativa per specifici obblighi (art. 14, </a:t>
            </a:r>
            <a:r>
              <a:rPr lang="it-IT" dirty="0" err="1" smtClean="0"/>
              <a:t>co</a:t>
            </a:r>
            <a:r>
              <a:rPr lang="it-IT" dirty="0" smtClean="0"/>
              <a:t>. 2 e art. 15 </a:t>
            </a:r>
            <a:r>
              <a:rPr lang="it-IT" dirty="0" err="1" smtClean="0"/>
              <a:t>co</a:t>
            </a:r>
            <a:r>
              <a:rPr lang="it-IT" dirty="0" smtClean="0"/>
              <a:t>. 4) e quanto già previsto in materia di tutela dei dati personali e sulla durata della pubblicazione collegata agli effetti degli atti pubblicati.</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art. 8, </a:t>
            </a:r>
            <a:r>
              <a:rPr lang="it-IT" dirty="0" err="1" smtClean="0"/>
              <a:t>co</a:t>
            </a:r>
            <a:r>
              <a:rPr lang="it-IT" dirty="0" smtClean="0"/>
              <a:t>. 3, dal d.lgs. 97/2016: </a:t>
            </a:r>
            <a:r>
              <a:rPr lang="it-IT" b="1" dirty="0" smtClean="0"/>
              <a:t>trascorso il quinquennio </a:t>
            </a:r>
            <a:r>
              <a:rPr lang="it-IT" dirty="0" smtClean="0"/>
              <a:t>o i diversi termini sopra richiamati, gli atti, i dati e le informazioni non devono essere conservati nella sezione archivio del sito che quindi viene meno. Dopo i predetti termini, la trasparenza è assicurata mediante la possibilità di presentare l’istanza di accesso civico ai sensi dell’art. 5. </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è ammessa la possibilità che ANAC, anche su proposta del Garante per la protezione dei dati personali, fissi una </a:t>
            </a:r>
            <a:r>
              <a:rPr lang="it-IT" b="1" dirty="0" smtClean="0"/>
              <a:t>durata di pubblicazione inferiore al quinquennio </a:t>
            </a:r>
            <a:r>
              <a:rPr lang="it-IT" u="sng" dirty="0" smtClean="0"/>
              <a:t>basandosi su una valutazione del rischio corruttivo, </a:t>
            </a:r>
            <a:r>
              <a:rPr lang="it-IT" dirty="0" smtClean="0"/>
              <a:t>nonché delle esigenze di semplificazione e delle richieste di accesso presentate</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amministrazioni, in una logica di piena apertura verso l’esterno, </a:t>
            </a:r>
            <a:r>
              <a:rPr lang="it-IT" b="1" dirty="0" smtClean="0"/>
              <a:t>possono pubblicare “dati ulteriori</a:t>
            </a:r>
            <a:r>
              <a:rPr lang="it-IT" dirty="0" smtClean="0"/>
              <a:t>” oltre a quelli espressamente indicati e richiesti da specifiche norme di legge. </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Pubblicazione di ogni atto che riguardi l’organizzazione, le funzioni, gli obiettivi, i procedimenti, l’interpretazione di disposizioni di legge che incidono sull’attività dell’amministrazione/ente e i codici di condotta</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pubbliche amministrazioni garantiscono la qualità delle informazioni riportate nei siti istituzionali nel rispetto degli obblighi di pubblicazione previsti dalla legge, assicurandone l'integrità, il costante aggiornamento, la completezza, la tempestività, la semplicità di consultazione, la comprensibilità, l'omogeneità, la facile accessibilità, nonché la conformità ai documenti originali in possesso dell'amministrazione, l'indicazione della loro provenienza e la riutilizzabilità </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le pubbliche amministrazioni pubblicano sui propri siti istituzionali i riferimenti normativi con i relativi link alle norme di legge statale pubblicate nella banca dati «</a:t>
            </a:r>
            <a:r>
              <a:rPr lang="it-IT" dirty="0" err="1" smtClean="0"/>
              <a:t>Normattiva</a:t>
            </a:r>
            <a:r>
              <a:rPr lang="it-IT" dirty="0" smtClean="0"/>
              <a:t>» che ne regolano l'istituzione, l'organizzazione e l'attività. Sono altresì pubblicati le direttive, le circolari, i programmi e le istruzioni emanati dall'amministrazione e ogni atto, previsto dalla legge o comunque adottato, che dispone in generale sulla organizzazione, sulle funzioni, sugli obiettivi, sui procedimenti ovvero nei quali si determina l'interpretazione di norme giuridiche che le riguardano o si dettano disposizioni per l'applicazione di esse, ivi compresi i codici di condotta, le misure integrative di prevenzione della corruzione individuate ai sensi dell'articolo 1, comma 2-bis, della legge n. 190 del 2012, i documenti di programmazione </a:t>
            </a:r>
            <a:r>
              <a:rPr lang="it-IT" dirty="0" err="1" smtClean="0"/>
              <a:t>strategico-gestionale</a:t>
            </a:r>
            <a:r>
              <a:rPr lang="it-IT" dirty="0" smtClean="0"/>
              <a:t> e gli atti degli organismi indipendenti di valutazione.</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b="1" dirty="0" smtClean="0"/>
              <a:t> </a:t>
            </a:r>
            <a:r>
              <a:rPr lang="it-IT" b="1" dirty="0" smtClean="0">
                <a:solidFill>
                  <a:srgbClr val="FF0000"/>
                </a:solidFill>
              </a:rPr>
              <a:t>Obblighi di pubblicazione concernenti l'organizzazione e l'attività delle pubbliche amministrazioni</a:t>
            </a:r>
            <a:endParaRPr lang="it-IT"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flipV="1">
            <a:off x="457200" y="-1107504"/>
            <a:ext cx="8229600" cy="1811592"/>
          </a:xfrm>
        </p:spPr>
        <p:txBody>
          <a:bodyPr/>
          <a:lstStyle/>
          <a:p>
            <a:endParaRPr lang="it-IT" dirty="0"/>
          </a:p>
        </p:txBody>
      </p:sp>
      <p:sp>
        <p:nvSpPr>
          <p:cNvPr id="3" name="Segnaposto contenuto 2"/>
          <p:cNvSpPr>
            <a:spLocks noGrp="1"/>
          </p:cNvSpPr>
          <p:nvPr>
            <p:ph idx="1"/>
          </p:nvPr>
        </p:nvSpPr>
        <p:spPr>
          <a:xfrm>
            <a:off x="457200" y="692696"/>
            <a:ext cx="8229600" cy="6165304"/>
          </a:xfrm>
        </p:spPr>
        <p:txBody>
          <a:bodyPr>
            <a:normAutofit fontScale="92500"/>
          </a:bodyPr>
          <a:lstStyle/>
          <a:p>
            <a:r>
              <a:rPr lang="it-IT" b="1" dirty="0" smtClean="0"/>
              <a:t>Art. 13. Obblighi di pubblicazione concernenti l'organizzazione delle pubbliche amministrazioni</a:t>
            </a:r>
            <a:endParaRPr lang="it-IT" dirty="0" smtClean="0"/>
          </a:p>
          <a:p>
            <a:r>
              <a:rPr lang="it-IT" dirty="0" smtClean="0"/>
              <a:t>a) agli organi di indirizzo politico e di amministrazione e gestione, con l'indicazione delle rispettive competenze; </a:t>
            </a:r>
            <a:br>
              <a:rPr lang="it-IT" dirty="0" smtClean="0"/>
            </a:br>
            <a:r>
              <a:rPr lang="it-IT" dirty="0" smtClean="0"/>
              <a:t>b) all'articolazione degli uffici, le competenze di ciascun ufficio, anche di livello dirigenziale non generale, i nomi dei dirigenti responsabili dei singoli uffici; </a:t>
            </a:r>
          </a:p>
          <a:p>
            <a:r>
              <a:rPr lang="it-IT" dirty="0" smtClean="0"/>
              <a:t>c) all'illustrazione in forma semplificata, ai fini della piena accessibilità e comprensibilità dei dati, dell'organizzazione dell'amministrazione, mediante l'organigramma o analoghe rappresentazioni grafiche; </a:t>
            </a:r>
            <a:br>
              <a:rPr lang="it-IT" dirty="0" smtClean="0"/>
            </a:br>
            <a:r>
              <a:rPr lang="it-IT" dirty="0" smtClean="0"/>
              <a:t>d) all'elenco dei numeri di telefono nonché delle caselle di posta elettronica istituzionali e delle caselle di posta elettronica certificata dedicate, cui il cittadino possa rivolgersi per qualsiasi richiesta inerente i compiti istituzionali.</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348648"/>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472608"/>
          </a:xfrm>
        </p:spPr>
        <p:txBody>
          <a:bodyPr>
            <a:normAutofit fontScale="92500"/>
          </a:bodyPr>
          <a:lstStyle/>
          <a:p>
            <a:r>
              <a:rPr lang="it-IT" b="1" dirty="0" smtClean="0"/>
              <a:t>Obblighi di pubblicazione concernenti i titolari di incarichi politici, di amministrazione, di direzione o di governo e i titolari di incarichi dirigenziali</a:t>
            </a:r>
          </a:p>
          <a:p>
            <a:r>
              <a:rPr lang="it-IT" dirty="0" smtClean="0"/>
              <a:t>a) l'atto di nomina o di proclamazione, con l'indicazione della durata dell'incarico o del mandato elettivo; </a:t>
            </a:r>
            <a:br>
              <a:rPr lang="it-IT" dirty="0" smtClean="0"/>
            </a:br>
            <a:r>
              <a:rPr lang="it-IT" dirty="0" smtClean="0"/>
              <a:t>b) il curriculum; </a:t>
            </a:r>
            <a:br>
              <a:rPr lang="it-IT" dirty="0" smtClean="0"/>
            </a:br>
            <a:r>
              <a:rPr lang="it-IT" dirty="0" smtClean="0"/>
              <a:t>c) i compensi di qualsiasi natura connessi all'assunzione della carica; gli importi di viaggi di servizio e missioni pagati con fondi pubblici; </a:t>
            </a:r>
            <a:br>
              <a:rPr lang="it-IT" dirty="0" smtClean="0"/>
            </a:br>
            <a:r>
              <a:rPr lang="it-IT" dirty="0" smtClean="0"/>
              <a:t>d) i dati relativi all'assunzione di altre cariche</a:t>
            </a:r>
          </a:p>
          <a:p>
            <a:r>
              <a:rPr lang="it-IT" dirty="0" smtClean="0"/>
              <a:t>e) gli altri eventuali incarichi  </a:t>
            </a:r>
          </a:p>
          <a:p>
            <a:r>
              <a:rPr lang="it-IT" dirty="0" smtClean="0"/>
              <a:t>f) le dichiarazioni, limitatamente al soggetto, al coniuge non separato e ai parenti entro il secondo grado, ove gli stessi vi consentano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Gli obblighi di pubblicazione di cui al comma 1 si applicano anche ai titolari di posizioni organizzative</a:t>
            </a:r>
          </a:p>
          <a:p>
            <a:endParaRPr lang="it-IT" dirty="0" smtClean="0"/>
          </a:p>
          <a:p>
            <a:r>
              <a:rPr lang="it-IT" dirty="0" smtClean="0"/>
              <a:t>Le pubbliche amministrazioni pubblicano i dati </a:t>
            </a:r>
            <a:r>
              <a:rPr lang="it-IT" b="1" dirty="0" smtClean="0"/>
              <a:t>entro tre mesi dalla elezione o dalla nomina e per i tre anni successivi dalla cessazione del mandato o dell'incarico dei soggetti</a:t>
            </a:r>
            <a:r>
              <a:rPr lang="it-IT" dirty="0" smtClean="0"/>
              <a:t>, salve le informazioni concernenti la situazione patrimoniale e, ove consentita, la dichiarazione del coniuge non separato e dei parenti entro il secondo grado, che vengono pubblicate fino alla cessazione dell'incarico o del mandato. Decorso il termine di pubblicazione.</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smtClean="0"/>
              <a:t>Art. 15. Obblighi di pubblicazione concernenti i titolari di incarichi di collaborazione o consulenza</a:t>
            </a:r>
          </a:p>
          <a:p>
            <a:r>
              <a:rPr lang="it-IT" dirty="0" smtClean="0"/>
              <a:t>a) gli estremi dell'atto di conferimento dell'incarico; </a:t>
            </a:r>
            <a:br>
              <a:rPr lang="it-IT" dirty="0" smtClean="0"/>
            </a:br>
            <a:r>
              <a:rPr lang="it-IT" dirty="0" smtClean="0"/>
              <a:t>b) il curriculum vitae; </a:t>
            </a:r>
            <a:br>
              <a:rPr lang="it-IT" dirty="0" smtClean="0"/>
            </a:br>
            <a:r>
              <a:rPr lang="it-IT" dirty="0" smtClean="0"/>
              <a:t>c) i dati relativi allo svolgimento di incarichi o la titolarità di cariche in enti di diritto privato regolati o finanziati dalla pubblica amministrazione o lo svolgimento di attività professionali; </a:t>
            </a:r>
            <a:br>
              <a:rPr lang="it-IT" dirty="0" smtClean="0"/>
            </a:br>
            <a:r>
              <a:rPr lang="it-IT" dirty="0" smtClean="0"/>
              <a:t>d) i compensi, comunque denominati, relativi al rapporto di consulenza o di collaborazione, con specifica evidenza delle eventuali componenti variabili o legate alla valutazione del risultato.</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Art. 15-bis. Obblighi di pubblicazione concernenti incarichi conferiti nelle società controllate</a:t>
            </a:r>
          </a:p>
          <a:p>
            <a:r>
              <a:rPr lang="it-IT" dirty="0" smtClean="0"/>
              <a:t>a) gli estremi dell'atto di conferimento dell'incarico, l'oggetto della prestazione, la ragione dell'incarico e la durata; </a:t>
            </a:r>
            <a:br>
              <a:rPr lang="it-IT" dirty="0" smtClean="0"/>
            </a:br>
            <a:r>
              <a:rPr lang="it-IT" dirty="0" smtClean="0"/>
              <a:t>b) il curriculum vitae; </a:t>
            </a:r>
            <a:br>
              <a:rPr lang="it-IT" dirty="0" smtClean="0"/>
            </a:br>
            <a:r>
              <a:rPr lang="it-IT" dirty="0" smtClean="0"/>
              <a:t>c) i compensi, comunque denominati, relativi al rapporto di consulenza o di collaborazione, nonché agli incarichi professionali, inclusi quelli arbitrali; </a:t>
            </a:r>
            <a:br>
              <a:rPr lang="it-IT" dirty="0" smtClean="0"/>
            </a:br>
            <a:r>
              <a:rPr lang="it-IT" dirty="0" smtClean="0"/>
              <a:t>d) il tipo di procedura seguita per la selezione del contraente e il numero di partecipanti alla </a:t>
            </a:r>
            <a:r>
              <a:rPr lang="it-IT" dirty="0" err="1" smtClean="0"/>
              <a:t>procedur</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15-ter. Obblighi di pubblicazione concernenti gli amministratori e gli esperti nominati da organi giurisdizionali o amministrativi</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16. Obblighi di pubblicazione concernenti la dotazione organica e il costo del personale con rapporto di lavoro a tempo indeterminato.</a:t>
            </a:r>
          </a:p>
          <a:p>
            <a:r>
              <a:rPr lang="it-IT" dirty="0" smtClean="0"/>
              <a:t>le pubbliche amministrazioni pubblicano il conto annuale del personale e delle relative spese sostenute</a:t>
            </a:r>
          </a:p>
          <a:p>
            <a:endParaRPr lang="it-IT" dirty="0" smtClean="0"/>
          </a:p>
          <a:p>
            <a:r>
              <a:rPr lang="it-IT" dirty="0" smtClean="0"/>
              <a:t>Le pubbliche amministrazioni pubblicano trimestralmente i dati relativi ai tassi di assenza del personale distinti per uffici di livello dirigenziale</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17. Obblighi di pubblicazione dei dati relativi al personale non a tempo indeterminato</a:t>
            </a:r>
            <a:endParaRPr lang="it-IT" dirty="0" smtClean="0"/>
          </a:p>
          <a:p>
            <a:r>
              <a:rPr lang="it-IT" dirty="0" smtClean="0"/>
              <a:t>le pubbliche amministrazioni pubblicano annualmente, i dati relativi al personale con rapporto di lavoro non a tempo indeterminato, ivi compreso il personale assegnato agli uffici di diretta collaborazione con gli organi di indirizzo politico.</a:t>
            </a:r>
          </a:p>
          <a:p>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18. Obblighi di pubblicazione dei dati relativi agli incarichi conferiti ai dipendenti pubblici</a:t>
            </a:r>
            <a:endParaRPr lang="it-IT" dirty="0" smtClean="0"/>
          </a:p>
          <a:p>
            <a:r>
              <a:rPr lang="it-IT" dirty="0" smtClean="0"/>
              <a:t>le pubbliche amministrazioni pubblicano l'elenco degli incarichi conferiti o autorizzati a ciascuno dei propri dipendenti, con l'indicazione della durata e del compenso spettante per ogni incarico</a:t>
            </a:r>
          </a:p>
          <a:p>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19. Bandi di concorso</a:t>
            </a:r>
            <a:endParaRPr lang="it-IT" dirty="0" smtClean="0"/>
          </a:p>
          <a:p>
            <a:r>
              <a:rPr lang="it-IT" dirty="0" smtClean="0"/>
              <a:t>le pubbliche amministrazioni pubblicano i bandi di concorso per il reclutamento, a qualsiasi titolo, di personale presso l'amministrazione, nonché i criteri di valutazione della Commissione e le tracce delle prove scritte. </a:t>
            </a:r>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Art. 20. Obblighi di pubblicazione dei dati relativi alla valutazione della performance e alla distribuzione dei premi al personale.</a:t>
            </a:r>
            <a:endParaRPr lang="it-IT" dirty="0" smtClean="0"/>
          </a:p>
          <a:p>
            <a:r>
              <a:rPr lang="it-IT" dirty="0" smtClean="0"/>
              <a:t> Le pubbliche amministrazioni pubblicano i dati relativi all'ammontare complessivo dei premi collegati alla performance stanziati e l'ammontare dei premi effettivamente distribuiti.</a:t>
            </a:r>
          </a:p>
          <a:p>
            <a:r>
              <a:rPr lang="it-IT" dirty="0" smtClean="0"/>
              <a:t>Le pubbliche amministrazioni pubblicano i criteri definiti nei sistemi di misurazione e valutazione della performance per l'assegnazione del trattamento accessorio</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21. Obblighi di pubblicazione concernenti i dati sulla contrattazione collettiva </a:t>
            </a:r>
            <a:br>
              <a:rPr lang="it-IT" b="1" dirty="0" smtClean="0"/>
            </a:br>
            <a:r>
              <a:rPr lang="it-IT" dirty="0" smtClean="0"/>
              <a:t>le pubbliche amministrazioni pubblicano i riferimenti necessari per la consultazione dei contratti e accordi collettivi nazionali, che si applicano loro, nonché le eventuali interpretazioni autentiche.</a:t>
            </a:r>
          </a:p>
          <a:p>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22. Obblighi di pubblicazione dei dati relativi agli enti pubblici vigilati, e agli enti di diritto privato in controllo pubblico, nonché alle partecipazioni in società di diritto privato</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23. Obblighi di pubblicazione concernenti i provvedimenti amministrativi</a:t>
            </a:r>
            <a:endParaRPr lang="it-IT" dirty="0" smtClean="0"/>
          </a:p>
          <a:p>
            <a:r>
              <a:rPr lang="it-IT" dirty="0" smtClean="0"/>
              <a:t> Le pubbliche amministrazioni pubblicano e aggiornano ogni sei mesi, in distinte partizioni della sezione «Amministrazione trasparente», gli elenchi dei provvedimenti adottati dagli organi di indirizzo politico e dai dirigenti</a:t>
            </a:r>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20656"/>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400600"/>
          </a:xfrm>
        </p:spPr>
        <p:txBody>
          <a:bodyPr>
            <a:normAutofit fontScale="92500" lnSpcReduction="10000"/>
          </a:bodyPr>
          <a:lstStyle/>
          <a:p>
            <a:r>
              <a:rPr lang="it-IT" b="1" dirty="0" smtClean="0"/>
              <a:t>Art. 26. Obblighi di pubblicazione degli atti di concessione di sovvenzioni, contributi, sussidi e attribuzione di vantaggi economici a persone fisiche ed enti pubblici e privati.</a:t>
            </a:r>
            <a:endParaRPr lang="it-IT" dirty="0" smtClean="0"/>
          </a:p>
          <a:p>
            <a:r>
              <a:rPr lang="it-IT" dirty="0" smtClean="0"/>
              <a:t>Le pubbliche amministrazioni pubblicano gli atti con i quali sono determinati, ai sensi dell'</a:t>
            </a:r>
            <a:r>
              <a:rPr lang="it-IT" dirty="0" smtClean="0">
                <a:hlinkClick r:id="rId2"/>
              </a:rPr>
              <a:t>articolo 12 della legge 7 agosto 1990, n. 241</a:t>
            </a:r>
            <a:r>
              <a:rPr lang="it-IT" dirty="0" smtClean="0"/>
              <a:t>, i criteri e le modalità cui le amministrazioni stesse devono attenersi per la concessione di sovvenzioni, contributi, sussidi ed ausili finanziari e per l'attribuzione di vantaggi economici di qualunque genere a persone ed enti pubblici e privati</a:t>
            </a:r>
          </a:p>
          <a:p>
            <a:r>
              <a:rPr lang="it-IT" dirty="0" smtClean="0"/>
              <a:t>La pubblicazione ai sensi del presente articolo costituisce condizione legale di efficacia dei provvedimenti che dispongano concessioni e attribuzioni di importo complessivo superiore a mille euro nel corso dell'anno </a:t>
            </a:r>
            <a:r>
              <a:rPr lang="it-IT" dirty="0" err="1" smtClean="0"/>
              <a:t>solar</a:t>
            </a:r>
            <a:endParaRPr lang="it-IT" dirty="0" smtClean="0"/>
          </a:p>
          <a:p>
            <a:endParaRPr lang="it-IT" dirty="0" smtClean="0"/>
          </a:p>
          <a:p>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smtClean="0"/>
              <a:t>Art. 27. Obblighi di pubblicazione dell'elenco dei soggetti beneficiari </a:t>
            </a:r>
            <a:r>
              <a:rPr lang="it-IT" dirty="0" smtClean="0"/>
              <a:t/>
            </a:r>
            <a:br>
              <a:rPr lang="it-IT" dirty="0" smtClean="0"/>
            </a:br>
            <a:endParaRPr lang="it-IT" dirty="0" smtClean="0"/>
          </a:p>
          <a:p>
            <a:r>
              <a:rPr lang="it-IT" dirty="0" smtClean="0"/>
              <a:t>a) il nome dell'impresa o dell'ente e i rispettivi dati fiscali o il nome di altro soggetto beneficiario; </a:t>
            </a:r>
            <a:br>
              <a:rPr lang="it-IT" dirty="0" smtClean="0"/>
            </a:br>
            <a:r>
              <a:rPr lang="it-IT" dirty="0" smtClean="0"/>
              <a:t>b) l'importo del vantaggio economico corrisposto; </a:t>
            </a:r>
            <a:br>
              <a:rPr lang="it-IT" dirty="0" smtClean="0"/>
            </a:br>
            <a:r>
              <a:rPr lang="it-IT" dirty="0" smtClean="0"/>
              <a:t>c) la norma o il titolo a base dell'attribuzione; </a:t>
            </a:r>
            <a:br>
              <a:rPr lang="it-IT" dirty="0" smtClean="0"/>
            </a:br>
            <a:r>
              <a:rPr lang="it-IT" dirty="0" smtClean="0"/>
              <a:t>d) l'ufficio e il funzionario o dirigente responsabile del relativo procedimento amministrativo; </a:t>
            </a:r>
            <a:br>
              <a:rPr lang="it-IT" dirty="0" smtClean="0"/>
            </a:br>
            <a:r>
              <a:rPr lang="it-IT" dirty="0" smtClean="0"/>
              <a:t>e) la modalità seguita per l'individuazione del beneficiario; </a:t>
            </a:r>
            <a:br>
              <a:rPr lang="it-IT" dirty="0" smtClean="0"/>
            </a:br>
            <a:r>
              <a:rPr lang="it-IT" dirty="0" smtClean="0"/>
              <a:t>f) il link al progetto selezionato e al curriculum del soggetto incaricato</a:t>
            </a:r>
          </a:p>
          <a:p>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solidFill>
                  <a:srgbClr val="FF0000"/>
                </a:solidFill>
              </a:rPr>
              <a:t>Capo III - Obblighi di pubblicazione concernenti l'uso delle risorse pubbliche</a:t>
            </a:r>
            <a:endParaRPr lang="it-IT"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29. Obblighi di pubblicazione del bilancio, preventivo e consuntivo, e del Piano degli indicatori e risultati attesi di bilancio, nonché dei dati concernenti il monitoraggio degli obiettivi.</a:t>
            </a:r>
            <a:endParaRPr lang="it-IT" dirty="0" smtClean="0"/>
          </a:p>
          <a:p>
            <a:r>
              <a:rPr lang="it-IT" dirty="0" smtClean="0"/>
              <a:t>le pubbliche amministrazioni pubblicano i documenti e gli allegati del bilancio preventivo e del conto consuntivo entro trenta giorni dalla loro adozione,</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30. Obblighi di pubblicazione concernenti i beni immobili e la gestione del patrimonio.</a:t>
            </a:r>
            <a:endParaRPr lang="it-IT" dirty="0" smtClean="0"/>
          </a:p>
          <a:p>
            <a:r>
              <a:rPr lang="it-IT" dirty="0" smtClean="0"/>
              <a:t>le pubbliche amministrazioni pubblicano le informazioni identificative degli immobili posseduti e di quelli detenuti, nonché i canoni di locazione o di affitto versati o percepiti.</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solidFill>
                  <a:srgbClr val="FF0000"/>
                </a:solidFill>
              </a:rPr>
              <a:t>Capo IV - Obblighi di pubblicazione concernenti le prestazioni offerte e i servizi erogati</a:t>
            </a:r>
            <a:endParaRPr lang="it-IT" dirty="0">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32. Obblighi di pubblicazione concernenti i servizi erogati</a:t>
            </a:r>
            <a:endParaRPr lang="it-IT" dirty="0" smtClean="0"/>
          </a:p>
          <a:p>
            <a:r>
              <a:rPr lang="it-IT" dirty="0" smtClean="0"/>
              <a:t>Le pubbliche amministrazioni e i gestori di pubblici servizi pubblicano la carta dei servizi o il documento contenente gli standard di qualità dei servizi pubblici.</a:t>
            </a: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Art. 33. Obblighi di pubblicazione concernenti i tempi di pagamento dell'amministrazione</a:t>
            </a:r>
            <a:endParaRPr lang="it-IT" dirty="0" smtClean="0"/>
          </a:p>
          <a:p>
            <a:r>
              <a:rPr lang="it-IT" dirty="0" smtClean="0"/>
              <a:t>Le pubbliche amministrazioni pubblicano, con cadenza annuale, un indicatore dei propri tempi medi di pagamento relativi agli acquisti di beni, servizi e forniture, denominato “indicatore annuale di tempestività dei pagamenti”. </a:t>
            </a:r>
          </a:p>
          <a:p>
            <a:r>
              <a:rPr lang="it-IT" dirty="0" smtClean="0"/>
              <a:t>Con cadenza trimestrale, le pubbliche amministrazioni pubblicano un indicatore, avente il medesimo oggetto, denominato “indicatore trimestrale di tempestività dei pagamenti”..</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2624"/>
          </a:xfrm>
        </p:spPr>
        <p:txBody>
          <a:bodyPr>
            <a:normAutofit fontScale="90000"/>
          </a:bodyPr>
          <a:lstStyle/>
          <a:p>
            <a:endParaRPr lang="it-IT" dirty="0"/>
          </a:p>
        </p:txBody>
      </p:sp>
      <p:sp>
        <p:nvSpPr>
          <p:cNvPr id="3" name="Segnaposto contenuto 2"/>
          <p:cNvSpPr>
            <a:spLocks noGrp="1"/>
          </p:cNvSpPr>
          <p:nvPr>
            <p:ph idx="1"/>
          </p:nvPr>
        </p:nvSpPr>
        <p:spPr>
          <a:xfrm>
            <a:off x="457200" y="980728"/>
            <a:ext cx="8229600" cy="5343872"/>
          </a:xfrm>
        </p:spPr>
        <p:txBody>
          <a:bodyPr>
            <a:noAutofit/>
          </a:bodyPr>
          <a:lstStyle/>
          <a:p>
            <a:r>
              <a:rPr lang="it-IT" b="1" dirty="0" smtClean="0"/>
              <a:t>Art. 35. Obblighi di pubblicazione relativi ai procedimenti amministrativi e ai controlli sulle dichiarazioni sostitutive e l'acquisizione d'ufficio dei dati.</a:t>
            </a:r>
            <a:endParaRPr lang="it-IT" dirty="0" smtClean="0"/>
          </a:p>
          <a:p>
            <a:r>
              <a:rPr lang="it-IT" dirty="0" smtClean="0"/>
              <a:t>a) una breve descrizione del procedimento con indicazione di tutti i riferimenti normativi utili; </a:t>
            </a:r>
            <a:br>
              <a:rPr lang="it-IT" dirty="0" smtClean="0"/>
            </a:br>
            <a:r>
              <a:rPr lang="it-IT" dirty="0" smtClean="0"/>
              <a:t>b) l'unità organizzativa responsabile dell'istruttoria; </a:t>
            </a:r>
            <a:br>
              <a:rPr lang="it-IT" dirty="0" smtClean="0"/>
            </a:br>
            <a:r>
              <a:rPr lang="it-IT" dirty="0" smtClean="0"/>
              <a:t>c) l'ufficio, competente all'adozione del provvedimento finale; </a:t>
            </a:r>
            <a:br>
              <a:rPr lang="it-IT" dirty="0" smtClean="0"/>
            </a:br>
            <a:r>
              <a:rPr lang="it-IT" dirty="0" smtClean="0"/>
              <a:t>d) per i procedimenti ad istanza di parte, gli atti e i documenti da allegare all'istanza e la modulistica necessaria, compresi i fac-simile per le autocertificazioni,, nonché gli uffici ai quali rivolgersi per informazioni, gli orari e le modalità di accesso</a:t>
            </a: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348648"/>
          </a:xfrm>
        </p:spPr>
        <p:txBody>
          <a:bodyPr>
            <a:normAutofit fontScale="90000"/>
          </a:bodyPr>
          <a:lstStyle/>
          <a:p>
            <a:endParaRPr lang="it-IT" dirty="0"/>
          </a:p>
        </p:txBody>
      </p:sp>
      <p:sp>
        <p:nvSpPr>
          <p:cNvPr id="3" name="Segnaposto contenuto 2"/>
          <p:cNvSpPr>
            <a:spLocks noGrp="1"/>
          </p:cNvSpPr>
          <p:nvPr>
            <p:ph idx="1"/>
          </p:nvPr>
        </p:nvSpPr>
        <p:spPr>
          <a:xfrm>
            <a:off x="457200" y="1124744"/>
            <a:ext cx="8229600" cy="5199856"/>
          </a:xfrm>
        </p:spPr>
        <p:txBody>
          <a:bodyPr>
            <a:normAutofit fontScale="85000" lnSpcReduction="20000"/>
          </a:bodyPr>
          <a:lstStyle/>
          <a:p>
            <a:r>
              <a:rPr lang="it-IT" sz="2800" dirty="0" smtClean="0"/>
              <a:t>e) le modalità con le quali gli interessati possono ottenere le informazioni relative ai procedimenti in corso che li riguardino; </a:t>
            </a:r>
            <a:br>
              <a:rPr lang="it-IT" sz="2800" dirty="0" smtClean="0"/>
            </a:br>
            <a:r>
              <a:rPr lang="it-IT" sz="2800" dirty="0" smtClean="0"/>
              <a:t>f) il termine per la conclusione con l'adozione di un provvedimento espresso e ogni altro termine procedimentale rilevante; </a:t>
            </a:r>
            <a:br>
              <a:rPr lang="it-IT" sz="2800" dirty="0" smtClean="0"/>
            </a:br>
            <a:r>
              <a:rPr lang="it-IT" sz="2800" dirty="0" smtClean="0"/>
              <a:t>g) i procedimenti per i quali il provvedimento dell'amministrazione può essere sostituito da una dichiarazione dell'interessato, ovvero il procedimento può concludersi con il silenzio assenso dell'amministrazione; </a:t>
            </a:r>
            <a:br>
              <a:rPr lang="it-IT" sz="2800" dirty="0" smtClean="0"/>
            </a:br>
            <a:r>
              <a:rPr lang="it-IT" sz="2800" dirty="0" smtClean="0"/>
              <a:t>h) gli strumenti di tutela, </a:t>
            </a:r>
            <a:br>
              <a:rPr lang="it-IT" sz="2800" dirty="0" smtClean="0"/>
            </a:br>
            <a:r>
              <a:rPr lang="it-IT" sz="2800" dirty="0" smtClean="0"/>
              <a:t>i) il link di accesso al servizio on </a:t>
            </a:r>
            <a:r>
              <a:rPr lang="it-IT" sz="2800" dirty="0" err="1" smtClean="0"/>
              <a:t>line</a:t>
            </a:r>
            <a:r>
              <a:rPr lang="it-IT" sz="2800" dirty="0" smtClean="0"/>
              <a:t>, </a:t>
            </a:r>
            <a:br>
              <a:rPr lang="it-IT" sz="2800" dirty="0" smtClean="0"/>
            </a:br>
            <a:r>
              <a:rPr lang="it-IT" sz="2800" dirty="0" smtClean="0"/>
              <a:t>l) le modalità per l'effettuazione dei pagamenti eventualmente necessari</a:t>
            </a:r>
            <a:br>
              <a:rPr lang="it-IT" sz="2800" dirty="0" smtClean="0"/>
            </a:br>
            <a:r>
              <a:rPr lang="it-IT" sz="2800" dirty="0" smtClean="0"/>
              <a:t>m) il nome del soggetto a cui è attribuito, in caso di inerzia, il potere sostitutivo, </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36. Pubblicazione delle informazioni necessarie per l'effettuazione di pagamenti informatici</a:t>
            </a:r>
            <a:endParaRPr lang="it-IT" dirty="0" smtClean="0"/>
          </a:p>
          <a:p>
            <a:r>
              <a:rPr lang="it-IT" dirty="0" smtClean="0"/>
              <a:t>Le pubbliche amministrazioni pubblicano e specificano nelle richieste di pagamento i dati e le </a:t>
            </a:r>
            <a:r>
              <a:rPr lang="it-IT" dirty="0" err="1" smtClean="0"/>
              <a:t>informazion</a:t>
            </a:r>
            <a:endParaRPr lang="it-IT" dirty="0" smtClean="0"/>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solidFill>
                  <a:srgbClr val="FF0000"/>
                </a:solidFill>
              </a:rPr>
              <a:t>Capo V - Obblighi di pubblicazione in settori speciali</a:t>
            </a:r>
            <a:endParaRPr lang="it-IT" dirty="0" smtClean="0">
              <a:solidFill>
                <a:srgbClr val="FF0000"/>
              </a:solidFill>
            </a:endParaRPr>
          </a:p>
          <a:p>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60616"/>
          </a:xfrm>
        </p:spPr>
        <p:txBody>
          <a:bodyPr>
            <a:normAutofit fontScale="90000"/>
          </a:bodyPr>
          <a:lstStyle/>
          <a:p>
            <a:endParaRPr lang="it-IT" dirty="0"/>
          </a:p>
        </p:txBody>
      </p:sp>
      <p:sp>
        <p:nvSpPr>
          <p:cNvPr id="3" name="Segnaposto contenuto 2"/>
          <p:cNvSpPr>
            <a:spLocks noGrp="1"/>
          </p:cNvSpPr>
          <p:nvPr>
            <p:ph idx="1"/>
          </p:nvPr>
        </p:nvSpPr>
        <p:spPr>
          <a:xfrm>
            <a:off x="457200" y="764704"/>
            <a:ext cx="8229600" cy="5559896"/>
          </a:xfrm>
        </p:spPr>
        <p:txBody>
          <a:bodyPr>
            <a:normAutofit lnSpcReduction="10000"/>
          </a:bodyPr>
          <a:lstStyle/>
          <a:p>
            <a:r>
              <a:rPr lang="it-IT" b="1" dirty="0" smtClean="0"/>
              <a:t>Art. 37. Obblighi di pubblicazione concernenti i contratti pubblici di lavori, servizi e forniture </a:t>
            </a:r>
          </a:p>
          <a:p>
            <a:r>
              <a:rPr lang="it-IT" b="1" dirty="0" smtClean="0"/>
              <a:t>Art. 38. Pubblicità dei processi di pianificazione, realizzazione e valutazione delle opere pubbliche</a:t>
            </a:r>
          </a:p>
          <a:p>
            <a:r>
              <a:rPr lang="it-IT" b="1" dirty="0" smtClean="0"/>
              <a:t>Art. 39. Trasparenza dell'attività di pianificazione e governo del territorio</a:t>
            </a:r>
          </a:p>
          <a:p>
            <a:r>
              <a:rPr lang="it-IT" b="1" dirty="0" smtClean="0"/>
              <a:t>Art. 40. Pubblicazione e accesso alle informazioni ambientali</a:t>
            </a:r>
          </a:p>
          <a:p>
            <a:r>
              <a:rPr lang="it-IT" b="1" dirty="0" smtClean="0"/>
              <a:t>Art. 41. Trasparenza del servizio sanitario nazionale</a:t>
            </a:r>
          </a:p>
          <a:p>
            <a:r>
              <a:rPr lang="it-IT" b="1" dirty="0" smtClean="0"/>
              <a:t>Art. 42. Obblighi di pubblicazione concernenti gli interventi straordinari e di emergenza che comportano deroghe alla legislazione vigente.</a:t>
            </a:r>
          </a:p>
          <a:p>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92664"/>
          </a:xfrm>
        </p:spPr>
        <p:txBody>
          <a:bodyPr>
            <a:normAutofit fontScale="90000"/>
          </a:bodyPr>
          <a:lstStyle/>
          <a:p>
            <a:r>
              <a:rPr lang="it-IT" dirty="0" smtClean="0"/>
              <a:t>vigilanza</a:t>
            </a:r>
            <a:endParaRPr lang="it-IT" dirty="0"/>
          </a:p>
        </p:txBody>
      </p:sp>
      <p:sp>
        <p:nvSpPr>
          <p:cNvPr id="3" name="Segnaposto contenuto 2"/>
          <p:cNvSpPr>
            <a:spLocks noGrp="1"/>
          </p:cNvSpPr>
          <p:nvPr>
            <p:ph idx="1"/>
          </p:nvPr>
        </p:nvSpPr>
        <p:spPr>
          <a:xfrm>
            <a:off x="457200" y="1412776"/>
            <a:ext cx="8229600" cy="5256584"/>
          </a:xfrm>
        </p:spPr>
        <p:txBody>
          <a:bodyPr>
            <a:normAutofit fontScale="92500" lnSpcReduction="20000"/>
          </a:bodyPr>
          <a:lstStyle/>
          <a:p>
            <a:r>
              <a:rPr lang="it-IT" dirty="0" smtClean="0"/>
              <a:t>il responsabile per la prevenzione della corruzione, svolge, di norma, le funzioni di Responsabile per la trasparenza,</a:t>
            </a:r>
          </a:p>
          <a:p>
            <a:r>
              <a:rPr lang="it-IT" dirty="0" smtClean="0"/>
              <a:t>Il responsabile svolge stabilmente un'attività di controllo sull'adempimento da parte dell'amministrazione degli obblighi di pubblicazione previsti dalla normativa vigente, assicurando la completezza, la chiarezza e l'aggiornamento delle informazioni pubblicate, nonché segnalando all'organo di indirizzo politico, all'Organismo indipendente di valutazione (OIV), all'Autorità nazionale anticorruzione e, nei casi più gravi, all'ufficio di disciplina i casi di mancato o ritardato adempimento degli obblighi di pubblicazione.</a:t>
            </a:r>
          </a:p>
          <a:p>
            <a:r>
              <a:rPr lang="it-IT" dirty="0" smtClean="0"/>
              <a:t> In relazione alla loro gravità, il responsabile segnala i casi di inadempimento o di adempimento Il responsabile segnala altresì gli inadempimenti al vertice politico dell'amministrazione, all'OIV ai fini dell'attivazione delle altre forme di responsabilità.</a:t>
            </a:r>
          </a:p>
          <a:p>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OIV</a:t>
            </a:r>
            <a:endParaRPr lang="it-IT" dirty="0"/>
          </a:p>
        </p:txBody>
      </p:sp>
      <p:sp>
        <p:nvSpPr>
          <p:cNvPr id="3" name="Segnaposto contenuto 2"/>
          <p:cNvSpPr>
            <a:spLocks noGrp="1"/>
          </p:cNvSpPr>
          <p:nvPr>
            <p:ph idx="1"/>
          </p:nvPr>
        </p:nvSpPr>
        <p:spPr/>
        <p:txBody>
          <a:bodyPr>
            <a:normAutofit lnSpcReduction="10000"/>
          </a:bodyPr>
          <a:lstStyle/>
          <a:p>
            <a:r>
              <a:rPr lang="it-IT" dirty="0" smtClean="0"/>
              <a:t>organismo indipendente di valutazione verifica la coerenza tra gli obiettivi previsti nel Piano triennale per la prevenzione della corruzione di cui all'</a:t>
            </a:r>
            <a:r>
              <a:rPr lang="it-IT" dirty="0" smtClean="0">
                <a:hlinkClick r:id="rId2"/>
              </a:rPr>
              <a:t>articolo 10</a:t>
            </a:r>
            <a:r>
              <a:rPr lang="it-IT" dirty="0" smtClean="0"/>
              <a:t> e quelli indicati nel Piano della performance, valutando altresì l'adeguatezza dei relativi indicatori. I soggetti deputati alla misurazione e valutazione delle performance, nonché l'OIV, utilizzano le informazioni e i dati relativi all'attuazione degli obblighi di trasparenza ai fini della misurazione e valutazione delle performance sia organizzativa, sia individuale del responsabile e dei dirigenti dei singoli uffici responsabili della trasmissione dei dati.</a:t>
            </a:r>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b="1" dirty="0" smtClean="0"/>
              <a:t>Art. 45. Compiti della Commissione per la valutazione, l'integrità e la trasparenza delle pubbliche amministrazioni (CIVIT).</a:t>
            </a:r>
            <a:endParaRPr lang="it-IT" dirty="0" smtClean="0"/>
          </a:p>
          <a:p>
            <a:r>
              <a:rPr lang="it-IT" dirty="0" smtClean="0"/>
              <a:t>L'autorità nazionale anticorruzione, controlla l'esatto adempimento degli obblighi di pubblicazione previsti dalla normativa vigente, esercitando poteri ispettivi mediante richiesta di notizie, informazioni, atti e documenti alle amministrazioni pubbliche e ordinando di procedere, </a:t>
            </a:r>
            <a:r>
              <a:rPr lang="it-IT" b="1" dirty="0" smtClean="0"/>
              <a:t>entro un termine non superiore a trenta giorni</a:t>
            </a:r>
            <a:r>
              <a:rPr lang="it-IT" dirty="0" smtClean="0"/>
              <a:t>, alla pubblicazione di dati, documenti e informazioni ai sensi del presente decreto, all'adozione di atti o provvedimenti richiesti dalla normativa vigente ovvero alla rimozione di comportamenti o atti contrastanti con i piani e le regole sulla trasparenza</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l'autorità nazionale anticorruzione, </a:t>
            </a:r>
            <a:r>
              <a:rPr lang="it-IT" b="1" dirty="0" smtClean="0"/>
              <a:t>controlla l'operato dei responsabili per la trasparenza</a:t>
            </a:r>
            <a:r>
              <a:rPr lang="it-IT" dirty="0" smtClean="0"/>
              <a:t> a cui può chiedere il rendiconto sui risultati del controllo svolto all'interno delle amministrazioni. </a:t>
            </a:r>
          </a:p>
          <a:p>
            <a:r>
              <a:rPr lang="it-IT" dirty="0" smtClean="0"/>
              <a:t>L'autorità nazionale anticorruzione può inoltre chiedere all'organismo indipendente di valutazione (OIV) ulteriori informazioni sul controllo dell'esatto adempimento degli obblighi di trasparenza previsti dalla normativa vigente</a:t>
            </a:r>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 L'inadempimento degli obblighi di pubblicazione previsti dalla normativa vigente e il rifiuto, il differimento e la limitazione dell'accesso civico,, costituiscono elemento di valutazione della responsabilità dirigenziale, eventuale causa di responsabilità per danno all'immagine dell'amministrazione e sono comunque valutati ai fini della corresponsione della retribuzione di risultato e del trattamento accessorio collegato alla performance individuale dei responsabili.</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sistema di controllo e vigilanza è fondato sulle seguenti figure:</a:t>
            </a:r>
          </a:p>
          <a:p>
            <a:pPr>
              <a:buNone/>
            </a:pPr>
            <a:r>
              <a:rPr lang="it-IT" dirty="0" smtClean="0"/>
              <a:t>ANAC</a:t>
            </a:r>
            <a:r>
              <a:rPr lang="it-IT" dirty="0" smtClean="0">
                <a:sym typeface="Wingdings" pitchFamily="2" charset="2"/>
              </a:rPr>
              <a:t> </a:t>
            </a:r>
            <a:r>
              <a:rPr lang="it-IT" smtClean="0">
                <a:sym typeface="Wingdings" pitchFamily="2" charset="2"/>
              </a:rPr>
              <a:t>vigilanza esterna</a:t>
            </a:r>
            <a:endParaRPr lang="it-IT" dirty="0" smtClean="0"/>
          </a:p>
          <a:p>
            <a:pPr>
              <a:buNone/>
            </a:pPr>
            <a:r>
              <a:rPr lang="it-IT" dirty="0" smtClean="0"/>
              <a:t>RESPONSABILE </a:t>
            </a:r>
            <a:r>
              <a:rPr lang="it-IT" dirty="0" smtClean="0">
                <a:sym typeface="Wingdings" pitchFamily="2" charset="2"/>
              </a:rPr>
              <a:t> vigilanza interna</a:t>
            </a:r>
            <a:endParaRPr lang="it-IT" dirty="0" smtClean="0"/>
          </a:p>
          <a:p>
            <a:pPr>
              <a:buNone/>
            </a:pPr>
            <a:r>
              <a:rPr lang="it-IT" dirty="0" smtClean="0"/>
              <a:t>A completamento c’è poi la Corte dei Conti per la verifica di eventuali casi di responsabilità amministrativa ed erariale   </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142</TotalTime>
  <Words>1763</Words>
  <Application>Microsoft Office PowerPoint</Application>
  <PresentationFormat>Presentazione su schermo (4:3)</PresentationFormat>
  <Paragraphs>115</Paragraphs>
  <Slides>53</Slides>
  <Notes>0</Notes>
  <HiddenSlides>0</HiddenSlides>
  <MMClips>0</MMClips>
  <ScaleCrop>false</ScaleCrop>
  <HeadingPairs>
    <vt:vector size="4" baseType="variant">
      <vt:variant>
        <vt:lpstr>Tema</vt:lpstr>
      </vt:variant>
      <vt:variant>
        <vt:i4>1</vt:i4>
      </vt:variant>
      <vt:variant>
        <vt:lpstr>Titoli diapositive</vt:lpstr>
      </vt:variant>
      <vt:variant>
        <vt:i4>53</vt:i4>
      </vt:variant>
    </vt:vector>
  </HeadingPairs>
  <TitlesOfParts>
    <vt:vector size="54" baseType="lpstr">
      <vt:lpstr>Equinozio</vt:lpstr>
      <vt:lpstr>TRASPARENZA</vt:lpstr>
      <vt:lpstr>NOVITA’</vt:lpstr>
      <vt:lpstr>DESTINATARI</vt:lpstr>
      <vt:lpstr>Diapositiva 4</vt:lpstr>
      <vt:lpstr>PNA</vt:lpstr>
      <vt:lpstr>PTPCT Piano triennale di prevenzione della corruzione, trasparenza </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vigilanza</vt:lpstr>
      <vt:lpstr>OIV</vt:lpstr>
      <vt:lpstr>Diapositiva 50</vt:lpstr>
      <vt:lpstr>Diapositiva 51</vt:lpstr>
      <vt:lpstr>Diapositiva 52</vt:lpstr>
      <vt:lpstr>Diapositiva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NOVITA’</dc:title>
  <dc:creator>Windows User</dc:creator>
  <cp:lastModifiedBy>Windows User</cp:lastModifiedBy>
  <cp:revision>4</cp:revision>
  <dcterms:created xsi:type="dcterms:W3CDTF">2017-06-27T06:14:48Z</dcterms:created>
  <dcterms:modified xsi:type="dcterms:W3CDTF">2019-03-13T14:15:40Z</dcterms:modified>
</cp:coreProperties>
</file>