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795782C1-0A12-4B6C-A102-5548146B2881}" type="datetimeFigureOut">
              <a:rPr lang="it-IT" smtClean="0"/>
              <a:pPr/>
              <a:t>12/01/2018</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55123EF6-6401-4BE2-8905-BD92E165D2E1}"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795782C1-0A12-4B6C-A102-5548146B2881}" type="datetimeFigureOut">
              <a:rPr lang="it-IT" smtClean="0"/>
              <a:pPr/>
              <a:t>12/01/2018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5123EF6-6401-4BE2-8905-BD92E165D2E1}"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795782C1-0A12-4B6C-A102-5548146B2881}" type="datetimeFigureOut">
              <a:rPr lang="it-IT" smtClean="0"/>
              <a:pPr/>
              <a:t>12/01/2018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5123EF6-6401-4BE2-8905-BD92E165D2E1}"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795782C1-0A12-4B6C-A102-5548146B2881}" type="datetimeFigureOut">
              <a:rPr lang="it-IT" smtClean="0"/>
              <a:pPr/>
              <a:t>12/01/2018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5123EF6-6401-4BE2-8905-BD92E165D2E1}"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795782C1-0A12-4B6C-A102-5548146B2881}" type="datetimeFigureOut">
              <a:rPr lang="it-IT" smtClean="0"/>
              <a:pPr/>
              <a:t>12/01/2018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55123EF6-6401-4BE2-8905-BD92E165D2E1}"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795782C1-0A12-4B6C-A102-5548146B2881}" type="datetimeFigureOut">
              <a:rPr lang="it-IT" smtClean="0"/>
              <a:pPr/>
              <a:t>12/01/2018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55123EF6-6401-4BE2-8905-BD92E165D2E1}"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795782C1-0A12-4B6C-A102-5548146B2881}" type="datetimeFigureOut">
              <a:rPr lang="it-IT" smtClean="0"/>
              <a:pPr/>
              <a:t>12/01/2018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55123EF6-6401-4BE2-8905-BD92E165D2E1}"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795782C1-0A12-4B6C-A102-5548146B2881}" type="datetimeFigureOut">
              <a:rPr lang="it-IT" smtClean="0"/>
              <a:pPr/>
              <a:t>12/01/2018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5123EF6-6401-4BE2-8905-BD92E165D2E1}"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795782C1-0A12-4B6C-A102-5548146B2881}" type="datetimeFigureOut">
              <a:rPr lang="it-IT" smtClean="0"/>
              <a:pPr/>
              <a:t>12/01/2018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55123EF6-6401-4BE2-8905-BD92E165D2E1}" type="slidenum">
              <a:rPr lang="it-IT" smtClean="0"/>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795782C1-0A12-4B6C-A102-5548146B2881}" type="datetimeFigureOut">
              <a:rPr lang="it-IT" smtClean="0"/>
              <a:pPr/>
              <a:t>12/01/2018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5123EF6-6401-4BE2-8905-BD92E165D2E1}"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795782C1-0A12-4B6C-A102-5548146B2881}" type="datetimeFigureOut">
              <a:rPr lang="it-IT" smtClean="0"/>
              <a:pPr/>
              <a:t>12/01/2018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5123EF6-6401-4BE2-8905-BD92E165D2E1}"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95782C1-0A12-4B6C-A102-5548146B2881}" type="datetimeFigureOut">
              <a:rPr lang="it-IT" smtClean="0"/>
              <a:pPr/>
              <a:t>12/01/2018</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5123EF6-6401-4BE2-8905-BD92E165D2E1}" type="slidenum">
              <a:rPr lang="it-IT" smtClean="0"/>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bosettiegatti.eu/info/norme/statali/1990_0241.htm"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endParaRPr lang="it-IT"/>
          </a:p>
        </p:txBody>
      </p:sp>
      <p:sp>
        <p:nvSpPr>
          <p:cNvPr id="5" name="Segnaposto contenuto 4"/>
          <p:cNvSpPr>
            <a:spLocks noGrp="1"/>
          </p:cNvSpPr>
          <p:nvPr>
            <p:ph idx="1"/>
          </p:nvPr>
        </p:nvSpPr>
        <p:spPr/>
        <p:txBody>
          <a:bodyPr>
            <a:normAutofit/>
          </a:bodyPr>
          <a:lstStyle/>
          <a:p>
            <a:r>
              <a:rPr lang="it-IT" sz="2800" dirty="0" smtClean="0"/>
              <a:t>Il principio di trasparenza ha incontrato un crescente interesse nei suoi confronti da parte della normativa, particolarmente accentuato negli ultimi anni in corrispondenza con l’evoluzione del modello di amministrazione pubblica verso l’</a:t>
            </a:r>
            <a:r>
              <a:rPr lang="it-IT" sz="2800" i="1" dirty="0" smtClean="0"/>
              <a:t>open </a:t>
            </a:r>
            <a:r>
              <a:rPr lang="it-IT" sz="2800" i="1" dirty="0" err="1" smtClean="0"/>
              <a:t>government</a:t>
            </a:r>
            <a:endParaRPr lang="it-IT"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principio di trasparenza si pone infatti come chiave per garantire l’apertura del patrimonio informativo pubblico, che permette un controllo costante dell’attività da parte dei cittadini, promuovendo al tempo stesso la responsabilità degli amministratori pubblici.</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trasparenza, quale strumento atto a garantire il buon andamento e l’imparzialità delle istituzioni, caratterizza la pubblica amministrazione già nella legge 241/1990, come modificata nel 2005, in cui si pone come principio dell’attività amministrativa, accanto ai criteri di economicità, efficacia, imparzialità e pubblicità (art. 1, comma 1). Il principio di trasparenza si configura come garanzia di accesso per coloro che ne hanno diritto</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 d.lgs. 33/2013, in attuazione della cosiddetta legge Anticorruzione, legge 190/2012, ha effettuato un corposo riordino degli obblighi di pubblicità, trasparenza e diffusione delle informazioni,</a:t>
            </a:r>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decreto Trasparenza ha disposto il “diritto alla conoscibilità” di documenti, informazioni e dati oggetto di pubblicazione obbligatoria: a fini di omogeneità, ha previsto una specifica sezione del sito web istituzionale, denominata “Amministrazione Trasparente”, in cui tali contenuti devono confluire, dettagliandone organizzazione e struttura, e ha dedicato particolare attenzione alla qualità delle informazioni</a:t>
            </a:r>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accesso civico </a:t>
            </a:r>
            <a:r>
              <a:rPr lang="it-IT" dirty="0" smtClean="0"/>
              <a:t>(art. 5), che consisteva, prima della riforma del d.lgs. 97/2016, nel diritto di chiunque di richiedere documenti, informazioni e dati oggetto di pubblicazione obbligatoria, nei casi in cui fosse stata omessa la loro pubblicazione, senza nessuna limitazione quanto alla legittimazione soggettiva, senza necessità di motivazione e gratuitamente; alla richiesta l’amministrazione era tenuta a provvedere entro 30 giorni.</a:t>
            </a:r>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Pertanto il d.lgs. 33/2013 rafforzava il principio di trasparenza con l’accesso civico, ma non poneva un diritto generale all’informazione, prevedendo come oggetto qualsiasi dato: si prevedeva la pubblicità necessaria di specifici documenti, dati e informazioni, garantiti dalla possibilità di azionare il diritto di accesso civico, che aveva come presupposto l’inadempimento degli obblighi di pubblicazione.</a:t>
            </a:r>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Pertanto, prima della riforma del d.lgs. 97/2016, al di fuori dei casi di pubblicazione obbligatoria, la trasparenza è facoltativa, a seguito della scelta discrezionale dell’amministrazione, e la disciplina di riferimento resta quella della legge 241/1990</a:t>
            </a:r>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Pertanto, prima della riforma, la normativa italiana fa emergere un diritto a conoscere condizionato, dal momento che il cittadino deve dimostrare la propria legittimazione e fornire una motivazione: il </a:t>
            </a:r>
            <a:r>
              <a:rPr lang="it-IT" i="1" dirty="0" smtClean="0"/>
              <a:t>right </a:t>
            </a:r>
            <a:r>
              <a:rPr lang="it-IT" i="1" dirty="0" err="1" smtClean="0"/>
              <a:t>to</a:t>
            </a:r>
            <a:r>
              <a:rPr lang="it-IT" i="1" dirty="0" smtClean="0"/>
              <a:t> </a:t>
            </a:r>
            <a:r>
              <a:rPr lang="it-IT" i="1" dirty="0" err="1" smtClean="0"/>
              <a:t>know</a:t>
            </a:r>
            <a:r>
              <a:rPr lang="it-IT" dirty="0" smtClean="0"/>
              <a:t> non è tutelato in se stesso, ma nella misura in cui coincide con gli obblighi di pubblicazione che fanno scattare l’accesso civico ai sensi del d.lgs. 33/2013.</a:t>
            </a:r>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 è stato approvato il decreto legislativo 97/2016 che, in virtù della delega di cui all’art. 7 della legge 124/2015 (c.d. legge Madia), ha modificato il d.lgs. 33/2013, al fine di garantire un vero e proprio “diritto a conoscere” nei confronti delle istituzioni</a:t>
            </a:r>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 seguito della riforma, nell’ordinamento giuridico italiano convivono due strumenti di accesso, dei quali i cittadini possono avvalersi:</a:t>
            </a:r>
          </a:p>
          <a:p>
            <a:r>
              <a:rPr lang="it-IT" dirty="0" smtClean="0"/>
              <a:t>1.      l’accesso ai sensi della legge 241/1990, che necessita di legittimazione soggettiva e di motivazione, come sopra specificato. Questa forma di accesso non viene superata dal d.lgs. 97/2016, che esplicitamente afferma che restano ferme le diverse forme di accesso degli interessati previste dal capo V della legge 241/1990;</a:t>
            </a:r>
          </a:p>
          <a:p>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2.      l’accesso civico “generalizzato” ai sensi del d.lgs. 33/2013, come modificato dal d.lgs. 97/2016, che viene profondamente reinterpretato: chiunque senza motivazione ha diritto di accedere ai dati e ai documenti detenuti dalla P.A., non solo quelli oggetto di pubblicazione obbligatoria</a:t>
            </a:r>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L’accesso civico non ha più come presupposto l’inadempimento degli obblighi di pubblicazione, come nel d.lgs. 33/2013, ma è agibile da chiunque senza motivazione anche sui dati e sui documenti detenuti dalla P.A. ulteriori rispetto a quelli oggetto di pubblicazione. Il Consiglio di Stato ha opportunamente parlato al riguardo di trasparenza di </a:t>
            </a:r>
            <a:r>
              <a:rPr lang="it-IT" b="1" dirty="0" smtClean="0"/>
              <a:t>tipo “reattivo</a:t>
            </a:r>
            <a:r>
              <a:rPr lang="it-IT" dirty="0" smtClean="0"/>
              <a:t>”, cioè in risposta alle istanze di conoscenza avanzate dagli interessati, che si aggiunge a una trasparenza di tipo </a:t>
            </a:r>
            <a:r>
              <a:rPr lang="it-IT" b="1" dirty="0" smtClean="0"/>
              <a:t>“proattivo</a:t>
            </a:r>
            <a:r>
              <a:rPr lang="it-IT" dirty="0" smtClean="0"/>
              <a:t>” realizzata grazie alla pubblicazione sui siti istituzionali dei documenti, informazioni e dati indicati dalla legge (d.lgs. 33/2013).</a:t>
            </a:r>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 seguito di istanza, il procedimento di accesso civico deve concludersi con provvedimento espresso e motivato nel termine di 30 giorni e il rifiuto, il differimento e la limitazione dell’accesso devono essere motivati con riferimento ai casi e ai limiti stabiliti.</a:t>
            </a:r>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Accanto al ricorso al giudice amministrativo e alla possibilità di richiesta di riesame al responsabile della prevenzione e della trasparenza dell’amministrazione (che decide con provvedimento motivato entro 20 giorni), è prevista la possibilità del rimedio stragiudiziale, in particolare nel caso di atti delle regioni o degli enti locali, costituito dal ricorso al difensore civico competente per ambito territoriale, ove costituito, che si pronuncia entro 30 giorni: laddove non istituito la competenza è attribuita al difensore civico competente per l’ambito territoriale immediatamente superiore.</a:t>
            </a:r>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L'accesso civico di cui all'articolo 5, comma 2, è rifiutato se il diniego è necessario per evitare un pregiudizio concreto alla tutela di uno degli interessi pubblici inerenti a:</a:t>
            </a:r>
          </a:p>
          <a:p>
            <a:r>
              <a:rPr lang="it-IT" dirty="0" smtClean="0"/>
              <a:t>a) la sicurezza pubblica e l'ordine pubblico; </a:t>
            </a:r>
            <a:br>
              <a:rPr lang="it-IT" dirty="0" smtClean="0"/>
            </a:br>
            <a:r>
              <a:rPr lang="it-IT" dirty="0" smtClean="0"/>
              <a:t>b) la sicurezza nazionale; </a:t>
            </a:r>
            <a:br>
              <a:rPr lang="it-IT" dirty="0" smtClean="0"/>
            </a:br>
            <a:r>
              <a:rPr lang="it-IT" dirty="0" smtClean="0"/>
              <a:t>c) la difesa e le questioni militari; </a:t>
            </a:r>
            <a:br>
              <a:rPr lang="it-IT" dirty="0" smtClean="0"/>
            </a:br>
            <a:r>
              <a:rPr lang="it-IT" dirty="0" smtClean="0"/>
              <a:t>d) le relazioni internazionali; </a:t>
            </a:r>
            <a:br>
              <a:rPr lang="it-IT" dirty="0" smtClean="0"/>
            </a:br>
            <a:r>
              <a:rPr lang="it-IT" dirty="0" smtClean="0"/>
              <a:t>e) la politica e la stabilità finanziaria ed economica dello Stato; </a:t>
            </a:r>
            <a:br>
              <a:rPr lang="it-IT" dirty="0" smtClean="0"/>
            </a:br>
            <a:r>
              <a:rPr lang="it-IT" dirty="0" smtClean="0"/>
              <a:t>f) la conduzione di indagini sui reati e il loro perseguimento; </a:t>
            </a:r>
            <a:br>
              <a:rPr lang="it-IT" dirty="0" smtClean="0"/>
            </a:br>
            <a:r>
              <a:rPr lang="it-IT" dirty="0" smtClean="0"/>
              <a:t>g) il regolare svolgimento di attività ispettive.</a:t>
            </a:r>
          </a:p>
          <a:p>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L'accesso di cui all'articolo 5, comma 2, è altresì rifiutato se il diniego è necessario per evitare un pregiudizio concreto alla tutela di uno dei seguenti interessi privati:</a:t>
            </a:r>
          </a:p>
          <a:p>
            <a:r>
              <a:rPr lang="it-IT" dirty="0" smtClean="0"/>
              <a:t>a) la protezione dei dati personali, in conformità con la disciplina legislativa in materia; </a:t>
            </a:r>
            <a:br>
              <a:rPr lang="it-IT" dirty="0" smtClean="0"/>
            </a:br>
            <a:r>
              <a:rPr lang="it-IT" dirty="0" smtClean="0"/>
              <a:t>b) la libertà e la segretezza della corrispondenza; </a:t>
            </a:r>
            <a:br>
              <a:rPr lang="it-IT" dirty="0" smtClean="0"/>
            </a:br>
            <a:r>
              <a:rPr lang="it-IT" dirty="0" smtClean="0"/>
              <a:t>c) gli interessi economici e commerciali di una persona fisica o giuridica, ivi compresi la proprietà intellettuale, il diritto d'autore e i segreti commerciali.</a:t>
            </a:r>
          </a:p>
          <a:p>
            <a:endParaRPr lang="it-I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diritto di cui all'articolo 5, comma 2, è escluso nei casi di segreto di Stato e negli altri casi di divieti di accesso o divulgazione previsti dalla legge, ivi compresi i casi in cui l'accesso è subordinato dalla disciplina vigente al rispetto di specifiche condizioni, modalità o limiti, inclusi quelli di cui all'</a:t>
            </a:r>
            <a:r>
              <a:rPr lang="it-IT" dirty="0" smtClean="0">
                <a:hlinkClick r:id="rId2"/>
              </a:rPr>
              <a:t>articolo 24, comma 1, della legge n. 241 del 1990</a:t>
            </a:r>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13</TotalTime>
  <Words>671</Words>
  <Application>Microsoft Office PowerPoint</Application>
  <PresentationFormat>Presentazione su schermo (4:3)</PresentationFormat>
  <Paragraphs>21</Paragraphs>
  <Slides>19</Slides>
  <Notes>0</Notes>
  <HiddenSlides>0</HiddenSlides>
  <MMClips>0</MMClips>
  <ScaleCrop>false</ScaleCrop>
  <HeadingPairs>
    <vt:vector size="4" baseType="variant">
      <vt:variant>
        <vt:lpstr>Tema</vt:lpstr>
      </vt:variant>
      <vt:variant>
        <vt:i4>1</vt:i4>
      </vt:variant>
      <vt:variant>
        <vt:lpstr>Titoli diapositive</vt:lpstr>
      </vt:variant>
      <vt:variant>
        <vt:i4>19</vt:i4>
      </vt:variant>
    </vt:vector>
  </HeadingPairs>
  <TitlesOfParts>
    <vt:vector size="20" baseType="lpstr">
      <vt:lpstr>Equinozio</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Windows User</dc:creator>
  <cp:lastModifiedBy>Windows User</cp:lastModifiedBy>
  <cp:revision>2</cp:revision>
  <dcterms:created xsi:type="dcterms:W3CDTF">2017-06-26T18:43:51Z</dcterms:created>
  <dcterms:modified xsi:type="dcterms:W3CDTF">2018-01-12T09:01:42Z</dcterms:modified>
</cp:coreProperties>
</file>