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6" r:id="rId5"/>
    <p:sldId id="267" r:id="rId6"/>
    <p:sldId id="268" r:id="rId7"/>
    <p:sldId id="269" r:id="rId8"/>
    <p:sldId id="270" r:id="rId9"/>
    <p:sldId id="271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8749CD30-2B2C-4F95-8073-C46789B71B30}" type="datetimeFigureOut">
              <a:rPr lang="it-IT" smtClean="0"/>
              <a:t>09/02/2018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it-IT"/>
          </a:p>
        </p:txBody>
      </p:sp>
      <p:sp>
        <p:nvSpPr>
          <p:cNvPr id="10" name="Rettangolo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ttangolo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tangolo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nettore 1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nettore 1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ttangol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F005DB0B-A2F4-4EDA-8C81-D156E1854855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749CD30-2B2C-4F95-8073-C46789B71B30}" type="datetimeFigureOut">
              <a:rPr lang="it-IT" smtClean="0"/>
              <a:t>09/02/2018</a:t>
            </a:fld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005DB0B-A2F4-4EDA-8C81-D156E1854855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8749CD30-2B2C-4F95-8073-C46789B71B30}" type="datetimeFigureOut">
              <a:rPr lang="it-IT" smtClean="0"/>
              <a:t>09/02/2018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it-IT"/>
          </a:p>
        </p:txBody>
      </p:sp>
      <p:sp>
        <p:nvSpPr>
          <p:cNvPr id="9" name="Rettangolo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tangolo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nettore 1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nettore 1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ttangolo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nettore 1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F005DB0B-A2F4-4EDA-8C81-D156E1854855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9CD30-2B2C-4F95-8073-C46789B71B30}" type="datetimeFigureOut">
              <a:rPr lang="it-IT" smtClean="0"/>
              <a:t>09/02/2018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5DB0B-A2F4-4EDA-8C81-D156E1854855}" type="slidenum">
              <a:rPr lang="it-IT" smtClean="0"/>
              <a:t>‹N›</a:t>
            </a:fld>
            <a:endParaRPr lang="it-IT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9CD30-2B2C-4F95-8073-C46789B71B30}" type="datetimeFigureOut">
              <a:rPr lang="it-IT" smtClean="0"/>
              <a:t>09/02/2018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5DB0B-A2F4-4EDA-8C81-D156E1854855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4" name="Segnaposto testo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749CD30-2B2C-4F95-8073-C46789B71B30}" type="datetimeFigureOut">
              <a:rPr lang="it-IT" smtClean="0"/>
              <a:t>09/02/2018</a:t>
            </a:fld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005DB0B-A2F4-4EDA-8C81-D156E1854855}" type="slidenum">
              <a:rPr lang="it-IT" smtClean="0"/>
              <a:t>‹N›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9CD30-2B2C-4F95-8073-C46789B71B30}" type="datetimeFigureOut">
              <a:rPr lang="it-IT" smtClean="0"/>
              <a:t>09/02/2018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5DB0B-A2F4-4EDA-8C81-D156E185485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Segnaposto contenuto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1" name="Segnaposto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749CD30-2B2C-4F95-8073-C46789B71B30}" type="datetimeFigureOut">
              <a:rPr lang="it-IT" smtClean="0"/>
              <a:t>09/02/2018</a:t>
            </a:fld>
            <a:endParaRPr lang="it-IT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005DB0B-A2F4-4EDA-8C81-D156E1854855}" type="slidenum">
              <a:rPr lang="it-IT" smtClean="0"/>
              <a:t>‹N›</a:t>
            </a:fld>
            <a:endParaRPr lang="it-IT"/>
          </a:p>
        </p:txBody>
      </p:sp>
      <p:sp>
        <p:nvSpPr>
          <p:cNvPr id="23" name="Segnaposto piè di pagina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ttangolo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nettore 1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nettore 1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egnaposto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749CD30-2B2C-4F95-8073-C46789B71B30}" type="datetimeFigureOut">
              <a:rPr lang="it-IT" smtClean="0"/>
              <a:t>09/02/2018</a:t>
            </a:fld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005DB0B-A2F4-4EDA-8C81-D156E1854855}" type="slidenum">
              <a:rPr lang="it-IT" smtClean="0"/>
              <a:t>‹N›</a:t>
            </a:fld>
            <a:endParaRPr lang="it-IT"/>
          </a:p>
        </p:txBody>
      </p:sp>
      <p:sp>
        <p:nvSpPr>
          <p:cNvPr id="21" name="Segnaposto piè di pagina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9CD30-2B2C-4F95-8073-C46789B71B30}" type="datetimeFigureOut">
              <a:rPr lang="it-IT" smtClean="0"/>
              <a:t>09/02/2018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5DB0B-A2F4-4EDA-8C81-D156E185485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9CD30-2B2C-4F95-8073-C46789B71B30}" type="datetimeFigureOut">
              <a:rPr lang="it-IT" smtClean="0"/>
              <a:t>09/02/2018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5DB0B-A2F4-4EDA-8C81-D156E1854855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749CD30-2B2C-4F95-8073-C46789B71B30}" type="datetimeFigureOut">
              <a:rPr lang="it-IT" smtClean="0"/>
              <a:t>09/02/2018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ttangol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005DB0B-A2F4-4EDA-8C81-D156E1854855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ormattiva.it/uri-res/N2Ls?urn:nir:stato:legge:2009;116" TargetMode="External"/><Relationship Id="rId2" Type="http://schemas.openxmlformats.org/officeDocument/2006/relationships/hyperlink" Target="http://www.normattiva.it/uri-res/N2Ls?urn:nir:stato:legge:2012;190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normattiva.it/uri-res/N2Ls?urn:nir:stato:legge:2012;110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ormattiva.it/uri-res/N2Ls?urn:nir:stato:decreto.legislativo:2013;39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ormattiva.it/uri-res/N2Ls?urn:nir:stato:decreto.legislativo:2012;235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ormattiva.it/uri-res/N2Ls?urn:nir:presidente.repubblica:decreto:2013;62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ormattiva.it/uri-res/N2Ls?urn:nir:stato:decreto.legislativo:2009;150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ormattiva.it/uri-res/N2Ls?urn:nir:stato:legge:2012;19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DISCIPLINA ANTI CORRUZIONE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La </a:t>
            </a:r>
            <a:r>
              <a:rPr lang="it-IT" b="1" dirty="0" smtClean="0">
                <a:hlinkClick r:id="rId2"/>
              </a:rPr>
              <a:t>legge n. 190 del 2012</a:t>
            </a:r>
            <a:r>
              <a:rPr lang="it-IT" dirty="0" smtClean="0"/>
              <a:t> </a:t>
            </a:r>
            <a:r>
              <a:rPr lang="it-IT" i="1" dirty="0" smtClean="0"/>
              <a:t>Disposizioni per la prevenzione e la repressione della corruzione e dell’illegalità nella Pubblica Amministrazione,</a:t>
            </a:r>
            <a:r>
              <a:rPr lang="it-IT" dirty="0" smtClean="0"/>
              <a:t> in attuazione delle Convenzioni internazionali contro la corruzione (</a:t>
            </a:r>
            <a:r>
              <a:rPr lang="it-IT" b="1" dirty="0" smtClean="0">
                <a:hlinkClick r:id="rId3"/>
              </a:rPr>
              <a:t>legge n. 116 del 2009</a:t>
            </a:r>
            <a:r>
              <a:rPr lang="it-IT" dirty="0" smtClean="0"/>
              <a:t> e </a:t>
            </a:r>
            <a:r>
              <a:rPr lang="it-IT" b="1" dirty="0" smtClean="0">
                <a:hlinkClick r:id="rId4"/>
              </a:rPr>
              <a:t>legge n. 110 del 2012</a:t>
            </a:r>
            <a:r>
              <a:rPr lang="it-IT" dirty="0" smtClean="0"/>
              <a:t>) definisce i compiti dell’Autorità nazionale anticorruzione (ANAV) e degli altri organi competenti a coordinare le misure di prevenzione e contrasto dell’illegalità e della corruzione in Italia.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COMPITI AUTORITA’ </a:t>
            </a:r>
            <a:br>
              <a:rPr lang="it-IT" dirty="0" smtClean="0"/>
            </a:br>
            <a:r>
              <a:rPr lang="it-IT" dirty="0" smtClean="0"/>
              <a:t>ANTI CORRUZIONE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fontAlgn="base"/>
            <a:r>
              <a:rPr lang="it-IT" dirty="0" smtClean="0"/>
              <a:t>collaborazione con gli organismi analoghi che operano a livello internazionale;</a:t>
            </a:r>
          </a:p>
          <a:p>
            <a:pPr fontAlgn="base"/>
            <a:r>
              <a:rPr lang="it-IT" dirty="0" smtClean="0"/>
              <a:t>definizione del Piano nazionale anticorruzione e vigilanza sull’attuazione della legge da parte delle pubbliche amministrazioni;</a:t>
            </a:r>
          </a:p>
          <a:p>
            <a:pPr fontAlgn="base"/>
            <a:r>
              <a:rPr lang="it-IT" dirty="0" smtClean="0"/>
              <a:t>analisi dei fenomeni di corruzione e presentazione di misure per contrastarli, anche attraverso una relazione annuale alle Camere;</a:t>
            </a:r>
          </a:p>
          <a:p>
            <a:pPr fontAlgn="base"/>
            <a:r>
              <a:rPr lang="it-IT" dirty="0" smtClean="0"/>
              <a:t>pareri consultivi sulle autorizzazioni allo svolgimento di incarichi esterni da parte dei dirigenti amministrativi</a:t>
            </a:r>
          </a:p>
          <a:p>
            <a:pPr fontAlgn="base"/>
            <a:r>
              <a:rPr lang="it-IT" dirty="0" smtClean="0"/>
              <a:t>alta sorveglianza sulla realizzazione delle opere </a:t>
            </a:r>
            <a:r>
              <a:rPr lang="it-IT" dirty="0" smtClean="0"/>
              <a:t>dell’EXPO</a:t>
            </a:r>
            <a:endParaRPr lang="it-IT" dirty="0" smtClean="0"/>
          </a:p>
          <a:p>
            <a:pPr fontAlgn="base"/>
            <a:r>
              <a:rPr lang="it-IT" dirty="0" smtClean="0"/>
              <a:t>alta sorveglianza sulla realizzazione degli interventi di ricostruzione delle aree colpite dagli eventi sismici del 2016.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PIANI ANTI CORRUZIONE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La legge prevede una complessa attività di pianificazione e controllo, che coinvolge tutti i diversi livelli di governo e che ha come elemento essenziale il Piano nazionale </a:t>
            </a:r>
            <a:r>
              <a:rPr lang="it-IT" dirty="0" smtClean="0"/>
              <a:t>anticorruzione, </a:t>
            </a:r>
            <a:r>
              <a:rPr lang="it-IT" dirty="0" smtClean="0"/>
              <a:t>cui le </a:t>
            </a:r>
            <a:r>
              <a:rPr lang="it-IT" b="1" dirty="0" smtClean="0"/>
              <a:t>singole amministrazioni devono uniformarsi, approvando i relativi piani triennali di prevenzione della corruzione</a:t>
            </a:r>
            <a:r>
              <a:rPr lang="it-IT" dirty="0" smtClean="0"/>
              <a:t>. I piani devono individuare le attività a maggior rischio corruzione e gli interventi di formazione e controllo utili a prevenire tale fenomeno</a:t>
            </a:r>
            <a:r>
              <a:rPr lang="it-IT" b="1" dirty="0" smtClean="0"/>
              <a:t>. La legge prevede, inoltre, la nomina per ciascun ente di un responsabile delle attività di prevenzione</a:t>
            </a:r>
            <a:r>
              <a:rPr lang="it-IT" dirty="0" smtClean="0"/>
              <a:t>, forme di tutela del dipendente pubblico che segnala illeciti </a:t>
            </a:r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I comuni con popolazione inferiore a 15.000 abitanti possono aggregarsi per definire in comune, </a:t>
            </a:r>
            <a:r>
              <a:rPr lang="it-IT" dirty="0" smtClean="0"/>
              <a:t>il </a:t>
            </a:r>
            <a:r>
              <a:rPr lang="it-IT" dirty="0" smtClean="0"/>
              <a:t>piano triennale per la prevenzione della corruzione, secondo le indicazioni contenute nel Piano nazionale anticorruzione </a:t>
            </a:r>
            <a:endParaRPr lang="it-IT" dirty="0" smtClean="0"/>
          </a:p>
          <a:p>
            <a:r>
              <a:rPr lang="it-IT" dirty="0" smtClean="0"/>
              <a:t>Ai </a:t>
            </a:r>
            <a:r>
              <a:rPr lang="it-IT" dirty="0" smtClean="0"/>
              <a:t>fini della predisposizione del piano triennale per la prevenzione della corruzione, il prefetto, su richiesta, fornisce il necessario supporto tecnico e informativo agli enti locali, anche al fine di assicurare che i piani siano formulati e adottati nel rispetto delle linee guida contenute nel Piano nazionale approvato dalla Commissione.</a:t>
            </a:r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 L'organo di indirizzo individua, di norma tra i dirigenti di ruolo in servizio, il Responsabile della prevenzione della corruzione e della trasparenza, disponendo le eventuali modifiche organizzative necessarie per assicurare funzioni e poteri idonei per lo svolgimento dell'incarico con piena autonomia ed effettività. </a:t>
            </a:r>
            <a:endParaRPr lang="it-IT" dirty="0" smtClean="0"/>
          </a:p>
          <a:p>
            <a:r>
              <a:rPr lang="it-IT" dirty="0" smtClean="0"/>
              <a:t>Negli </a:t>
            </a:r>
            <a:r>
              <a:rPr lang="it-IT" dirty="0" smtClean="0"/>
              <a:t>enti locali, il Responsabile della prevenzione della corruzione e della trasparenza è individuato, di norma, nel segretario o nel dirigente apicale, salva diversa e motivata determinazione.</a:t>
            </a:r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L'organo </a:t>
            </a:r>
            <a:r>
              <a:rPr lang="it-IT" dirty="0" smtClean="0"/>
              <a:t>di indirizzo adotta il Piano triennale per la prevenzione della corruzione su proposta del Responsabile della prevenzione della corruzione e della trasparenza entro il 31 gennaio di ogni anno e ne cura la trasmissione all'Autorità nazionale anticorruzione. Negli enti locali il piano è approvato dalla giunta. L'attività di elaborazione del piano non può essere affidata a soggetti estranei all'amministrazione. </a:t>
            </a:r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 Il responsabile della prevenzione della corruzione e della trasparenza, entro lo stesso termine, definisce procedure appropriate per selezionare e formare, ai sensi del comma 10, i dipendenti destinati ad operare in settori particolarmente esposti alla corruzione. Le attività a rischio di corruzione devono essere svolte, ove possibile, dal personale</a:t>
            </a:r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/>
              <a:t>L'Organismo indipendente di valutazione verifica, anche ai fini della validazione della Relazione sulla performance, che i piani triennali per la prevenzione della corruzione siano coerenti con gli obiettivi stabiliti nei documenti di programmazione </a:t>
            </a:r>
            <a:r>
              <a:rPr lang="it-IT" dirty="0" err="1" smtClean="0"/>
              <a:t>strategico-gestionale</a:t>
            </a:r>
            <a:r>
              <a:rPr lang="it-IT" dirty="0" smtClean="0"/>
              <a:t> e che nella misurazione e valutazione delle performance si tenga conto degli obiettivi connessi all'anticorruzione e alla trasparenza. Esso verifica i contenuti della </a:t>
            </a:r>
            <a:r>
              <a:rPr lang="it-IT" dirty="0" smtClean="0"/>
              <a:t>in </a:t>
            </a:r>
            <a:r>
              <a:rPr lang="it-IT" dirty="0" smtClean="0"/>
              <a:t>rapporto agli obiettivi inerenti alla prevenzione della corruzione e alla </a:t>
            </a:r>
            <a:r>
              <a:rPr lang="it-IT" dirty="0" smtClean="0"/>
              <a:t>trasparenza</a:t>
            </a:r>
          </a:p>
          <a:p>
            <a:r>
              <a:rPr lang="it-IT" dirty="0" smtClean="0"/>
              <a:t>L'Organismo </a:t>
            </a:r>
            <a:r>
              <a:rPr lang="it-IT" dirty="0" smtClean="0"/>
              <a:t>medesimo riferisce all'Autorità nazionale anticorruzione sullo stato di attuazione delle misure di prevenzione della corruzione e di trasparenza.</a:t>
            </a:r>
            <a:endParaRPr lang="it-I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Area maggiormente esposte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it-IT" smtClean="0"/>
              <a:t>a</a:t>
            </a:r>
            <a:r>
              <a:rPr lang="it-IT" dirty="0" smtClean="0"/>
              <a:t>) trasporto di materiali a discarica per conto di terzi;</a:t>
            </a:r>
          </a:p>
          <a:p>
            <a:r>
              <a:rPr lang="it-IT" dirty="0" smtClean="0"/>
              <a:t>b) trasporto, anche transfrontaliero, e smaltimento di rifiuti per conto di terzi;</a:t>
            </a:r>
          </a:p>
          <a:p>
            <a:r>
              <a:rPr lang="it-IT" dirty="0" smtClean="0"/>
              <a:t>c) estrazione, fornitura e trasporto di terra e materiali inerti;</a:t>
            </a:r>
          </a:p>
          <a:p>
            <a:r>
              <a:rPr lang="it-IT" dirty="0" smtClean="0"/>
              <a:t>d) confezionamento, fornitura e trasporto di calcestruzzo e di bitume;</a:t>
            </a:r>
          </a:p>
          <a:p>
            <a:r>
              <a:rPr lang="it-IT" dirty="0" smtClean="0"/>
              <a:t>e) noli a freddo di macchinari;</a:t>
            </a:r>
          </a:p>
          <a:p>
            <a:r>
              <a:rPr lang="it-IT" dirty="0" smtClean="0"/>
              <a:t>f) fornitura di ferro lavorato;</a:t>
            </a:r>
          </a:p>
          <a:p>
            <a:r>
              <a:rPr lang="it-IT" dirty="0" smtClean="0"/>
              <a:t>g) noli a caldo;</a:t>
            </a:r>
          </a:p>
          <a:p>
            <a:r>
              <a:rPr lang="it-IT" dirty="0" smtClean="0"/>
              <a:t>h) autotrasporti per conto di terzi;</a:t>
            </a:r>
          </a:p>
          <a:p>
            <a:r>
              <a:rPr lang="it-IT" dirty="0" smtClean="0"/>
              <a:t>i) </a:t>
            </a:r>
            <a:r>
              <a:rPr lang="it-IT" dirty="0" err="1" smtClean="0"/>
              <a:t>guardianìa</a:t>
            </a:r>
            <a:r>
              <a:rPr lang="it-IT" dirty="0" smtClean="0"/>
              <a:t> dei </a:t>
            </a:r>
            <a:r>
              <a:rPr lang="it-IT" dirty="0" err="1" smtClean="0"/>
              <a:t>cantier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WHITE LIST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La </a:t>
            </a:r>
            <a:r>
              <a:rPr lang="it-IT" b="1" dirty="0" smtClean="0"/>
              <a:t>legge n. 190 del 2012</a:t>
            </a:r>
            <a:r>
              <a:rPr lang="it-IT" dirty="0" smtClean="0"/>
              <a:t>  (art. 1, commi 52 ss) istituisce presso ogni prefettura </a:t>
            </a:r>
            <a:r>
              <a:rPr lang="it-IT" b="1" dirty="0" smtClean="0"/>
              <a:t>dell’elenco dei fornitori</a:t>
            </a:r>
            <a:r>
              <a:rPr lang="it-IT" dirty="0" smtClean="0"/>
              <a:t>, prestatori di servizi ed esecutori di lavori non soggetti a tentativo di infiltrazione mafiosa (c.d. </a:t>
            </a:r>
            <a:r>
              <a:rPr lang="it-IT" i="1" dirty="0" err="1" smtClean="0"/>
              <a:t>white</a:t>
            </a:r>
            <a:r>
              <a:rPr lang="it-IT" i="1" dirty="0" smtClean="0"/>
              <a:t> </a:t>
            </a:r>
            <a:r>
              <a:rPr lang="it-IT" i="1" dirty="0" err="1" smtClean="0"/>
              <a:t>list</a:t>
            </a:r>
            <a:r>
              <a:rPr lang="it-IT" dirty="0" smtClean="0"/>
              <a:t>) al fine di rendere più efficaci i controlli antimafia nei comparti maggiormente a rischio </a:t>
            </a:r>
            <a:r>
              <a:rPr lang="it-IT" dirty="0" smtClean="0"/>
              <a:t>: </a:t>
            </a:r>
            <a:r>
              <a:rPr lang="it-IT" dirty="0" smtClean="0"/>
              <a:t>l’iscrizione alla </a:t>
            </a:r>
            <a:r>
              <a:rPr lang="it-IT" i="1" dirty="0" err="1" smtClean="0"/>
              <a:t>white</a:t>
            </a:r>
            <a:r>
              <a:rPr lang="it-IT" i="1" dirty="0" smtClean="0"/>
              <a:t> </a:t>
            </a:r>
            <a:r>
              <a:rPr lang="it-IT" i="1" dirty="0" err="1" smtClean="0"/>
              <a:t>list</a:t>
            </a:r>
            <a:r>
              <a:rPr lang="it-IT" dirty="0" smtClean="0"/>
              <a:t> equivale a certificazione dell’insussistenza delle cause ostative alla partecipazione alle procedure di affidamento di appalti pubblici ed alla stipula dei relativi contratti </a:t>
            </a:r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il </a:t>
            </a:r>
            <a:r>
              <a:rPr lang="it-IT" b="1" dirty="0" smtClean="0">
                <a:hlinkClick r:id="rId2"/>
              </a:rPr>
              <a:t>decreto legislativo n. 39 del </a:t>
            </a:r>
            <a:r>
              <a:rPr lang="it-IT" b="1" dirty="0" smtClean="0">
                <a:hlinkClick r:id="rId2"/>
              </a:rPr>
              <a:t>2013</a:t>
            </a:r>
            <a:r>
              <a:rPr lang="it-IT" b="1" dirty="0" smtClean="0"/>
              <a:t> RIGUARDA le</a:t>
            </a:r>
            <a:r>
              <a:rPr lang="it-IT" dirty="0" smtClean="0"/>
              <a:t> </a:t>
            </a:r>
            <a:r>
              <a:rPr lang="it-IT" i="1" dirty="0" smtClean="0"/>
              <a:t>Disposizioni in materia di </a:t>
            </a:r>
            <a:r>
              <a:rPr lang="it-IT" i="1" dirty="0" err="1" smtClean="0"/>
              <a:t>inconferibilita</a:t>
            </a:r>
            <a:r>
              <a:rPr lang="it-IT" i="1" dirty="0" smtClean="0"/>
              <a:t>’ e </a:t>
            </a:r>
            <a:r>
              <a:rPr lang="it-IT" i="1" dirty="0" err="1" smtClean="0"/>
              <a:t>incompatibilita’</a:t>
            </a:r>
            <a:r>
              <a:rPr lang="it-IT" i="1" dirty="0" smtClean="0"/>
              <a:t> di incarichi presso le pubbliche amministrazioni e presso gli enti privati in controllo pubblico</a:t>
            </a:r>
            <a:r>
              <a:rPr lang="it-IT" dirty="0" smtClean="0"/>
              <a:t>, </a:t>
            </a:r>
            <a:r>
              <a:rPr lang="it-IT" dirty="0" smtClean="0"/>
              <a:t>per </a:t>
            </a:r>
            <a:r>
              <a:rPr lang="it-IT" dirty="0" smtClean="0"/>
              <a:t>il conferimento degli incarichi presso le pubbliche amministrazioni e gli enti di diritto privato in controllo pubblico, al fine di  evitare interferenze o commistioni tra politica e amministrazione e situazioni di conflitto di interesse</a:t>
            </a:r>
            <a:endParaRPr lang="it-I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fontAlgn="base"/>
            <a:r>
              <a:rPr lang="it-IT" dirty="0" smtClean="0"/>
              <a:t>la legge in particolare detta la disciplina su:</a:t>
            </a:r>
          </a:p>
          <a:p>
            <a:pPr fontAlgn="base"/>
            <a:r>
              <a:rPr lang="it-IT" dirty="0" smtClean="0"/>
              <a:t>– </a:t>
            </a:r>
            <a:r>
              <a:rPr lang="it-IT" b="1" dirty="0" err="1" smtClean="0"/>
              <a:t>inconferibilità</a:t>
            </a:r>
            <a:r>
              <a:rPr lang="it-IT" b="1" dirty="0" smtClean="0"/>
              <a:t>, </a:t>
            </a:r>
            <a:r>
              <a:rPr lang="it-IT" dirty="0" smtClean="0"/>
              <a:t>che comporta la preclusione, permanente o temporanea, a conferire incarichi a coloro che sono stati condannati per reati contro la pubblica amministrazione, oppure provengano da enti di diritto privato regolati o finanziati, ovvero siano stati componenti di organi politici di livello nazionale, regionale e locale; la preclusione si applica anche per gli incarichi di direzione delle aziende sanitarie locali;</a:t>
            </a:r>
          </a:p>
          <a:p>
            <a:pPr fontAlgn="base"/>
            <a:r>
              <a:rPr lang="it-IT" b="1" dirty="0" smtClean="0"/>
              <a:t>– incompatibilità</a:t>
            </a:r>
            <a:r>
              <a:rPr lang="it-IT" dirty="0" smtClean="0"/>
              <a:t>, che determina l’obbligo, per il soggetto interessato, di scegliere quale incarico mantenere in caso di altra carica di vertice in un amministrazione pubblica ovvero in enti di diritto privato sottoposti a controllo pubblico o finanziati.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Incandidabilita</a:t>
            </a:r>
            <a:r>
              <a:rPr lang="it-IT" dirty="0" smtClean="0"/>
              <a:t>’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Il </a:t>
            </a:r>
            <a:r>
              <a:rPr lang="it-IT" b="1" dirty="0" smtClean="0">
                <a:hlinkClick r:id="rId2"/>
              </a:rPr>
              <a:t>decreto legislativo n. 235 del 2012</a:t>
            </a:r>
            <a:r>
              <a:rPr lang="it-IT" i="1" dirty="0" smtClean="0"/>
              <a:t> Testo unico delle disposizioni in materia di </a:t>
            </a:r>
            <a:r>
              <a:rPr lang="it-IT" i="1" dirty="0" err="1" smtClean="0"/>
              <a:t>incandidabilità</a:t>
            </a:r>
            <a:r>
              <a:rPr lang="it-IT" i="1" dirty="0" smtClean="0"/>
              <a:t> e di divieto di ricoprire cariche elettive e di Governo conseguenti a sentenze definitive di condanna per delitti non colposi </a:t>
            </a:r>
            <a:r>
              <a:rPr lang="it-IT" dirty="0" smtClean="0"/>
              <a:t>individua le fattispecie che precludono la </a:t>
            </a:r>
            <a:r>
              <a:rPr lang="it-IT" dirty="0" err="1" smtClean="0"/>
              <a:t>candidabilità</a:t>
            </a:r>
            <a:r>
              <a:rPr lang="it-IT" dirty="0" smtClean="0"/>
              <a:t> alle cariche di parlamentare, di componente del Governo e di rappresentante nei consigli regionali e negli enti locali.</a:t>
            </a:r>
            <a:endParaRPr lang="it-IT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b="1" dirty="0" smtClean="0"/>
              <a:t>Il codice di comportamento dei dipendenti pubblici. </a:t>
            </a:r>
            <a:r>
              <a:rPr lang="it-IT" dirty="0" smtClean="0"/>
              <a:t>il </a:t>
            </a:r>
            <a:r>
              <a:rPr lang="it-IT" b="1" dirty="0" smtClean="0">
                <a:hlinkClick r:id="rId2"/>
              </a:rPr>
              <a:t>d.p.r. n. 62 del 2013 </a:t>
            </a:r>
            <a:r>
              <a:rPr lang="it-IT" dirty="0" smtClean="0"/>
              <a:t> </a:t>
            </a:r>
            <a:r>
              <a:rPr lang="it-IT" i="1" dirty="0" smtClean="0"/>
              <a:t>Regolamento recante codice di comportamento dei dipendenti pubblici</a:t>
            </a:r>
            <a:r>
              <a:rPr lang="it-IT" dirty="0" smtClean="0"/>
              <a:t> stabilisce le regole cui i  dipendenti   delle   pubbliche devono conformarsi al fine di assicurare la  qualità  dei  servizi,  la prevenzione dei  fenomeni  di  corruzione,  il  rispetto  dei  doveri di diligenza, lealtà, imparzialità.</a:t>
            </a:r>
            <a:endParaRPr lang="it-I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fontAlgn="base"/>
            <a:r>
              <a:rPr lang="it-IT" b="1" dirty="0" smtClean="0"/>
              <a:t>Il ciclo delle </a:t>
            </a:r>
            <a:r>
              <a:rPr lang="it-IT" b="1" dirty="0" err="1" smtClean="0"/>
              <a:t>performances</a:t>
            </a:r>
            <a:r>
              <a:rPr lang="it-IT" b="1" dirty="0" smtClean="0"/>
              <a:t>. </a:t>
            </a:r>
            <a:r>
              <a:rPr lang="it-IT" dirty="0" smtClean="0"/>
              <a:t>Il </a:t>
            </a:r>
            <a:r>
              <a:rPr lang="it-IT" b="1" dirty="0" smtClean="0">
                <a:hlinkClick r:id="rId2"/>
              </a:rPr>
              <a:t>decreto legislativo n. 150 del 2009</a:t>
            </a:r>
            <a:r>
              <a:rPr lang="it-IT" dirty="0" smtClean="0"/>
              <a:t> </a:t>
            </a:r>
            <a:r>
              <a:rPr lang="it-IT" i="1" dirty="0" smtClean="0"/>
              <a:t>in materia di ottimizzazione della produttività del lavoro pubblico e di efficienza e trasparenza delle pubbliche amministrazioni</a:t>
            </a:r>
            <a:r>
              <a:rPr lang="it-IT" dirty="0" smtClean="0"/>
              <a:t> detta una riforma della disciplina del rapporto di lavoro dei dipendenti delle amministrazioni  pubbliche, al fine di assicurare una migliore organizzazione   del  lavoro, più elevati standard di qualità e di efficienza e maggiore trasparenza. Nel Piano delle </a:t>
            </a:r>
            <a:r>
              <a:rPr lang="it-IT" dirty="0" err="1" smtClean="0"/>
              <a:t>performances</a:t>
            </a:r>
            <a:r>
              <a:rPr lang="it-IT" dirty="0" smtClean="0"/>
              <a:t> </a:t>
            </a:r>
            <a:r>
              <a:rPr lang="it-IT" dirty="0" smtClean="0"/>
              <a:t>() </a:t>
            </a:r>
            <a:r>
              <a:rPr lang="it-IT" dirty="0" smtClean="0"/>
              <a:t>devono essere precisati gli obiettivi strategici ed operativi scelti da ciascuna amministrazione.</a:t>
            </a:r>
          </a:p>
          <a:p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b="1" dirty="0" err="1" smtClean="0"/>
              <a:t>Whistleblowing</a:t>
            </a:r>
            <a:r>
              <a:rPr lang="it-IT" dirty="0" smtClean="0"/>
              <a:t>. La </a:t>
            </a:r>
            <a:r>
              <a:rPr lang="it-IT" b="1" dirty="0" smtClean="0">
                <a:hlinkClick r:id="rId2"/>
              </a:rPr>
              <a:t>legge n. 190 del 2012</a:t>
            </a:r>
            <a:r>
              <a:rPr lang="it-IT" dirty="0" smtClean="0"/>
              <a:t> </a:t>
            </a:r>
            <a:r>
              <a:rPr lang="it-IT" dirty="0" smtClean="0"/>
              <a:t> prevede </a:t>
            </a:r>
            <a:r>
              <a:rPr lang="it-IT" dirty="0" smtClean="0"/>
              <a:t>che il pubblico dipendente che denuncia condotte illecite, di cui è venuto a conoscenza in ragione del rapporto di lavoro, non può essere sanzionato,  licenziato o sottoposto ad una misura discriminatoria. </a:t>
            </a:r>
            <a:endParaRPr lang="it-IT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oggia">
  <a:themeElements>
    <a:clrScheme name="Loggi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Loggi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oggi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18</TotalTime>
  <Words>668</Words>
  <Application>Microsoft Office PowerPoint</Application>
  <PresentationFormat>Presentazione su schermo (4:3)</PresentationFormat>
  <Paragraphs>41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17" baseType="lpstr">
      <vt:lpstr>Loggia</vt:lpstr>
      <vt:lpstr>DISCIPLINA ANTI CORRUZIONE</vt:lpstr>
      <vt:lpstr>COMPITI AUTORITA’  ANTI CORRUZIONE</vt:lpstr>
      <vt:lpstr>PIANI ANTI CORRUZIONE</vt:lpstr>
      <vt:lpstr>Diapositiva 4</vt:lpstr>
      <vt:lpstr>Diapositiva 5</vt:lpstr>
      <vt:lpstr>Diapositiva 6</vt:lpstr>
      <vt:lpstr>Diapositiva 7</vt:lpstr>
      <vt:lpstr>Diapositiva 8</vt:lpstr>
      <vt:lpstr>Area maggiormente esposte</vt:lpstr>
      <vt:lpstr>WHITE LIST</vt:lpstr>
      <vt:lpstr>Diapositiva 11</vt:lpstr>
      <vt:lpstr>Diapositiva 12</vt:lpstr>
      <vt:lpstr>Incandidabilita’</vt:lpstr>
      <vt:lpstr>Diapositiva 14</vt:lpstr>
      <vt:lpstr>Diapositiva 15</vt:lpstr>
      <vt:lpstr>Diapositiva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DISCIPLINA ANTI CORRUZIONE</dc:title>
  <dc:creator>Windows User</dc:creator>
  <cp:lastModifiedBy>Windows User</cp:lastModifiedBy>
  <cp:revision>1</cp:revision>
  <dcterms:created xsi:type="dcterms:W3CDTF">2018-02-09T12:23:48Z</dcterms:created>
  <dcterms:modified xsi:type="dcterms:W3CDTF">2018-02-09T12:42:44Z</dcterms:modified>
</cp:coreProperties>
</file>