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slides/slide76.xml" ContentType="application/vnd.openxmlformats-officedocument.presentationml.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s/slide83.xml" ContentType="application/vnd.openxmlformats-officedocument.presentationml.slide+xml"/>
  <Override PartName="/ppt/slideLayouts/slideLayout6.xml" ContentType="application/vnd.openxmlformats-officedocument.presentationml.slideLayout+xml"/>
  <Override PartName="/ppt/slides/slide25.xml" ContentType="application/vnd.openxmlformats-officedocument.presentationml.slide+xml"/>
  <Override PartName="/ppt/slides/slide43.xml" ContentType="application/vnd.openxmlformats-officedocument.presentationml.slide+xml"/>
  <Override PartName="/ppt/slides/slide72.xml" ContentType="application/vnd.openxmlformats-officedocument.presentationml.slide+xml"/>
  <Override PartName="/ppt/slides/slide90.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s/slide79.xml" ContentType="application/vnd.openxmlformats-officedocument.presentationml.slide+xml"/>
  <Override PartName="/ppt/slides/slide7.xml" ContentType="application/vnd.openxmlformats-officedocument.presentationml.slide+xml"/>
  <Override PartName="/ppt/slides/slide9.xml" ContentType="application/vnd.openxmlformats-officedocument.presentationml.slide+xml"/>
  <Override PartName="/ppt/slides/slide59.xml" ContentType="application/vnd.openxmlformats-officedocument.presentationml.slide+xml"/>
  <Override PartName="/ppt/slides/slide68.xml" ContentType="application/vnd.openxmlformats-officedocument.presentationml.slide+xml"/>
  <Override PartName="/ppt/slides/slide77.xml" ContentType="application/vnd.openxmlformats-officedocument.presentationml.slide+xml"/>
  <Override PartName="/ppt/slides/slide88.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s/slide66.xml" ContentType="application/vnd.openxmlformats-officedocument.presentationml.slide+xml"/>
  <Override PartName="/ppt/slides/slide75.xml" ContentType="application/vnd.openxmlformats-officedocument.presentationml.slide+xml"/>
  <Override PartName="/ppt/slides/slide86.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slides/slide64.xml" ContentType="application/vnd.openxmlformats-officedocument.presentationml.slide+xml"/>
  <Override PartName="/ppt/slides/slide73.xml" ContentType="application/vnd.openxmlformats-officedocument.presentationml.slide+xml"/>
  <Override PartName="/ppt/slides/slide84.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s/slide62.xml" ContentType="application/vnd.openxmlformats-officedocument.presentationml.slide+xml"/>
  <Override PartName="/ppt/slides/slide71.xml" ContentType="application/vnd.openxmlformats-officedocument.presentationml.slide+xml"/>
  <Override PartName="/ppt/slides/slide80.xml" ContentType="application/vnd.openxmlformats-officedocument.presentationml.slide+xml"/>
  <Override PartName="/ppt/slides/slide82.xml" ContentType="application/vnd.openxmlformats-officedocument.presentationml.slide+xml"/>
  <Override PartName="/ppt/slides/slide91.xml" ContentType="application/vnd.openxmlformats-officedocument.presentationml.slide+xml"/>
  <Default Extension="jpeg" ContentType="image/jpeg"/>
  <Override PartName="/ppt/slideLayouts/slideLayout3.xml" ContentType="application/vnd.openxmlformats-officedocument.presentationml.slideLayout+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0.xml" ContentType="application/vnd.openxmlformats-officedocument.presentationml.slideLayout+xml"/>
  <Override PartName="/ppt/slides/slide89.xml" ContentType="application/vnd.openxmlformats-officedocument.presentationml.slide+xml"/>
  <Override PartName="/ppt/slides/slide8.xml" ContentType="application/vnd.openxmlformats-officedocument.presentationml.slide+xml"/>
  <Override PartName="/ppt/slides/slide49.xml" ContentType="application/vnd.openxmlformats-officedocument.presentationml.slide+xml"/>
  <Override PartName="/ppt/slides/slide69.xml" ContentType="application/vnd.openxmlformats-officedocument.presentationml.slide+xml"/>
  <Override PartName="/ppt/slides/slide78.xml" ContentType="application/vnd.openxmlformats-officedocument.presentationml.slide+xml"/>
  <Override PartName="/ppt/slides/slide87.xml" ContentType="application/vnd.openxmlformats-officedocument.presentationml.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s/slide85.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s/slide74.xml" ContentType="application/vnd.openxmlformats-officedocument.presentationml.slide+xml"/>
  <Override PartName="/ppt/slides/slide92.xml" ContentType="application/vnd.openxmlformats-officedocument.presentationml.slide+xml"/>
  <Override PartName="/ppt/slideLayouts/slideLayout4.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s/slide81.xml" ContentType="application/vnd.openxmlformats-officedocument.presentationml.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s/slide70.xml" ContentType="application/vnd.openxmlformats-officedocument.presentationml.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94"/>
  </p:notesMasterIdLst>
  <p:sldIdLst>
    <p:sldId id="280" r:id="rId2"/>
    <p:sldId id="281" r:id="rId3"/>
    <p:sldId id="256" r:id="rId4"/>
    <p:sldId id="257" r:id="rId5"/>
    <p:sldId id="258" r:id="rId6"/>
    <p:sldId id="259" r:id="rId7"/>
    <p:sldId id="260" r:id="rId8"/>
    <p:sldId id="261" r:id="rId9"/>
    <p:sldId id="262" r:id="rId10"/>
    <p:sldId id="350" r:id="rId11"/>
    <p:sldId id="351" r:id="rId12"/>
    <p:sldId id="263" r:id="rId13"/>
    <p:sldId id="353" r:id="rId14"/>
    <p:sldId id="356" r:id="rId15"/>
    <p:sldId id="357" r:id="rId16"/>
    <p:sldId id="358" r:id="rId17"/>
    <p:sldId id="264" r:id="rId18"/>
    <p:sldId id="349" r:id="rId19"/>
    <p:sldId id="265" r:id="rId20"/>
    <p:sldId id="266" r:id="rId21"/>
    <p:sldId id="267" r:id="rId22"/>
    <p:sldId id="286" r:id="rId23"/>
    <p:sldId id="287" r:id="rId24"/>
    <p:sldId id="293" r:id="rId25"/>
    <p:sldId id="294" r:id="rId26"/>
    <p:sldId id="295" r:id="rId27"/>
    <p:sldId id="288" r:id="rId28"/>
    <p:sldId id="289" r:id="rId29"/>
    <p:sldId id="290" r:id="rId30"/>
    <p:sldId id="291" r:id="rId31"/>
    <p:sldId id="268" r:id="rId32"/>
    <p:sldId id="269" r:id="rId33"/>
    <p:sldId id="270" r:id="rId34"/>
    <p:sldId id="271" r:id="rId35"/>
    <p:sldId id="272" r:id="rId36"/>
    <p:sldId id="277" r:id="rId37"/>
    <p:sldId id="274" r:id="rId38"/>
    <p:sldId id="275" r:id="rId39"/>
    <p:sldId id="276" r:id="rId40"/>
    <p:sldId id="278" r:id="rId41"/>
    <p:sldId id="279"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 id="309" r:id="rId55"/>
    <p:sldId id="310" r:id="rId56"/>
    <p:sldId id="311" r:id="rId57"/>
    <p:sldId id="312" r:id="rId58"/>
    <p:sldId id="313" r:id="rId59"/>
    <p:sldId id="314" r:id="rId60"/>
    <p:sldId id="315" r:id="rId61"/>
    <p:sldId id="316" r:id="rId62"/>
    <p:sldId id="317" r:id="rId63"/>
    <p:sldId id="318" r:id="rId64"/>
    <p:sldId id="322" r:id="rId65"/>
    <p:sldId id="323" r:id="rId66"/>
    <p:sldId id="324" r:id="rId67"/>
    <p:sldId id="325" r:id="rId68"/>
    <p:sldId id="326" r:id="rId69"/>
    <p:sldId id="327" r:id="rId70"/>
    <p:sldId id="328" r:id="rId71"/>
    <p:sldId id="329" r:id="rId72"/>
    <p:sldId id="330" r:id="rId73"/>
    <p:sldId id="331" r:id="rId74"/>
    <p:sldId id="332" r:id="rId75"/>
    <p:sldId id="333" r:id="rId76"/>
    <p:sldId id="334" r:id="rId77"/>
    <p:sldId id="354" r:id="rId78"/>
    <p:sldId id="355" r:id="rId79"/>
    <p:sldId id="335" r:id="rId80"/>
    <p:sldId id="336" r:id="rId81"/>
    <p:sldId id="337" r:id="rId82"/>
    <p:sldId id="338" r:id="rId83"/>
    <p:sldId id="339" r:id="rId84"/>
    <p:sldId id="340" r:id="rId85"/>
    <p:sldId id="341" r:id="rId86"/>
    <p:sldId id="342" r:id="rId87"/>
    <p:sldId id="343" r:id="rId88"/>
    <p:sldId id="344" r:id="rId89"/>
    <p:sldId id="345" r:id="rId90"/>
    <p:sldId id="346" r:id="rId91"/>
    <p:sldId id="347" r:id="rId92"/>
    <p:sldId id="348" r:id="rId93"/>
  </p:sldIdLst>
  <p:sldSz cx="9144000" cy="6858000" type="screen4x3"/>
  <p:notesSz cx="6858000" cy="9144000"/>
  <p:defaultTex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2611" autoAdjust="0"/>
    <p:restoredTop sz="94660"/>
  </p:normalViewPr>
  <p:slideViewPr>
    <p:cSldViewPr>
      <p:cViewPr varScale="1">
        <p:scale>
          <a:sx n="68" d="100"/>
          <a:sy n="68" d="100"/>
        </p:scale>
        <p:origin x="-1566" y="-9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slide" Target="slides/slide83.xml"/><Relationship Id="rId89" Type="http://schemas.openxmlformats.org/officeDocument/2006/relationships/slide" Target="slides/slide88.xml"/><Relationship Id="rId97" Type="http://schemas.openxmlformats.org/officeDocument/2006/relationships/theme" Target="theme/theme1.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slide" Target="slides/slide89.xml"/><Relationship Id="rId95" Type="http://schemas.openxmlformats.org/officeDocument/2006/relationships/presProps" Target="presProps.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it-IT"/>
          </a:p>
        </p:txBody>
      </p:sp>
      <p:sp>
        <p:nvSpPr>
          <p:cNvPr id="3" name="Segnaposto data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8A80779-7D28-47AC-B289-3D856EF5360A}" type="datetimeFigureOut">
              <a:rPr lang="it-IT" smtClean="0"/>
              <a:pPr/>
              <a:t>13/06/2021</a:t>
            </a:fld>
            <a:endParaRPr lang="it-IT"/>
          </a:p>
        </p:txBody>
      </p:sp>
      <p:sp>
        <p:nvSpPr>
          <p:cNvPr id="4" name="Segnaposto immagine diapositiva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it-IT"/>
          </a:p>
        </p:txBody>
      </p:sp>
      <p:sp>
        <p:nvSpPr>
          <p:cNvPr id="5" name="Segnaposto note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6" name="Segnaposto piè di pagina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it-IT"/>
          </a:p>
        </p:txBody>
      </p:sp>
      <p:sp>
        <p:nvSpPr>
          <p:cNvPr id="7" name="Segnaposto numero diapositiva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20872F8-1509-4D13-8D97-99811B15A048}" type="slidenum">
              <a:rPr lang="it-IT" smtClean="0"/>
              <a:pPr/>
              <a:t>‹N›</a:t>
            </a:fld>
            <a:endParaRPr lang="it-IT"/>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dirty="0"/>
          </a:p>
        </p:txBody>
      </p:sp>
      <p:sp>
        <p:nvSpPr>
          <p:cNvPr id="4" name="Segnaposto numero diapositiva 3"/>
          <p:cNvSpPr>
            <a:spLocks noGrp="1"/>
          </p:cNvSpPr>
          <p:nvPr>
            <p:ph type="sldNum" sz="quarter" idx="10"/>
          </p:nvPr>
        </p:nvSpPr>
        <p:spPr/>
        <p:txBody>
          <a:bodyPr/>
          <a:lstStyle/>
          <a:p>
            <a:fld id="{920872F8-1509-4D13-8D97-99811B15A048}" type="slidenum">
              <a:rPr lang="it-IT" smtClean="0"/>
              <a:pPr/>
              <a:t>21</a:t>
            </a:fld>
            <a:endParaRPr lang="it-IT"/>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bg>
      <p:bgRef idx="1002">
        <a:schemeClr val="bg2"/>
      </p:bgRef>
    </p:bg>
    <p:spTree>
      <p:nvGrpSpPr>
        <p:cNvPr id="1" name=""/>
        <p:cNvGrpSpPr/>
        <p:nvPr/>
      </p:nvGrpSpPr>
      <p:grpSpPr>
        <a:xfrm>
          <a:off x="0" y="0"/>
          <a:ext cx="0" cy="0"/>
          <a:chOff x="0" y="0"/>
          <a:chExt cx="0" cy="0"/>
        </a:xfrm>
      </p:grpSpPr>
      <p:sp>
        <p:nvSpPr>
          <p:cNvPr id="9" name="Titolo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it-IT" smtClean="0"/>
              <a:t>Fare clic per modificare lo stile del titolo</a:t>
            </a:r>
            <a:endParaRPr kumimoji="0" lang="en-US"/>
          </a:p>
        </p:txBody>
      </p:sp>
      <p:sp>
        <p:nvSpPr>
          <p:cNvPr id="17" name="Sottotitolo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it-IT" smtClean="0"/>
              <a:t>Fare clic per modificare lo stile del sottotitolo dello schema</a:t>
            </a:r>
            <a:endParaRPr kumimoji="0" lang="en-US"/>
          </a:p>
        </p:txBody>
      </p:sp>
      <p:sp>
        <p:nvSpPr>
          <p:cNvPr id="30" name="Segnaposto data 29"/>
          <p:cNvSpPr>
            <a:spLocks noGrp="1"/>
          </p:cNvSpPr>
          <p:nvPr>
            <p:ph type="dt" sz="half" idx="10"/>
          </p:nvPr>
        </p:nvSpPr>
        <p:spPr/>
        <p:txBody>
          <a:bodyPr/>
          <a:lstStyle/>
          <a:p>
            <a:fld id="{4F92612E-6C57-46D7-8EEA-F2F6D91B18BA}" type="datetimeFigureOut">
              <a:rPr lang="it-IT" smtClean="0"/>
              <a:pPr/>
              <a:t>13/06/2021</a:t>
            </a:fld>
            <a:endParaRPr lang="it-IT"/>
          </a:p>
        </p:txBody>
      </p:sp>
      <p:sp>
        <p:nvSpPr>
          <p:cNvPr id="19" name="Segnaposto piè di pagina 18"/>
          <p:cNvSpPr>
            <a:spLocks noGrp="1"/>
          </p:cNvSpPr>
          <p:nvPr>
            <p:ph type="ftr" sz="quarter" idx="11"/>
          </p:nvPr>
        </p:nvSpPr>
        <p:spPr/>
        <p:txBody>
          <a:bodyPr/>
          <a:lstStyle/>
          <a:p>
            <a:endParaRPr lang="it-IT"/>
          </a:p>
        </p:txBody>
      </p:sp>
      <p:sp>
        <p:nvSpPr>
          <p:cNvPr id="27" name="Segnaposto numero diapositiva 26"/>
          <p:cNvSpPr>
            <a:spLocks noGrp="1"/>
          </p:cNvSpPr>
          <p:nvPr>
            <p:ph type="sldNum" sz="quarter" idx="12"/>
          </p:nvPr>
        </p:nvSpPr>
        <p:spPr/>
        <p:txBody>
          <a:bodyPr/>
          <a:lstStyle/>
          <a:p>
            <a:fld id="{2B634AC1-29B0-4104-9766-E5255B0E9D98}" type="slidenum">
              <a:rPr lang="it-IT" smtClean="0"/>
              <a:pPr/>
              <a:t>‹N›</a:t>
            </a:fld>
            <a:endParaRPr lang="it-IT"/>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kumimoji="0" lang="it-IT" smtClean="0"/>
              <a:t>Fare clic per modificare lo stile del titolo</a:t>
            </a:r>
            <a:endParaRPr kumimoji="0" lang="en-US"/>
          </a:p>
        </p:txBody>
      </p:sp>
      <p:sp>
        <p:nvSpPr>
          <p:cNvPr id="3" name="Segnaposto contenuto 2"/>
          <p:cNvSpPr>
            <a:spLocks noGrp="1"/>
          </p:cNvSpPr>
          <p:nvPr>
            <p:ph idx="1"/>
          </p:nvPr>
        </p:nvSpPr>
        <p:spPr/>
        <p:txBody>
          <a:bodyPr/>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4" name="Segnaposto data 3"/>
          <p:cNvSpPr>
            <a:spLocks noGrp="1"/>
          </p:cNvSpPr>
          <p:nvPr>
            <p:ph type="dt" sz="half" idx="10"/>
          </p:nvPr>
        </p:nvSpPr>
        <p:spPr/>
        <p:txBody>
          <a:bodyPr/>
          <a:lstStyle/>
          <a:p>
            <a:fld id="{4F92612E-6C57-46D7-8EEA-F2F6D91B18BA}" type="datetimeFigureOut">
              <a:rPr lang="it-IT" smtClean="0"/>
              <a:pPr/>
              <a:t>13/06/2021</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2B634AC1-29B0-4104-9766-E5255B0E9D98}" type="slidenum">
              <a:rPr lang="it-IT" smtClean="0"/>
              <a:pPr/>
              <a:t>‹N›</a:t>
            </a:fld>
            <a:endParaRPr lang="it-IT"/>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bg>
      <p:bgRef idx="1002">
        <a:schemeClr val="bg2"/>
      </p:bgRef>
    </p:bg>
    <p:spTree>
      <p:nvGrpSpPr>
        <p:cNvPr id="1" name=""/>
        <p:cNvGrpSpPr/>
        <p:nvPr/>
      </p:nvGrpSpPr>
      <p:grpSpPr>
        <a:xfrm>
          <a:off x="0" y="0"/>
          <a:ext cx="0" cy="0"/>
          <a:chOff x="0" y="0"/>
          <a:chExt cx="0" cy="0"/>
        </a:xfrm>
      </p:grpSpPr>
      <p:sp>
        <p:nvSpPr>
          <p:cNvPr id="2" name="Titolo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it-IT" smtClean="0"/>
              <a:t>Fare clic per modificare lo stile del titolo</a:t>
            </a:r>
            <a:endParaRPr kumimoji="0" lang="en-US"/>
          </a:p>
        </p:txBody>
      </p:sp>
      <p:sp>
        <p:nvSpPr>
          <p:cNvPr id="3" name="Segnaposto testo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it-IT" smtClean="0"/>
              <a:t>Fare clic per modificare stili del testo dello schema</a:t>
            </a:r>
          </a:p>
        </p:txBody>
      </p:sp>
      <p:sp>
        <p:nvSpPr>
          <p:cNvPr id="4" name="Segnaposto data 3"/>
          <p:cNvSpPr>
            <a:spLocks noGrp="1"/>
          </p:cNvSpPr>
          <p:nvPr>
            <p:ph type="dt" sz="half" idx="10"/>
          </p:nvPr>
        </p:nvSpPr>
        <p:spPr/>
        <p:txBody>
          <a:bodyPr/>
          <a:lstStyle/>
          <a:p>
            <a:fld id="{4F92612E-6C57-46D7-8EEA-F2F6D91B18BA}" type="datetimeFigureOut">
              <a:rPr lang="it-IT" smtClean="0"/>
              <a:pPr/>
              <a:t>13/06/2021</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2B634AC1-29B0-4104-9766-E5255B0E9D98}" type="slidenum">
              <a:rPr lang="it-IT" smtClean="0"/>
              <a:pPr/>
              <a:t>‹N›</a:t>
            </a:fld>
            <a:endParaRPr lang="it-IT"/>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p:cNvSpPr>
            <a:spLocks noGrp="1"/>
          </p:cNvSpPr>
          <p:nvPr>
            <p:ph type="title"/>
          </p:nvPr>
        </p:nvSpPr>
        <p:spPr>
          <a:xfrm>
            <a:off x="457200" y="704088"/>
            <a:ext cx="8229600" cy="1143000"/>
          </a:xfrm>
        </p:spPr>
        <p:txBody>
          <a:bodyPr/>
          <a:lstStyle/>
          <a:p>
            <a:r>
              <a:rPr kumimoji="0" lang="it-IT" smtClean="0"/>
              <a:t>Fare clic per modificare lo stile del titolo</a:t>
            </a:r>
            <a:endParaRPr kumimoji="0" lang="en-US"/>
          </a:p>
        </p:txBody>
      </p:sp>
      <p:sp>
        <p:nvSpPr>
          <p:cNvPr id="3" name="Segnaposto contenuto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4" name="Segnaposto contenuto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5" name="Segnaposto data 4"/>
          <p:cNvSpPr>
            <a:spLocks noGrp="1"/>
          </p:cNvSpPr>
          <p:nvPr>
            <p:ph type="dt" sz="half" idx="10"/>
          </p:nvPr>
        </p:nvSpPr>
        <p:spPr/>
        <p:txBody>
          <a:bodyPr/>
          <a:lstStyle/>
          <a:p>
            <a:fld id="{4F92612E-6C57-46D7-8EEA-F2F6D91B18BA}" type="datetimeFigureOut">
              <a:rPr lang="it-IT" smtClean="0"/>
              <a:pPr/>
              <a:t>13/06/2021</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2B634AC1-29B0-4104-9766-E5255B0E9D98}" type="slidenum">
              <a:rPr lang="it-IT" smtClean="0"/>
              <a:pPr/>
              <a:t>‹N›</a:t>
            </a:fld>
            <a:endParaRPr lang="it-IT"/>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a:xfrm>
            <a:off x="457200" y="704088"/>
            <a:ext cx="8229600" cy="1143000"/>
          </a:xfrm>
        </p:spPr>
        <p:txBody>
          <a:bodyPr tIns="45720" anchor="b"/>
          <a:lstStyle>
            <a:lvl1pPr>
              <a:defRPr/>
            </a:lvl1pPr>
          </a:lstStyle>
          <a:p>
            <a:r>
              <a:rPr kumimoji="0" lang="it-IT" smtClean="0"/>
              <a:t>Fare clic per modificare lo stile del titolo</a:t>
            </a:r>
            <a:endParaRPr kumimoji="0" lang="en-US"/>
          </a:p>
        </p:txBody>
      </p:sp>
      <p:sp>
        <p:nvSpPr>
          <p:cNvPr id="3" name="Segnaposto testo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it-IT" smtClean="0"/>
              <a:t>Fare clic per modificare stili del testo dello schema</a:t>
            </a:r>
          </a:p>
        </p:txBody>
      </p:sp>
      <p:sp>
        <p:nvSpPr>
          <p:cNvPr id="4" name="Segnaposto testo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it-IT" smtClean="0"/>
              <a:t>Fare clic per modificare stili del testo dello schema</a:t>
            </a:r>
          </a:p>
        </p:txBody>
      </p:sp>
      <p:sp>
        <p:nvSpPr>
          <p:cNvPr id="5" name="Segnaposto contenuto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6" name="Segnaposto contenuto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7" name="Segnaposto data 6"/>
          <p:cNvSpPr>
            <a:spLocks noGrp="1"/>
          </p:cNvSpPr>
          <p:nvPr>
            <p:ph type="dt" sz="half" idx="10"/>
          </p:nvPr>
        </p:nvSpPr>
        <p:spPr/>
        <p:txBody>
          <a:bodyPr/>
          <a:lstStyle/>
          <a:p>
            <a:fld id="{4F92612E-6C57-46D7-8EEA-F2F6D91B18BA}" type="datetimeFigureOut">
              <a:rPr lang="it-IT" smtClean="0"/>
              <a:pPr/>
              <a:t>13/06/2021</a:t>
            </a:fld>
            <a:endParaRPr lang="it-IT"/>
          </a:p>
        </p:txBody>
      </p:sp>
      <p:sp>
        <p:nvSpPr>
          <p:cNvPr id="8" name="Segnaposto piè di pagina 7"/>
          <p:cNvSpPr>
            <a:spLocks noGrp="1"/>
          </p:cNvSpPr>
          <p:nvPr>
            <p:ph type="ftr" sz="quarter" idx="11"/>
          </p:nvPr>
        </p:nvSpPr>
        <p:spPr/>
        <p:txBody>
          <a:bodyPr/>
          <a:lstStyle/>
          <a:p>
            <a:endParaRPr lang="it-IT"/>
          </a:p>
        </p:txBody>
      </p:sp>
      <p:sp>
        <p:nvSpPr>
          <p:cNvPr id="9" name="Segnaposto numero diapositiva 8"/>
          <p:cNvSpPr>
            <a:spLocks noGrp="1"/>
          </p:cNvSpPr>
          <p:nvPr>
            <p:ph type="sldNum" sz="quarter" idx="12"/>
          </p:nvPr>
        </p:nvSpPr>
        <p:spPr/>
        <p:txBody>
          <a:bodyPr/>
          <a:lstStyle/>
          <a:p>
            <a:fld id="{2B634AC1-29B0-4104-9766-E5255B0E9D98}" type="slidenum">
              <a:rPr lang="it-IT" smtClean="0"/>
              <a:pPr/>
              <a:t>‹N›</a:t>
            </a:fld>
            <a:endParaRPr lang="it-IT"/>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it-IT" smtClean="0"/>
              <a:t>Fare clic per modificare lo stile del titolo</a:t>
            </a:r>
            <a:endParaRPr kumimoji="0" lang="en-US"/>
          </a:p>
        </p:txBody>
      </p:sp>
      <p:sp>
        <p:nvSpPr>
          <p:cNvPr id="3" name="Segnaposto data 2"/>
          <p:cNvSpPr>
            <a:spLocks noGrp="1"/>
          </p:cNvSpPr>
          <p:nvPr>
            <p:ph type="dt" sz="half" idx="10"/>
          </p:nvPr>
        </p:nvSpPr>
        <p:spPr/>
        <p:txBody>
          <a:bodyPr/>
          <a:lstStyle/>
          <a:p>
            <a:fld id="{4F92612E-6C57-46D7-8EEA-F2F6D91B18BA}" type="datetimeFigureOut">
              <a:rPr lang="it-IT" smtClean="0"/>
              <a:pPr/>
              <a:t>13/06/2021</a:t>
            </a:fld>
            <a:endParaRPr lang="it-IT"/>
          </a:p>
        </p:txBody>
      </p:sp>
      <p:sp>
        <p:nvSpPr>
          <p:cNvPr id="4" name="Segnaposto piè di pagina 3"/>
          <p:cNvSpPr>
            <a:spLocks noGrp="1"/>
          </p:cNvSpPr>
          <p:nvPr>
            <p:ph type="ftr" sz="quarter" idx="11"/>
          </p:nvPr>
        </p:nvSpPr>
        <p:spPr/>
        <p:txBody>
          <a:bodyPr/>
          <a:lstStyle/>
          <a:p>
            <a:endParaRPr lang="it-IT"/>
          </a:p>
        </p:txBody>
      </p:sp>
      <p:sp>
        <p:nvSpPr>
          <p:cNvPr id="5" name="Segnaposto numero diapositiva 4"/>
          <p:cNvSpPr>
            <a:spLocks noGrp="1"/>
          </p:cNvSpPr>
          <p:nvPr>
            <p:ph type="sldNum" sz="quarter" idx="12"/>
          </p:nvPr>
        </p:nvSpPr>
        <p:spPr/>
        <p:txBody>
          <a:bodyPr/>
          <a:lstStyle/>
          <a:p>
            <a:fld id="{2B634AC1-29B0-4104-9766-E5255B0E9D98}" type="slidenum">
              <a:rPr lang="it-IT" smtClean="0"/>
              <a:pPr/>
              <a:t>‹N›</a:t>
            </a:fld>
            <a:endParaRPr lang="it-IT"/>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Segnaposto data 1"/>
          <p:cNvSpPr>
            <a:spLocks noGrp="1"/>
          </p:cNvSpPr>
          <p:nvPr>
            <p:ph type="dt" sz="half" idx="10"/>
          </p:nvPr>
        </p:nvSpPr>
        <p:spPr/>
        <p:txBody>
          <a:bodyPr/>
          <a:lstStyle/>
          <a:p>
            <a:fld id="{4F92612E-6C57-46D7-8EEA-F2F6D91B18BA}" type="datetimeFigureOut">
              <a:rPr lang="it-IT" smtClean="0"/>
              <a:pPr/>
              <a:t>13/06/2021</a:t>
            </a:fld>
            <a:endParaRPr lang="it-IT"/>
          </a:p>
        </p:txBody>
      </p:sp>
      <p:sp>
        <p:nvSpPr>
          <p:cNvPr id="3" name="Segnaposto piè di pagina 2"/>
          <p:cNvSpPr>
            <a:spLocks noGrp="1"/>
          </p:cNvSpPr>
          <p:nvPr>
            <p:ph type="ftr" sz="quarter" idx="11"/>
          </p:nvPr>
        </p:nvSpPr>
        <p:spPr/>
        <p:txBody>
          <a:bodyPr/>
          <a:lstStyle/>
          <a:p>
            <a:endParaRPr lang="it-IT"/>
          </a:p>
        </p:txBody>
      </p:sp>
      <p:sp>
        <p:nvSpPr>
          <p:cNvPr id="4" name="Segnaposto numero diapositiva 3"/>
          <p:cNvSpPr>
            <a:spLocks noGrp="1"/>
          </p:cNvSpPr>
          <p:nvPr>
            <p:ph type="sldNum" sz="quarter" idx="12"/>
          </p:nvPr>
        </p:nvSpPr>
        <p:spPr/>
        <p:txBody>
          <a:bodyPr/>
          <a:lstStyle/>
          <a:p>
            <a:fld id="{2B634AC1-29B0-4104-9766-E5255B0E9D98}" type="slidenum">
              <a:rPr lang="it-IT" smtClean="0"/>
              <a:pPr/>
              <a:t>‹N›</a:t>
            </a:fld>
            <a:endParaRPr lang="it-IT"/>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it-IT" smtClean="0"/>
              <a:t>Fare clic per modificare lo stile del titolo</a:t>
            </a:r>
            <a:endParaRPr kumimoji="0" lang="en-US"/>
          </a:p>
        </p:txBody>
      </p:sp>
      <p:sp>
        <p:nvSpPr>
          <p:cNvPr id="3" name="Segnaposto testo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it-IT" smtClean="0"/>
              <a:t>Fare clic per modificare stili del testo dello schema</a:t>
            </a:r>
          </a:p>
        </p:txBody>
      </p:sp>
      <p:sp>
        <p:nvSpPr>
          <p:cNvPr id="4" name="Segnaposto contenuto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5" name="Segnaposto data 4"/>
          <p:cNvSpPr>
            <a:spLocks noGrp="1"/>
          </p:cNvSpPr>
          <p:nvPr>
            <p:ph type="dt" sz="half" idx="10"/>
          </p:nvPr>
        </p:nvSpPr>
        <p:spPr/>
        <p:txBody>
          <a:bodyPr/>
          <a:lstStyle/>
          <a:p>
            <a:fld id="{4F92612E-6C57-46D7-8EEA-F2F6D91B18BA}" type="datetimeFigureOut">
              <a:rPr lang="it-IT" smtClean="0"/>
              <a:pPr/>
              <a:t>13/06/2021</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2B634AC1-29B0-4104-9766-E5255B0E9D98}" type="slidenum">
              <a:rPr lang="it-IT" smtClean="0"/>
              <a:pPr/>
              <a:t>‹N›</a:t>
            </a:fld>
            <a:endParaRPr lang="it-IT"/>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magine con didascalia">
    <p:spTree>
      <p:nvGrpSpPr>
        <p:cNvPr id="1" name=""/>
        <p:cNvGrpSpPr/>
        <p:nvPr/>
      </p:nvGrpSpPr>
      <p:grpSpPr>
        <a:xfrm>
          <a:off x="0" y="0"/>
          <a:ext cx="0" cy="0"/>
          <a:chOff x="0" y="0"/>
          <a:chExt cx="0" cy="0"/>
        </a:xfrm>
      </p:grpSpPr>
      <p:sp>
        <p:nvSpPr>
          <p:cNvPr id="9" name="Ritaglia e arrotonda singolo angolo rettangolo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Triangolo rettangolo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olo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it-IT" smtClean="0"/>
              <a:t>Fare clic per modificare lo stile del titolo</a:t>
            </a:r>
            <a:endParaRPr kumimoji="0" lang="en-US"/>
          </a:p>
        </p:txBody>
      </p:sp>
      <p:sp>
        <p:nvSpPr>
          <p:cNvPr id="4" name="Segnaposto testo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it-IT" smtClean="0"/>
              <a:t>Fare clic per modificare stili del testo dello schema</a:t>
            </a:r>
          </a:p>
        </p:txBody>
      </p:sp>
      <p:sp>
        <p:nvSpPr>
          <p:cNvPr id="5" name="Segnaposto data 4"/>
          <p:cNvSpPr>
            <a:spLocks noGrp="1"/>
          </p:cNvSpPr>
          <p:nvPr>
            <p:ph type="dt" sz="half" idx="10"/>
          </p:nvPr>
        </p:nvSpPr>
        <p:spPr/>
        <p:txBody>
          <a:bodyPr/>
          <a:lstStyle/>
          <a:p>
            <a:fld id="{4F92612E-6C57-46D7-8EEA-F2F6D91B18BA}" type="datetimeFigureOut">
              <a:rPr lang="it-IT" smtClean="0"/>
              <a:pPr/>
              <a:t>13/06/2021</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a:xfrm>
            <a:off x="8077200" y="6356350"/>
            <a:ext cx="609600" cy="365125"/>
          </a:xfrm>
        </p:spPr>
        <p:txBody>
          <a:bodyPr/>
          <a:lstStyle/>
          <a:p>
            <a:fld id="{2B634AC1-29B0-4104-9766-E5255B0E9D98}" type="slidenum">
              <a:rPr lang="it-IT" smtClean="0"/>
              <a:pPr/>
              <a:t>‹N›</a:t>
            </a:fld>
            <a:endParaRPr lang="it-IT"/>
          </a:p>
        </p:txBody>
      </p:sp>
      <p:sp>
        <p:nvSpPr>
          <p:cNvPr id="3" name="Segnaposto immagine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it-IT" smtClean="0"/>
              <a:t>Fare clic sull'icona per inserire un'immagine</a:t>
            </a:r>
            <a:endParaRPr kumimoji="0" lang="en-US" dirty="0"/>
          </a:p>
        </p:txBody>
      </p:sp>
      <p:sp>
        <p:nvSpPr>
          <p:cNvPr id="10" name="Figura a mano libera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Figura a mano libera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kumimoji="0" lang="it-IT" smtClean="0"/>
              <a:t>Fare clic per modificare lo stile del titolo</a:t>
            </a:r>
            <a:endParaRPr kumimoji="0" lang="en-US"/>
          </a:p>
        </p:txBody>
      </p:sp>
      <p:sp>
        <p:nvSpPr>
          <p:cNvPr id="3" name="Segnaposto testo verticale 2"/>
          <p:cNvSpPr>
            <a:spLocks noGrp="1"/>
          </p:cNvSpPr>
          <p:nvPr>
            <p:ph type="body" orient="vert" idx="1"/>
          </p:nvPr>
        </p:nvSpPr>
        <p:spPr/>
        <p:txBody>
          <a:bodyPr vert="eaVert"/>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4" name="Segnaposto data 3"/>
          <p:cNvSpPr>
            <a:spLocks noGrp="1"/>
          </p:cNvSpPr>
          <p:nvPr>
            <p:ph type="dt" sz="half" idx="10"/>
          </p:nvPr>
        </p:nvSpPr>
        <p:spPr/>
        <p:txBody>
          <a:bodyPr/>
          <a:lstStyle/>
          <a:p>
            <a:fld id="{4F92612E-6C57-46D7-8EEA-F2F6D91B18BA}" type="datetimeFigureOut">
              <a:rPr lang="it-IT" smtClean="0"/>
              <a:pPr/>
              <a:t>13/06/2021</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2B634AC1-29B0-4104-9766-E5255B0E9D98}" type="slidenum">
              <a:rPr lang="it-IT" smtClean="0"/>
              <a:pPr/>
              <a:t>‹N›</a:t>
            </a:fld>
            <a:endParaRPr lang="it-IT"/>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6629400" y="914401"/>
            <a:ext cx="2057400" cy="5211763"/>
          </a:xfrm>
        </p:spPr>
        <p:txBody>
          <a:bodyPr vert="eaVert"/>
          <a:lstStyle/>
          <a:p>
            <a:r>
              <a:rPr kumimoji="0" lang="it-IT" smtClean="0"/>
              <a:t>Fare clic per modificare lo stile del titolo</a:t>
            </a:r>
            <a:endParaRPr kumimoji="0" lang="en-US"/>
          </a:p>
        </p:txBody>
      </p:sp>
      <p:sp>
        <p:nvSpPr>
          <p:cNvPr id="3" name="Segnaposto testo verticale 2"/>
          <p:cNvSpPr>
            <a:spLocks noGrp="1"/>
          </p:cNvSpPr>
          <p:nvPr>
            <p:ph type="body" orient="vert" idx="1"/>
          </p:nvPr>
        </p:nvSpPr>
        <p:spPr>
          <a:xfrm>
            <a:off x="457200" y="914401"/>
            <a:ext cx="6019800" cy="5211763"/>
          </a:xfrm>
        </p:spPr>
        <p:txBody>
          <a:bodyPr vert="eaVert"/>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4" name="Segnaposto data 3"/>
          <p:cNvSpPr>
            <a:spLocks noGrp="1"/>
          </p:cNvSpPr>
          <p:nvPr>
            <p:ph type="dt" sz="half" idx="10"/>
          </p:nvPr>
        </p:nvSpPr>
        <p:spPr/>
        <p:txBody>
          <a:bodyPr/>
          <a:lstStyle/>
          <a:p>
            <a:fld id="{4F92612E-6C57-46D7-8EEA-F2F6D91B18BA}" type="datetimeFigureOut">
              <a:rPr lang="it-IT" smtClean="0"/>
              <a:pPr/>
              <a:t>13/06/2021</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2B634AC1-29B0-4104-9766-E5255B0E9D98}" type="slidenum">
              <a:rPr lang="it-IT" smtClean="0"/>
              <a:pPr/>
              <a:t>‹N›</a:t>
            </a:fld>
            <a:endParaRPr lang="it-IT"/>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igura a mano libera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Figura a mano libera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Segnaposto titolo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it-IT" smtClean="0"/>
              <a:t>Fare clic per modificare lo stile del titolo</a:t>
            </a:r>
            <a:endParaRPr kumimoji="0" lang="en-US"/>
          </a:p>
        </p:txBody>
      </p:sp>
      <p:sp>
        <p:nvSpPr>
          <p:cNvPr id="30" name="Segnaposto testo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it-IT" smtClean="0"/>
              <a:t>Fare clic per modificare stili del testo dello schema</a:t>
            </a:r>
          </a:p>
          <a:p>
            <a:pPr lvl="1" eaLnBrk="1" latinLnBrk="0" hangingPunct="1"/>
            <a:r>
              <a:rPr kumimoji="0" lang="it-IT" smtClean="0"/>
              <a:t>Secondo livello</a:t>
            </a:r>
          </a:p>
          <a:p>
            <a:pPr lvl="2" eaLnBrk="1" latinLnBrk="0" hangingPunct="1"/>
            <a:r>
              <a:rPr kumimoji="0" lang="it-IT" smtClean="0"/>
              <a:t>Terzo livello</a:t>
            </a:r>
          </a:p>
          <a:p>
            <a:pPr lvl="3" eaLnBrk="1" latinLnBrk="0" hangingPunct="1"/>
            <a:r>
              <a:rPr kumimoji="0" lang="it-IT" smtClean="0"/>
              <a:t>Quarto livello</a:t>
            </a:r>
          </a:p>
          <a:p>
            <a:pPr lvl="4" eaLnBrk="1" latinLnBrk="0" hangingPunct="1"/>
            <a:r>
              <a:rPr kumimoji="0" lang="it-IT" smtClean="0"/>
              <a:t>Quinto livello</a:t>
            </a:r>
            <a:endParaRPr kumimoji="0" lang="en-US"/>
          </a:p>
        </p:txBody>
      </p:sp>
      <p:sp>
        <p:nvSpPr>
          <p:cNvPr id="10" name="Segnaposto data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4F92612E-6C57-46D7-8EEA-F2F6D91B18BA}" type="datetimeFigureOut">
              <a:rPr lang="it-IT" smtClean="0"/>
              <a:pPr/>
              <a:t>13/06/2021</a:t>
            </a:fld>
            <a:endParaRPr lang="it-IT"/>
          </a:p>
        </p:txBody>
      </p:sp>
      <p:sp>
        <p:nvSpPr>
          <p:cNvPr id="22" name="Segnaposto piè di pagina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it-IT"/>
          </a:p>
        </p:txBody>
      </p:sp>
      <p:sp>
        <p:nvSpPr>
          <p:cNvPr id="18" name="Segnaposto numero diapositiva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2B634AC1-29B0-4104-9766-E5255B0E9D98}" type="slidenum">
              <a:rPr lang="it-IT" smtClean="0"/>
              <a:pPr/>
              <a:t>‹N›</a:t>
            </a:fld>
            <a:endParaRPr lang="it-IT"/>
          </a:p>
        </p:txBody>
      </p:sp>
      <p:grpSp>
        <p:nvGrpSpPr>
          <p:cNvPr id="2" name="Gruppo 1"/>
          <p:cNvGrpSpPr/>
          <p:nvPr/>
        </p:nvGrpSpPr>
        <p:grpSpPr>
          <a:xfrm>
            <a:off x="-19017" y="202408"/>
            <a:ext cx="9180548" cy="649224"/>
            <a:chOff x="-19045" y="216550"/>
            <a:chExt cx="9180548" cy="649224"/>
          </a:xfrm>
        </p:grpSpPr>
        <p:sp>
          <p:nvSpPr>
            <p:cNvPr id="12" name="Figura a mano libera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Figura a mano libera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hyperlink" Target="http://www.dirittoprivatoinrete.it/articolo_843.htm" TargetMode="External"/><Relationship Id="rId2" Type="http://schemas.openxmlformats.org/officeDocument/2006/relationships/hyperlink" Target="http://www.dirittoprivatoinrete.it/articolo_842.htm" TargetMode="Externa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hyperlink" Target="https://it.wikipedia.org/wiki/Propriet%C3%A0_(diritto)" TargetMode="External"/><Relationship Id="rId2" Type="http://schemas.openxmlformats.org/officeDocument/2006/relationships/hyperlink" Target="https://it.wikipedia.org/wiki/Usucapione" TargetMode="External"/><Relationship Id="rId1" Type="http://schemas.openxmlformats.org/officeDocument/2006/relationships/slideLayout" Target="../slideLayouts/slideLayout2.xml"/><Relationship Id="rId4" Type="http://schemas.openxmlformats.org/officeDocument/2006/relationships/hyperlink" Target="https://it.wikipedia.org/wiki/Diritto_reale" TargetMode="External"/></Relationships>
</file>

<file path=ppt/slides/_rels/slide29.xml.rels><?xml version="1.0" encoding="UTF-8" standalone="yes"?>
<Relationships xmlns="http://schemas.openxmlformats.org/package/2006/relationships"><Relationship Id="rId2" Type="http://schemas.openxmlformats.org/officeDocument/2006/relationships/hyperlink" Target="https://it.wikipedia.org/wiki/Possesso" TargetMode="Externa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hyperlink" Target="http://www.dirittierisposte.it/il_contratto_definitivo_di_compravendita_id1120820_art.aspx" TargetMode="Externa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hyperlink" Target="http://www.dirittoprivatoinrete.it/sinallagma.htm" TargetMode="Externa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olo 3"/>
          <p:cNvSpPr>
            <a:spLocks noGrp="1"/>
          </p:cNvSpPr>
          <p:nvPr>
            <p:ph type="title"/>
          </p:nvPr>
        </p:nvSpPr>
        <p:spPr/>
        <p:txBody>
          <a:bodyPr/>
          <a:lstStyle/>
          <a:p>
            <a:r>
              <a:rPr lang="it-IT" dirty="0" smtClean="0"/>
              <a:t>Beni pubblici</a:t>
            </a:r>
            <a:endParaRPr lang="it-IT" dirty="0"/>
          </a:p>
        </p:txBody>
      </p:sp>
      <p:sp>
        <p:nvSpPr>
          <p:cNvPr id="5" name="Segnaposto contenuto 4"/>
          <p:cNvSpPr>
            <a:spLocks noGrp="1"/>
          </p:cNvSpPr>
          <p:nvPr>
            <p:ph idx="1"/>
          </p:nvPr>
        </p:nvSpPr>
        <p:spPr/>
        <p:txBody>
          <a:bodyPr>
            <a:normAutofit fontScale="92500" lnSpcReduction="10000"/>
          </a:bodyPr>
          <a:lstStyle/>
          <a:p>
            <a:r>
              <a:rPr lang="it-IT" dirty="0"/>
              <a:t> beni demaniali appartengono allo Stato o a enti territoriali minori come il Comune. Sono indicati nell’art. 822 c.c. e si distinguono in due categorie: </a:t>
            </a:r>
            <a:endParaRPr lang="it-IT" dirty="0" smtClean="0"/>
          </a:p>
          <a:p>
            <a:r>
              <a:rPr lang="it-IT" dirty="0" smtClean="0"/>
              <a:t>1</a:t>
            </a:r>
            <a:r>
              <a:rPr lang="it-IT" dirty="0"/>
              <a:t>. Beni del demanio necessario, che possono appartenere solo allo Stato; </a:t>
            </a:r>
            <a:endParaRPr lang="it-IT" dirty="0" smtClean="0"/>
          </a:p>
          <a:p>
            <a:r>
              <a:rPr lang="it-IT" dirty="0" smtClean="0"/>
              <a:t>2</a:t>
            </a:r>
            <a:r>
              <a:rPr lang="it-IT" dirty="0"/>
              <a:t>. Beni del demanio accidentale o eventuale, che possono appartenere allo Stato o ad altri enti territoriali, ma anche a soggetti diversi da questi ultimi. </a:t>
            </a:r>
            <a:endParaRPr lang="it-IT" dirty="0" smtClean="0"/>
          </a:p>
          <a:p>
            <a:r>
              <a:rPr lang="it-IT" dirty="0" smtClean="0"/>
              <a:t>Tutti </a:t>
            </a:r>
            <a:r>
              <a:rPr lang="it-IT" dirty="0"/>
              <a:t>i beni demaniali sono sottoposti a un particolare regime giuridico, che consiste nella inalienabilità e nell’impossibilità di costituzione di diritti di terzi, se non nei casi e nei modi previsti dalla legge.</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normAutofit fontScale="92500" lnSpcReduction="20000"/>
          </a:bodyPr>
          <a:lstStyle/>
          <a:p>
            <a:r>
              <a:rPr lang="it-IT" b="1" dirty="0"/>
              <a:t>Beni che fanno parte del demanio pubblico necessario</a:t>
            </a:r>
            <a:r>
              <a:rPr lang="it-IT" dirty="0"/>
              <a:t>: il lido del mare, la spiaggia, le rade e i porti; i fiumi, i torrenti, i laghi e le altre acque definite pubbliche dalle leggi in materia; le opere destinate alla difesa nazionale.</a:t>
            </a:r>
          </a:p>
          <a:p>
            <a:r>
              <a:rPr lang="it-IT" b="1" dirty="0"/>
              <a:t>Beni che fanno parte del demanio pubblico eventuale o accidentale</a:t>
            </a:r>
            <a:r>
              <a:rPr lang="it-IT" dirty="0"/>
              <a:t>: se appartengono allo Stato, le strade, le autostrade e le strade ferrate; gli aerodromi; gli acquedotti; gli immobili riconosciuti d'interesse storico, archeologico e artistico a norma delle leggi in materia, le raccolte dei musei, delle pinacoteche degli archivi, delle biblioteche; e infine gli altri beni che sono dalla legge assoggettati al regime proprio del demanio pubblico.</a:t>
            </a:r>
          </a:p>
          <a:p>
            <a:endParaRPr lang="it-IT"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olo 3"/>
          <p:cNvSpPr>
            <a:spLocks noGrp="1"/>
          </p:cNvSpPr>
          <p:nvPr>
            <p:ph type="title"/>
          </p:nvPr>
        </p:nvSpPr>
        <p:spPr/>
        <p:txBody>
          <a:bodyPr/>
          <a:lstStyle/>
          <a:p>
            <a:r>
              <a:rPr lang="it-IT" dirty="0" smtClean="0"/>
              <a:t>I beni </a:t>
            </a:r>
            <a:endParaRPr lang="it-IT" dirty="0"/>
          </a:p>
        </p:txBody>
      </p:sp>
      <p:sp>
        <p:nvSpPr>
          <p:cNvPr id="5" name="Segnaposto contenuto 4"/>
          <p:cNvSpPr>
            <a:spLocks noGrp="1"/>
          </p:cNvSpPr>
          <p:nvPr>
            <p:ph idx="1"/>
          </p:nvPr>
        </p:nvSpPr>
        <p:spPr/>
        <p:txBody>
          <a:bodyPr>
            <a:normAutofit fontScale="92500"/>
          </a:bodyPr>
          <a:lstStyle/>
          <a:p>
            <a:r>
              <a:rPr lang="it-IT" i="1" dirty="0"/>
              <a:t>Sono beni materiali le cose e le energie suscettibili di appropriazione e che possono perciò formare oggetto di diritti</a:t>
            </a:r>
            <a:r>
              <a:rPr lang="it-IT" dirty="0"/>
              <a:t> (</a:t>
            </a:r>
            <a:r>
              <a:rPr lang="it-IT" b="1" dirty="0"/>
              <a:t>artt. 810, 814 c.c.</a:t>
            </a:r>
            <a:r>
              <a:rPr lang="it-IT" dirty="0"/>
              <a:t>).</a:t>
            </a:r>
          </a:p>
          <a:p>
            <a:pPr lvl="0"/>
            <a:r>
              <a:rPr lang="it-IT" b="1" dirty="0"/>
              <a:t>Cose mobili e immobili</a:t>
            </a:r>
            <a:endParaRPr lang="it-IT" dirty="0"/>
          </a:p>
          <a:p>
            <a:r>
              <a:rPr lang="it-IT" i="1" dirty="0"/>
              <a:t>Sono </a:t>
            </a:r>
            <a:r>
              <a:rPr lang="it-IT" b="1" i="1" dirty="0"/>
              <a:t>beni immobili </a:t>
            </a:r>
            <a:r>
              <a:rPr lang="it-IT" i="1" dirty="0"/>
              <a:t>i terreni (comprese le sorgenti e i corsi d’acqua) e tutto ciò che sia materialmente incorporato al suolo: principalmente gli edifici e gli alberi; si aggiungono i mulini, i bagni e gli altri edifici galleggianti, quando sono saldamente assicurati alla riva o all’alveo e sono destinati ad esserlo in modo permanente per la loro utilizzazione.</a:t>
            </a:r>
            <a:endParaRPr lang="it-IT" dirty="0"/>
          </a:p>
          <a:p>
            <a:r>
              <a:rPr lang="it-IT" i="1" dirty="0"/>
              <a:t>Sono</a:t>
            </a:r>
            <a:r>
              <a:rPr lang="it-IT" b="1" i="1" dirty="0"/>
              <a:t> mobili </a:t>
            </a:r>
            <a:r>
              <a:rPr lang="it-IT" i="1" dirty="0"/>
              <a:t>tutti gli altri beni</a:t>
            </a:r>
            <a:r>
              <a:rPr lang="it-IT" dirty="0"/>
              <a:t> (</a:t>
            </a:r>
            <a:r>
              <a:rPr lang="it-IT" b="1" dirty="0"/>
              <a:t>art. 812 c.c.</a:t>
            </a:r>
            <a:r>
              <a:rPr lang="it-IT" dirty="0"/>
              <a:t>).</a:t>
            </a:r>
          </a:p>
          <a:p>
            <a:endParaRPr lang="it-IT"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normAutofit/>
          </a:bodyPr>
          <a:lstStyle/>
          <a:p>
            <a:pPr lvl="0"/>
            <a:r>
              <a:rPr lang="it-IT" b="1" dirty="0"/>
              <a:t>Cose fungibili e infungibili</a:t>
            </a:r>
            <a:endParaRPr lang="it-IT" dirty="0"/>
          </a:p>
          <a:p>
            <a:r>
              <a:rPr lang="it-IT" i="1" dirty="0"/>
              <a:t>Cose fungibili sono quelle che possono sostituirsi indifferentemente le une alle altre, perché uguali quantità di cose dello stesso genere sono del tutto equivalenti ai fini dell’utilizzazione.</a:t>
            </a:r>
            <a:endParaRPr lang="it-IT" dirty="0"/>
          </a:p>
          <a:p>
            <a:r>
              <a:rPr lang="it-IT" i="1" dirty="0"/>
              <a:t>Infungibili sono invece le cose prodotte in esemplari unici, gli originali delle opere d’arte non multiple, e tutte le cose usate.</a:t>
            </a:r>
            <a:endParaRPr lang="it-IT" dirty="0"/>
          </a:p>
          <a:p>
            <a:r>
              <a:rPr lang="it-IT" dirty="0"/>
              <a:t>Sono infungibili, di regola, gli immobili</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pPr lvl="0"/>
            <a:r>
              <a:rPr lang="it-IT" b="1" dirty="0"/>
              <a:t>Cose consumabili e non consumabili</a:t>
            </a:r>
            <a:endParaRPr lang="it-IT" dirty="0"/>
          </a:p>
          <a:p>
            <a:r>
              <a:rPr lang="it-IT" i="1" dirty="0"/>
              <a:t>Sono consumabili le cose insuscettibili di uso continuativo o ripetuto, perché vengono consumate dal primo atto di </a:t>
            </a:r>
            <a:r>
              <a:rPr lang="it-IT" i="1" dirty="0" smtClean="0"/>
              <a:t>utilizzazione.</a:t>
            </a:r>
          </a:p>
          <a:p>
            <a:r>
              <a:rPr lang="it-IT" i="1" dirty="0" smtClean="0"/>
              <a:t>In </a:t>
            </a:r>
            <a:r>
              <a:rPr lang="it-IT" i="1" dirty="0"/>
              <a:t>consumabili sono le cose suscettibili di utilizzazione ripetuta, anche se questa finisca, prima o poi, per deteriorarle.</a:t>
            </a:r>
            <a:endParaRPr lang="it-IT" dirty="0"/>
          </a:p>
          <a:p>
            <a:endParaRPr lang="it-IT"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pPr lvl="0"/>
            <a:r>
              <a:rPr lang="it-IT" b="1" dirty="0"/>
              <a:t>Pertinenze</a:t>
            </a:r>
            <a:endParaRPr lang="it-IT" dirty="0"/>
          </a:p>
          <a:p>
            <a:r>
              <a:rPr lang="it-IT" i="1" dirty="0"/>
              <a:t>Sono pertinenze le cose destinate in modo durevole a servizio o ad ornamento di un’altra cosa, senza esserne parte costitutiva. La destinazione può essere operata dal proprietario della cosa principale o da chi ha un diritto reale sulla medesima</a:t>
            </a:r>
            <a:r>
              <a:rPr lang="it-IT" dirty="0"/>
              <a:t> (</a:t>
            </a:r>
            <a:r>
              <a:rPr lang="it-IT" b="1" dirty="0"/>
              <a:t>art. 817 c.c.</a:t>
            </a:r>
            <a:r>
              <a:rPr lang="it-IT" dirty="0"/>
              <a:t>).</a:t>
            </a:r>
          </a:p>
          <a:p>
            <a:endParaRPr lang="it-IT"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normAutofit fontScale="92500" lnSpcReduction="20000"/>
          </a:bodyPr>
          <a:lstStyle/>
          <a:p>
            <a:pPr lvl="0"/>
            <a:r>
              <a:rPr lang="it-IT" b="1" dirty="0"/>
              <a:t>Universalità di mobili</a:t>
            </a:r>
            <a:endParaRPr lang="it-IT" dirty="0"/>
          </a:p>
          <a:p>
            <a:r>
              <a:rPr lang="it-IT" i="1" dirty="0"/>
              <a:t>Universalità di mobili è una pluralità di cose che appartengono alla stessa persona e hanno una destinazione unitaria.</a:t>
            </a:r>
            <a:endParaRPr lang="it-IT" dirty="0"/>
          </a:p>
          <a:p>
            <a:r>
              <a:rPr lang="it-IT" dirty="0"/>
              <a:t>I frutti si distinguono in due categorie: frutti naturali e frutti civili.</a:t>
            </a:r>
          </a:p>
          <a:p>
            <a:r>
              <a:rPr lang="it-IT" i="1" dirty="0"/>
              <a:t>Sono frutti naturali quelli che </a:t>
            </a:r>
            <a:r>
              <a:rPr lang="it-IT" i="1" dirty="0" err="1"/>
              <a:t>provangono</a:t>
            </a:r>
            <a:r>
              <a:rPr lang="it-IT" i="1" dirty="0"/>
              <a:t> direttamente dalla cosa, vi concorra o no l’opera dell’uomo, come i prodotti agricoli, i parti degli animali, i prodotti delle miniere, cave e torbiere </a:t>
            </a:r>
            <a:r>
              <a:rPr lang="it-IT" dirty="0"/>
              <a:t>(</a:t>
            </a:r>
            <a:r>
              <a:rPr lang="it-IT" b="1" dirty="0"/>
              <a:t>art. 820 c.c.</a:t>
            </a:r>
            <a:r>
              <a:rPr lang="it-IT" dirty="0"/>
              <a:t>).</a:t>
            </a:r>
          </a:p>
          <a:p>
            <a:r>
              <a:rPr lang="it-IT" dirty="0"/>
              <a:t>Essi appartengono al proprietario della cosa che li produce.</a:t>
            </a:r>
          </a:p>
          <a:p>
            <a:r>
              <a:rPr lang="it-IT" i="1" dirty="0"/>
              <a:t>Sono frutti civili quelli che si ritraggono da una cosa come corrispettivo del godimento che altri ne abbia</a:t>
            </a:r>
            <a:r>
              <a:rPr lang="it-IT" dirty="0"/>
              <a:t> (</a:t>
            </a:r>
            <a:r>
              <a:rPr lang="it-IT" b="1" dirty="0"/>
              <a:t>art. 820 c.c.</a:t>
            </a:r>
            <a:r>
              <a:rPr lang="it-IT" dirty="0"/>
              <a:t>)</a:t>
            </a:r>
          </a:p>
          <a:p>
            <a:endParaRPr lang="it-IT"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i="1" dirty="0" smtClean="0"/>
              <a:t>diritto reale</a:t>
            </a:r>
            <a:endParaRPr lang="it-IT" dirty="0"/>
          </a:p>
        </p:txBody>
      </p:sp>
      <p:sp>
        <p:nvSpPr>
          <p:cNvPr id="3" name="Segnaposto contenuto 2"/>
          <p:cNvSpPr>
            <a:spLocks noGrp="1"/>
          </p:cNvSpPr>
          <p:nvPr>
            <p:ph idx="1"/>
          </p:nvPr>
        </p:nvSpPr>
        <p:spPr/>
        <p:txBody>
          <a:bodyPr/>
          <a:lstStyle/>
          <a:p>
            <a:r>
              <a:rPr lang="it-IT" i="1" dirty="0"/>
              <a:t>Il diritto reale è il diritto di trarre da una cosa le sue utilità economiche legalmente garantite o alcune di esse.</a:t>
            </a:r>
            <a:endParaRPr lang="it-IT" dirty="0"/>
          </a:p>
          <a:p>
            <a:r>
              <a:rPr lang="it-IT" dirty="0"/>
              <a:t>Correlativo al diritto reale è il dovere di chiunque di astenersi dall’impedirne o turbarne l’esercizio.</a:t>
            </a:r>
          </a:p>
          <a:p>
            <a:endParaRPr lang="it-IT"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PROPRIETA’</a:t>
            </a:r>
            <a:endParaRPr lang="it-IT" dirty="0"/>
          </a:p>
        </p:txBody>
      </p:sp>
      <p:sp>
        <p:nvSpPr>
          <p:cNvPr id="3" name="Segnaposto contenuto 2"/>
          <p:cNvSpPr>
            <a:spLocks noGrp="1"/>
          </p:cNvSpPr>
          <p:nvPr>
            <p:ph idx="1"/>
          </p:nvPr>
        </p:nvSpPr>
        <p:spPr/>
        <p:txBody>
          <a:bodyPr/>
          <a:lstStyle/>
          <a:p>
            <a:r>
              <a:rPr lang="it-IT" dirty="0"/>
              <a:t>Fra i diritti reali ha una posizione preminente la </a:t>
            </a:r>
            <a:r>
              <a:rPr lang="it-IT" i="1" dirty="0"/>
              <a:t>proprietà</a:t>
            </a:r>
            <a:r>
              <a:rPr lang="it-IT" dirty="0"/>
              <a:t>. Essa consente di godere e disporre della cosa in modo pieno ed esclusivo, entro i limiti e con l’osservanza degli obblighi stabiliti dall’ordinamento giuridico (</a:t>
            </a:r>
            <a:r>
              <a:rPr lang="it-IT" b="1" dirty="0"/>
              <a:t>art. 832 c.c.</a:t>
            </a:r>
            <a:r>
              <a:rPr lang="it-IT" dirty="0"/>
              <a:t>).</a:t>
            </a:r>
          </a:p>
          <a:p>
            <a:endParaRPr lang="it-IT"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normAutofit fontScale="85000" lnSpcReduction="10000"/>
          </a:bodyPr>
          <a:lstStyle/>
          <a:p>
            <a:r>
              <a:rPr lang="it-IT" dirty="0" smtClean="0"/>
              <a:t>Di questa necessità si è fatta carico la nostra legge fondamentale, la Costituzione della Repubblica Italiana, che all'art. 42 sulla proprietà privata, dopo averne riconosciuto la legittimità dopo la proprietà pubblica, dispone che:</a:t>
            </a:r>
          </a:p>
          <a:p>
            <a:r>
              <a:rPr lang="it-IT" dirty="0" smtClean="0"/>
              <a:t>La proprietà privata è riconosciuta e garantita dalla legge, che ne determina i modi di acquisto e di godimento e i limiti allo scopo di assicurare la funzione sociale e renderla accessibile a tutti.</a:t>
            </a:r>
            <a:br>
              <a:rPr lang="it-IT" dirty="0" smtClean="0"/>
            </a:br>
            <a:r>
              <a:rPr lang="it-IT" dirty="0" smtClean="0"/>
              <a:t>La proprietà privata può essere, nei casi preveduti dalla legge e salvo indennizzo, espropriata per motivi di interesse generale.</a:t>
            </a:r>
            <a:br>
              <a:rPr lang="it-IT" dirty="0" smtClean="0"/>
            </a:br>
            <a:r>
              <a:rPr lang="it-IT" dirty="0" smtClean="0"/>
              <a:t>La legge stabilisce le norme e i limiti della successione legittima e testamentaria e testamentaria e i diritti dello Stato sulle eredità</a:t>
            </a:r>
            <a:endParaRPr lang="it-IT"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Caratteristiche </a:t>
            </a:r>
            <a:r>
              <a:rPr lang="it-IT" dirty="0" err="1" smtClean="0"/>
              <a:t>proprieta’</a:t>
            </a:r>
            <a:endParaRPr lang="it-IT" dirty="0"/>
          </a:p>
        </p:txBody>
      </p:sp>
      <p:sp>
        <p:nvSpPr>
          <p:cNvPr id="3" name="Segnaposto contenuto 2"/>
          <p:cNvSpPr>
            <a:spLocks noGrp="1"/>
          </p:cNvSpPr>
          <p:nvPr>
            <p:ph idx="1"/>
          </p:nvPr>
        </p:nvSpPr>
        <p:spPr/>
        <p:txBody>
          <a:bodyPr>
            <a:normAutofit fontScale="70000" lnSpcReduction="20000"/>
          </a:bodyPr>
          <a:lstStyle/>
          <a:p>
            <a:r>
              <a:rPr lang="it-IT" b="1" dirty="0" smtClean="0"/>
              <a:t>pienezza </a:t>
            </a:r>
            <a:r>
              <a:rPr lang="it-IT" dirty="0" smtClean="0"/>
              <a:t>è un diritto che consente al suo titolare ogni utilizzazione lecita del bene che si esplica principalmente nel potere di godimento e di disposizione ("ha diritto di godere e disporre delle cose in modo pieno ed esclusivo" art. 832); questa caratteristica distingue, tra le altre, il diritto di proprietà dagli altri diritti reali di godimento. </a:t>
            </a:r>
            <a:br>
              <a:rPr lang="it-IT" dirty="0" smtClean="0"/>
            </a:br>
            <a:r>
              <a:rPr lang="it-IT" b="1" dirty="0" smtClean="0"/>
              <a:t>esclusività </a:t>
            </a:r>
            <a:r>
              <a:rPr lang="it-IT" dirty="0" smtClean="0"/>
              <a:t>il rapporto che si instaura tra proprietario e bene è esclusivo, nel senso che non sono ammesse interferenze di altri soggetti nel rapporto con il bene</a:t>
            </a:r>
          </a:p>
          <a:p>
            <a:r>
              <a:rPr lang="it-IT" b="1" dirty="0" smtClean="0"/>
              <a:t>elasticità </a:t>
            </a:r>
            <a:r>
              <a:rPr lang="it-IT" dirty="0" smtClean="0"/>
              <a:t>le facoltà del proprietario possono essere limitate dalla esistenza di altri diritti, come l'usufrutto, sullo stesso bene. In questi casi, però, il diritto rimane comunque integro riacquistando automaticamente tutta la sua pienezza alla cessazione del diritto che lo comprime</a:t>
            </a:r>
          </a:p>
          <a:p>
            <a:r>
              <a:rPr lang="it-IT" b="1" dirty="0" smtClean="0"/>
              <a:t>autonomia e indipendenza</a:t>
            </a:r>
            <a:r>
              <a:rPr lang="it-IT" dirty="0" smtClean="0"/>
              <a:t> a differenza degli altri diritti reali, il diritto di proprietà può esistere da solo, senza dipendere da altri diritti </a:t>
            </a:r>
          </a:p>
          <a:p>
            <a:r>
              <a:rPr lang="it-IT" b="1" dirty="0" smtClean="0"/>
              <a:t>perpetuità </a:t>
            </a:r>
            <a:r>
              <a:rPr lang="it-IT" dirty="0" smtClean="0"/>
              <a:t>si ritiene che non possano essere imposti limiti temporali alla proprietà, </a:t>
            </a:r>
          </a:p>
          <a:p>
            <a:endParaRPr lang="it-IT"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normAutofit/>
          </a:bodyPr>
          <a:lstStyle/>
          <a:p>
            <a:r>
              <a:rPr lang="it-IT" b="1" dirty="0"/>
              <a:t>Gli altri diritti reali </a:t>
            </a:r>
            <a:r>
              <a:rPr lang="it-IT" dirty="0">
                <a:solidFill>
                  <a:srgbClr val="FF0000"/>
                </a:solidFill>
              </a:rPr>
              <a:t>incidono su cose altrui </a:t>
            </a:r>
            <a:r>
              <a:rPr lang="it-IT" dirty="0"/>
              <a:t>e hanno un contenuto più limitato. Si dividono in due gruppi.</a:t>
            </a:r>
          </a:p>
          <a:p>
            <a:r>
              <a:rPr lang="it-IT" dirty="0"/>
              <a:t>A un primo gruppo appartengono i diritti di trarre determinate utilità dall’uso della cosa altrui </a:t>
            </a:r>
            <a:r>
              <a:rPr lang="it-IT" u="sng" dirty="0"/>
              <a:t>(</a:t>
            </a:r>
            <a:r>
              <a:rPr lang="it-IT" i="1" u="sng" dirty="0"/>
              <a:t>diritti reali di godimento</a:t>
            </a:r>
            <a:r>
              <a:rPr lang="it-IT" u="sng" dirty="0"/>
              <a:t>).</a:t>
            </a:r>
          </a:p>
          <a:p>
            <a:r>
              <a:rPr lang="it-IT" dirty="0"/>
              <a:t>A un secondo gruppo appartengono i diritti reali che attribuiscono un potere di disposizione preferenziale del valore pecuniario della cosa, qualora il diritto di credito, che con essa si è voluto garantire, non venga soddisfatto dal debitore (</a:t>
            </a:r>
            <a:r>
              <a:rPr lang="it-IT" i="1" u="sng" dirty="0"/>
              <a:t>diritti reali di garanzia</a:t>
            </a:r>
            <a:r>
              <a:rPr lang="it-IT" u="sng" dirty="0"/>
              <a:t>).</a:t>
            </a:r>
          </a:p>
          <a:p>
            <a:endParaRPr lang="it-IT"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normAutofit/>
          </a:bodyPr>
          <a:lstStyle/>
          <a:p>
            <a:r>
              <a:rPr lang="it-IT" dirty="0" smtClean="0"/>
              <a:t>La proprietà fondiaria oltre ad avere una estensione orizzontale, ne ha anche una verticale, si estende, cioè, sia verso il basso che verso l'alto.</a:t>
            </a:r>
          </a:p>
          <a:p>
            <a:r>
              <a:rPr lang="it-IT" dirty="0" smtClean="0"/>
              <a:t>In certi casi, però, il proprietario deve consentire l'attraversamento o l'accesso al fondo senza che possa opporvisi e ciò accade nelle ipotesi di</a:t>
            </a:r>
          </a:p>
          <a:p>
            <a:r>
              <a:rPr lang="it-IT" dirty="0" smtClean="0"/>
              <a:t>caccia e pesca (art. </a:t>
            </a:r>
            <a:r>
              <a:rPr lang="it-IT" dirty="0" smtClean="0">
                <a:hlinkClick r:id="rId2"/>
              </a:rPr>
              <a:t>842</a:t>
            </a:r>
            <a:r>
              <a:rPr lang="it-IT" dirty="0" smtClean="0"/>
              <a:t> c.c.)</a:t>
            </a:r>
          </a:p>
          <a:p>
            <a:r>
              <a:rPr lang="it-IT" dirty="0" smtClean="0"/>
              <a:t>opere necessarie al vicino (art. </a:t>
            </a:r>
            <a:r>
              <a:rPr lang="it-IT" dirty="0" smtClean="0">
                <a:hlinkClick r:id="rId3"/>
              </a:rPr>
              <a:t>843</a:t>
            </a:r>
            <a:r>
              <a:rPr lang="it-IT" dirty="0" smtClean="0"/>
              <a:t> c.c.)</a:t>
            </a:r>
          </a:p>
          <a:p>
            <a:r>
              <a:rPr lang="it-IT" dirty="0" smtClean="0"/>
              <a:t>recupero di cose o animali di terzi che si trovino sul suo fondo (art. 843 c.c. comma 3)</a:t>
            </a:r>
          </a:p>
          <a:p>
            <a:endParaRPr lang="it-IT"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fontScale="90000"/>
          </a:bodyPr>
          <a:lstStyle/>
          <a:p>
            <a:r>
              <a:rPr lang="it-IT" dirty="0" smtClean="0"/>
              <a:t>Modalità acquisto della proprietà</a:t>
            </a:r>
            <a:br>
              <a:rPr lang="it-IT" dirty="0" smtClean="0"/>
            </a:br>
            <a:endParaRPr lang="it-IT" dirty="0"/>
          </a:p>
        </p:txBody>
      </p:sp>
      <p:sp>
        <p:nvSpPr>
          <p:cNvPr id="3" name="Segnaposto contenuto 2"/>
          <p:cNvSpPr>
            <a:spLocks noGrp="1"/>
          </p:cNvSpPr>
          <p:nvPr>
            <p:ph idx="1"/>
          </p:nvPr>
        </p:nvSpPr>
        <p:spPr/>
        <p:txBody>
          <a:bodyPr/>
          <a:lstStyle/>
          <a:p>
            <a:r>
              <a:rPr lang="it-IT" dirty="0" smtClean="0"/>
              <a:t>A titolo originario</a:t>
            </a:r>
          </a:p>
          <a:p>
            <a:r>
              <a:rPr lang="it-IT" dirty="0" smtClean="0"/>
              <a:t>A titolo derivativo</a:t>
            </a:r>
            <a:endParaRPr lang="it-IT"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A titolo originario</a:t>
            </a:r>
            <a:endParaRPr lang="it-IT" dirty="0"/>
          </a:p>
        </p:txBody>
      </p:sp>
      <p:sp>
        <p:nvSpPr>
          <p:cNvPr id="3" name="Segnaposto contenuto 2"/>
          <p:cNvSpPr>
            <a:spLocks noGrp="1"/>
          </p:cNvSpPr>
          <p:nvPr>
            <p:ph idx="1"/>
          </p:nvPr>
        </p:nvSpPr>
        <p:spPr/>
        <p:txBody>
          <a:bodyPr/>
          <a:lstStyle/>
          <a:p>
            <a:r>
              <a:rPr lang="it-IT" dirty="0" smtClean="0"/>
              <a:t>Occupazione</a:t>
            </a:r>
          </a:p>
          <a:p>
            <a:r>
              <a:rPr lang="it-IT" dirty="0" smtClean="0"/>
              <a:t>Invenzione</a:t>
            </a:r>
          </a:p>
          <a:p>
            <a:r>
              <a:rPr lang="it-IT" dirty="0" smtClean="0"/>
              <a:t>Accessione</a:t>
            </a:r>
          </a:p>
          <a:p>
            <a:r>
              <a:rPr lang="it-IT" dirty="0" smtClean="0"/>
              <a:t>Specificazione</a:t>
            </a:r>
          </a:p>
          <a:p>
            <a:r>
              <a:rPr lang="it-IT" dirty="0" smtClean="0"/>
              <a:t>Unione</a:t>
            </a:r>
          </a:p>
          <a:p>
            <a:r>
              <a:rPr lang="it-IT" dirty="0" smtClean="0"/>
              <a:t>Commistione</a:t>
            </a:r>
          </a:p>
          <a:p>
            <a:r>
              <a:rPr lang="it-IT" dirty="0" smtClean="0"/>
              <a:t>Usucapione</a:t>
            </a:r>
          </a:p>
          <a:p>
            <a:endParaRPr lang="it-IT" dirty="0" smtClean="0"/>
          </a:p>
          <a:p>
            <a:endParaRPr lang="it-IT"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 a titolo derivativo</a:t>
            </a:r>
            <a:endParaRPr lang="it-IT" dirty="0"/>
          </a:p>
        </p:txBody>
      </p:sp>
      <p:sp>
        <p:nvSpPr>
          <p:cNvPr id="3" name="Segnaposto contenuto 2"/>
          <p:cNvSpPr>
            <a:spLocks noGrp="1"/>
          </p:cNvSpPr>
          <p:nvPr>
            <p:ph idx="1"/>
          </p:nvPr>
        </p:nvSpPr>
        <p:spPr/>
        <p:txBody>
          <a:bodyPr/>
          <a:lstStyle/>
          <a:p>
            <a:r>
              <a:rPr lang="it-IT" dirty="0" smtClean="0"/>
              <a:t>Contratti</a:t>
            </a:r>
          </a:p>
          <a:p>
            <a:r>
              <a:rPr lang="it-IT" dirty="0" smtClean="0"/>
              <a:t>Successione a causa di morte</a:t>
            </a:r>
          </a:p>
          <a:p>
            <a:r>
              <a:rPr lang="it-IT" dirty="0" smtClean="0"/>
              <a:t>Modi stabiliti dalla legge</a:t>
            </a:r>
            <a:endParaRPr lang="it-IT"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Diritti reali di godimento</a:t>
            </a:r>
            <a:endParaRPr lang="it-IT" dirty="0"/>
          </a:p>
        </p:txBody>
      </p:sp>
      <p:sp>
        <p:nvSpPr>
          <p:cNvPr id="3" name="Segnaposto contenuto 2"/>
          <p:cNvSpPr>
            <a:spLocks noGrp="1"/>
          </p:cNvSpPr>
          <p:nvPr>
            <p:ph idx="1"/>
          </p:nvPr>
        </p:nvSpPr>
        <p:spPr/>
        <p:txBody>
          <a:bodyPr>
            <a:normAutofit lnSpcReduction="10000"/>
          </a:bodyPr>
          <a:lstStyle/>
          <a:p>
            <a:pPr lvl="0"/>
            <a:r>
              <a:rPr lang="it-IT" dirty="0"/>
              <a:t>L’</a:t>
            </a:r>
            <a:r>
              <a:rPr lang="it-IT" i="1" dirty="0"/>
              <a:t>usufrutto</a:t>
            </a:r>
            <a:r>
              <a:rPr lang="it-IT" dirty="0"/>
              <a:t>, che consente di usare </a:t>
            </a:r>
            <a:r>
              <a:rPr lang="it-IT" dirty="0" smtClean="0"/>
              <a:t>la </a:t>
            </a:r>
            <a:r>
              <a:rPr lang="it-IT" dirty="0"/>
              <a:t>cosa altrui e trarne i frutti, rispettandone però la destinazione economica (</a:t>
            </a:r>
            <a:r>
              <a:rPr lang="it-IT" b="1" dirty="0"/>
              <a:t>art. 981 c.c.</a:t>
            </a:r>
            <a:r>
              <a:rPr lang="it-IT" dirty="0"/>
              <a:t>);</a:t>
            </a:r>
          </a:p>
          <a:p>
            <a:pPr lvl="0"/>
            <a:r>
              <a:rPr lang="it-IT" dirty="0"/>
              <a:t>L’</a:t>
            </a:r>
            <a:r>
              <a:rPr lang="it-IT" i="1" dirty="0"/>
              <a:t>uso</a:t>
            </a:r>
            <a:r>
              <a:rPr lang="it-IT" dirty="0"/>
              <a:t>, analogo all’usufrutto, ma con un contenuto </a:t>
            </a:r>
            <a:r>
              <a:rPr lang="it-IT"/>
              <a:t>più </a:t>
            </a:r>
            <a:r>
              <a:rPr lang="it-IT" smtClean="0"/>
              <a:t>limitato</a:t>
            </a:r>
            <a:r>
              <a:rPr lang="it-IT" dirty="0"/>
              <a:t>: chi ha il diritto d’uso di una cosa può utilizzarla direttamente; se è fruttifera può raccoglierne i frutti, ma solo nella misura che occorre ai bisogni suoi e della sua famiglia (</a:t>
            </a:r>
            <a:r>
              <a:rPr lang="it-IT" b="1" dirty="0"/>
              <a:t>art. 1021 c.c.</a:t>
            </a:r>
            <a:r>
              <a:rPr lang="it-IT" dirty="0"/>
              <a:t>);</a:t>
            </a:r>
          </a:p>
          <a:p>
            <a:pPr lvl="0"/>
            <a:r>
              <a:rPr lang="it-IT" dirty="0"/>
              <a:t>L’</a:t>
            </a:r>
            <a:r>
              <a:rPr lang="it-IT" i="1" dirty="0"/>
              <a:t>abitazione</a:t>
            </a:r>
            <a:r>
              <a:rPr lang="it-IT" dirty="0"/>
              <a:t>, che consente di abitare una casa limitatamente ai bisogni propri e della propria famiglia (</a:t>
            </a:r>
            <a:r>
              <a:rPr lang="it-IT" b="1" dirty="0"/>
              <a:t>art. 1022 c.c.</a:t>
            </a:r>
            <a:r>
              <a:rPr lang="it-IT" dirty="0"/>
              <a:t>);</a:t>
            </a:r>
          </a:p>
          <a:p>
            <a:endParaRPr lang="it-IT"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normAutofit/>
          </a:bodyPr>
          <a:lstStyle/>
          <a:p>
            <a:pPr lvl="0"/>
            <a:r>
              <a:rPr lang="it-IT" dirty="0" smtClean="0"/>
              <a:t>La </a:t>
            </a:r>
            <a:r>
              <a:rPr lang="it-IT" i="1" dirty="0" smtClean="0"/>
              <a:t> superficie</a:t>
            </a:r>
            <a:r>
              <a:rPr lang="it-IT" dirty="0" smtClean="0"/>
              <a:t>, che consente di utilizzare il suolo altrui per una costruzione (</a:t>
            </a:r>
            <a:r>
              <a:rPr lang="it-IT" b="1" dirty="0" smtClean="0"/>
              <a:t>artt. 952, 955 c.c.</a:t>
            </a:r>
            <a:r>
              <a:rPr lang="it-IT" dirty="0" smtClean="0"/>
              <a:t>);</a:t>
            </a:r>
          </a:p>
          <a:p>
            <a:pPr lvl="0"/>
            <a:r>
              <a:rPr lang="it-IT" dirty="0" smtClean="0"/>
              <a:t>La </a:t>
            </a:r>
            <a:r>
              <a:rPr lang="it-IT" i="1" dirty="0" smtClean="0"/>
              <a:t> servitù</a:t>
            </a:r>
            <a:r>
              <a:rPr lang="it-IT" dirty="0" smtClean="0"/>
              <a:t>:peso imposto sopra un fondo (detto </a:t>
            </a:r>
            <a:r>
              <a:rPr lang="it-IT" i="1" dirty="0" smtClean="0"/>
              <a:t>fondo servente</a:t>
            </a:r>
            <a:r>
              <a:rPr lang="it-IT" dirty="0" smtClean="0"/>
              <a:t>) per l’utilità di un altro fondo (detto </a:t>
            </a:r>
            <a:r>
              <a:rPr lang="it-IT" i="1" dirty="0" smtClean="0"/>
              <a:t>fondo dominante</a:t>
            </a:r>
            <a:r>
              <a:rPr lang="it-IT" dirty="0" smtClean="0"/>
              <a:t>) appartenente a diverso proprietario (</a:t>
            </a:r>
            <a:r>
              <a:rPr lang="it-IT" b="1" dirty="0" smtClean="0"/>
              <a:t>art 1027 c.c.</a:t>
            </a:r>
            <a:r>
              <a:rPr lang="it-IT" dirty="0" smtClean="0"/>
              <a:t>);</a:t>
            </a:r>
          </a:p>
          <a:p>
            <a:pPr lvl="0"/>
            <a:r>
              <a:rPr lang="it-IT" dirty="0" smtClean="0"/>
              <a:t>L’</a:t>
            </a:r>
            <a:r>
              <a:rPr lang="it-IT" i="1" dirty="0" smtClean="0"/>
              <a:t>enfiteusi</a:t>
            </a:r>
            <a:r>
              <a:rPr lang="it-IT" dirty="0" smtClean="0"/>
              <a:t>: diritto di utilizzare un fondo e farne propri i frutti, in perpetuo o per lunga durata, con l’obbligo di migliorare il fondo stesso e di pagare al proprietario un canone periodico (</a:t>
            </a:r>
            <a:r>
              <a:rPr lang="it-IT" b="1" dirty="0" smtClean="0"/>
              <a:t>artt. 958, 960 c.c.</a:t>
            </a:r>
            <a:r>
              <a:rPr lang="it-IT" dirty="0" smtClean="0"/>
              <a:t>).</a:t>
            </a:r>
          </a:p>
          <a:p>
            <a:endParaRPr lang="it-IT"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normAutofit/>
          </a:bodyPr>
          <a:lstStyle/>
          <a:p>
            <a:pPr lvl="0"/>
            <a:r>
              <a:rPr lang="it-IT" dirty="0"/>
              <a:t>La </a:t>
            </a:r>
            <a:r>
              <a:rPr lang="it-IT" i="1" dirty="0"/>
              <a:t> superficie</a:t>
            </a:r>
            <a:r>
              <a:rPr lang="it-IT" dirty="0"/>
              <a:t>, che consente di utilizzare il suolo altrui per una costruzione (</a:t>
            </a:r>
            <a:r>
              <a:rPr lang="it-IT" b="1" dirty="0"/>
              <a:t>artt. 952, 955 c.c.</a:t>
            </a:r>
            <a:r>
              <a:rPr lang="it-IT" dirty="0"/>
              <a:t>);</a:t>
            </a:r>
          </a:p>
          <a:p>
            <a:pPr lvl="0"/>
            <a:r>
              <a:rPr lang="it-IT" dirty="0"/>
              <a:t>La </a:t>
            </a:r>
            <a:r>
              <a:rPr lang="it-IT" i="1" dirty="0"/>
              <a:t> servitù</a:t>
            </a:r>
            <a:r>
              <a:rPr lang="it-IT" dirty="0"/>
              <a:t>:peso imposto sopra un fondo (detto </a:t>
            </a:r>
            <a:r>
              <a:rPr lang="it-IT" i="1" dirty="0"/>
              <a:t>fondo servente</a:t>
            </a:r>
            <a:r>
              <a:rPr lang="it-IT" dirty="0"/>
              <a:t>) per l’utilità di un altro fondo (detto </a:t>
            </a:r>
            <a:r>
              <a:rPr lang="it-IT" i="1" dirty="0"/>
              <a:t>fondo dominante</a:t>
            </a:r>
            <a:r>
              <a:rPr lang="it-IT" dirty="0"/>
              <a:t>) appartenente a diverso proprietario (</a:t>
            </a:r>
            <a:r>
              <a:rPr lang="it-IT" b="1" dirty="0"/>
              <a:t>art 1027 c.c.</a:t>
            </a:r>
            <a:r>
              <a:rPr lang="it-IT" dirty="0"/>
              <a:t>);</a:t>
            </a:r>
          </a:p>
          <a:p>
            <a:pPr lvl="0"/>
            <a:r>
              <a:rPr lang="it-IT" dirty="0"/>
              <a:t>L’</a:t>
            </a:r>
            <a:r>
              <a:rPr lang="it-IT" i="1" dirty="0"/>
              <a:t>enfiteusi</a:t>
            </a:r>
            <a:r>
              <a:rPr lang="it-IT" dirty="0"/>
              <a:t>: diritto di utilizzare un fondo e farne propri i frutti, in perpetuo o per lunga durata, con l’obbligo di migliorare il fondo stesso e di pagare al proprietario un canone periodico (</a:t>
            </a:r>
            <a:r>
              <a:rPr lang="it-IT" b="1" dirty="0"/>
              <a:t>artt. 958, 960 c.c.</a:t>
            </a:r>
            <a:r>
              <a:rPr lang="it-IT" dirty="0"/>
              <a:t>).</a:t>
            </a:r>
          </a:p>
          <a:p>
            <a:endParaRPr lang="it-IT"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r>
              <a:rPr lang="it-IT" dirty="0"/>
              <a:t>I diritti reali di garanzia sono il </a:t>
            </a:r>
            <a:r>
              <a:rPr lang="it-IT" i="1" dirty="0"/>
              <a:t>pegno </a:t>
            </a:r>
            <a:r>
              <a:rPr lang="it-IT" dirty="0"/>
              <a:t>e l’</a:t>
            </a:r>
            <a:r>
              <a:rPr lang="it-IT" i="1" dirty="0"/>
              <a:t>ipoteca</a:t>
            </a:r>
            <a:r>
              <a:rPr lang="it-IT" dirty="0"/>
              <a:t>, che differiscono fra loro essenzialmente per l’oggetto su cui cadono: il pegno ha per oggetto cose mobili non iscritte in pubblici registri, l’ipoteca ha per oggetto le cose immobili e gli altri beni iscritti nei pubblici registri</a:t>
            </a: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normAutofit/>
          </a:bodyPr>
          <a:lstStyle/>
          <a:p>
            <a:r>
              <a:rPr lang="it-IT" dirty="0"/>
              <a:t>Se il credito garantito non è soddisfatto alla scadenza, il creditore può promuovere l’esecuzione forzata sul bene oggetto del pegno o dell’ipoteca, per soddisfarsi su di esso con preferenza rispetto agli altri creditori.</a:t>
            </a:r>
          </a:p>
          <a:p>
            <a:r>
              <a:rPr lang="it-IT" dirty="0"/>
              <a:t>Il proprietario della cosa gravata da un diritto reale altrui la può trasferire a un terzo, il quale l’acquista ugualmente gravata; si manifesta qui il carattere reale del diritto, il quale inerisce alla cosa e la segue nei trasferimenti.</a:t>
            </a:r>
          </a:p>
          <a:p>
            <a:r>
              <a:rPr lang="it-IT" dirty="0"/>
              <a:t> </a:t>
            </a:r>
          </a:p>
          <a:p>
            <a:endParaRPr lang="it-IT"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Il possesso 1140</a:t>
            </a:r>
            <a:endParaRPr lang="it-IT" dirty="0"/>
          </a:p>
        </p:txBody>
      </p:sp>
      <p:sp>
        <p:nvSpPr>
          <p:cNvPr id="3" name="Segnaposto contenuto 2"/>
          <p:cNvSpPr>
            <a:spLocks noGrp="1"/>
          </p:cNvSpPr>
          <p:nvPr>
            <p:ph idx="1"/>
          </p:nvPr>
        </p:nvSpPr>
        <p:spPr/>
        <p:txBody>
          <a:bodyPr/>
          <a:lstStyle/>
          <a:p>
            <a:r>
              <a:rPr lang="it-IT" dirty="0"/>
              <a:t>il possesso è il potere sulla cosa che si manifesta in un'attività corrispondente all'esercizio della proprietà o di altro diritto reale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COS’E’ IL POSSESSO </a:t>
            </a:r>
            <a:endParaRPr lang="it-IT" dirty="0"/>
          </a:p>
        </p:txBody>
      </p:sp>
      <p:sp>
        <p:nvSpPr>
          <p:cNvPr id="3" name="Segnaposto contenuto 2"/>
          <p:cNvSpPr>
            <a:spLocks noGrp="1"/>
          </p:cNvSpPr>
          <p:nvPr>
            <p:ph idx="1"/>
          </p:nvPr>
        </p:nvSpPr>
        <p:spPr/>
        <p:txBody>
          <a:bodyPr/>
          <a:lstStyle/>
          <a:p>
            <a:r>
              <a:rPr lang="it-IT" dirty="0"/>
              <a:t>situazione di fatto che si manifesta in un'attività corrispondente all'esercizio della proprietà o di altro diritto reale, in una parola, tutelando e attribuendo valore giuridico al possesso</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CARATTERISTICHE</a:t>
            </a:r>
            <a:endParaRPr lang="it-IT" dirty="0"/>
          </a:p>
        </p:txBody>
      </p:sp>
      <p:sp>
        <p:nvSpPr>
          <p:cNvPr id="3" name="Segnaposto contenuto 2"/>
          <p:cNvSpPr>
            <a:spLocks noGrp="1"/>
          </p:cNvSpPr>
          <p:nvPr>
            <p:ph idx="1"/>
          </p:nvPr>
        </p:nvSpPr>
        <p:spPr/>
        <p:txBody>
          <a:bodyPr>
            <a:normAutofit/>
          </a:bodyPr>
          <a:lstStyle/>
          <a:p>
            <a:r>
              <a:rPr lang="it-IT" dirty="0"/>
              <a:t>Per potersi configurare l'istituto </a:t>
            </a:r>
            <a:r>
              <a:rPr lang="it-IT" i="1" dirty="0"/>
              <a:t>de quo</a:t>
            </a:r>
            <a:r>
              <a:rPr lang="it-IT" dirty="0"/>
              <a:t>, tuttavia, rileva la presenza di </a:t>
            </a:r>
            <a:r>
              <a:rPr lang="it-IT" b="1" dirty="0"/>
              <a:t>due presupposti essenziali</a:t>
            </a:r>
            <a:r>
              <a:rPr lang="it-IT" dirty="0"/>
              <a:t>: il </a:t>
            </a:r>
            <a:r>
              <a:rPr lang="it-IT" b="1" dirty="0"/>
              <a:t>c.d. corpus </a:t>
            </a:r>
            <a:r>
              <a:rPr lang="it-IT" b="1" dirty="0" err="1"/>
              <a:t>possessionis</a:t>
            </a:r>
            <a:r>
              <a:rPr lang="it-IT" dirty="0"/>
              <a:t>, ossia il potere materiale di fatto esercitato sul bene (elemento oggettivo); e il </a:t>
            </a:r>
            <a:r>
              <a:rPr lang="it-IT" b="1" dirty="0"/>
              <a:t>c.d. "animus </a:t>
            </a:r>
            <a:r>
              <a:rPr lang="it-IT" b="1" dirty="0" err="1"/>
              <a:t>possidendi</a:t>
            </a:r>
            <a:r>
              <a:rPr lang="it-IT" b="1" dirty="0"/>
              <a:t>"</a:t>
            </a:r>
            <a:r>
              <a:rPr lang="it-IT" dirty="0"/>
              <a:t>, ossia l'elemento psicologico che si concreta nell'intenzione del soggetto di esercitare sul bene i poteri del proprietario o del titolare di altro diritto reale (elemento soggettivo).</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r>
              <a:rPr lang="it-IT" dirty="0"/>
              <a:t>Per il codice civile, </a:t>
            </a:r>
            <a:r>
              <a:rPr lang="it-IT" b="1" dirty="0"/>
              <a:t>il possesso è presunto</a:t>
            </a:r>
            <a:r>
              <a:rPr lang="it-IT" dirty="0"/>
              <a:t> in colui che esercita il potere di fatto sulla cosa, salvo che non venga provata la diversa situazione materiale della detenzione (art. 1141 c.c.).</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Possesso e detenzione</a:t>
            </a:r>
            <a:endParaRPr lang="it-IT" dirty="0"/>
          </a:p>
        </p:txBody>
      </p:sp>
      <p:sp>
        <p:nvSpPr>
          <p:cNvPr id="3" name="Segnaposto contenuto 2"/>
          <p:cNvSpPr>
            <a:spLocks noGrp="1"/>
          </p:cNvSpPr>
          <p:nvPr>
            <p:ph idx="1"/>
          </p:nvPr>
        </p:nvSpPr>
        <p:spPr/>
        <p:txBody>
          <a:bodyPr>
            <a:normAutofit/>
          </a:bodyPr>
          <a:lstStyle/>
          <a:p>
            <a:r>
              <a:rPr lang="it-IT" dirty="0"/>
              <a:t>Il principale </a:t>
            </a:r>
            <a:r>
              <a:rPr lang="it-IT" b="1" dirty="0"/>
              <a:t>carattere differenziale</a:t>
            </a:r>
            <a:r>
              <a:rPr lang="it-IT" dirty="0"/>
              <a:t> tra le due situazioni materiali di dominio, è, pertanto, </a:t>
            </a:r>
            <a:r>
              <a:rPr lang="it-IT" b="1" dirty="0"/>
              <a:t>l'elemento psicologico</a:t>
            </a:r>
            <a:r>
              <a:rPr lang="it-IT" dirty="0"/>
              <a:t>: a differenza dello stato soggettivo che caratterizza il possesso, il quale presuppone la volontà di comportarsi come titolari del diritto di proprietà o di altro diritto reale (</a:t>
            </a:r>
            <a:r>
              <a:rPr lang="it-IT" b="1" i="1" dirty="0"/>
              <a:t>c.d. animus </a:t>
            </a:r>
            <a:r>
              <a:rPr lang="it-IT" b="1" i="1" dirty="0" err="1"/>
              <a:t>possessionis</a:t>
            </a:r>
            <a:r>
              <a:rPr lang="it-IT" dirty="0"/>
              <a:t>), nella detenzione tale requisito è carente poiché si presuppone l'</a:t>
            </a:r>
            <a:r>
              <a:rPr lang="it-IT" dirty="0" err="1"/>
              <a:t>altruità</a:t>
            </a:r>
            <a:r>
              <a:rPr lang="it-IT" dirty="0"/>
              <a:t> del diritto di proprietà o reale minore, e si parla al contrario di </a:t>
            </a:r>
            <a:r>
              <a:rPr lang="it-IT" b="1" i="1" dirty="0"/>
              <a:t>"animus </a:t>
            </a:r>
            <a:r>
              <a:rPr lang="it-IT" b="1" i="1" dirty="0" err="1"/>
              <a:t>detinendi</a:t>
            </a:r>
            <a:r>
              <a:rPr lang="it-IT" b="1" i="1" dirty="0"/>
              <a:t>".</a:t>
            </a:r>
            <a:endParaRPr lang="it-IT"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normAutofit/>
          </a:bodyPr>
          <a:lstStyle/>
          <a:p>
            <a:r>
              <a:rPr lang="it-IT" dirty="0"/>
              <a:t>Il possessore può acquistare il diritto reale corrispondente, quando non ne sia già titolare, grazie alla regola “possesso vale titolo”(chi ha un bene lo si presume proprietario) e all'usucapione (per il solo fatto di detenere presso di sé un bene per il tempo previsto dalla legge si diventa proprietario per usucapione). </a:t>
            </a:r>
            <a:endParaRPr lang="it-IT" dirty="0" smtClean="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USUCAPIONE</a:t>
            </a:r>
            <a:endParaRPr lang="it-IT" dirty="0"/>
          </a:p>
        </p:txBody>
      </p:sp>
      <p:sp>
        <p:nvSpPr>
          <p:cNvPr id="3" name="Segnaposto contenuto 2"/>
          <p:cNvSpPr>
            <a:spLocks noGrp="1"/>
          </p:cNvSpPr>
          <p:nvPr>
            <p:ph idx="1"/>
          </p:nvPr>
        </p:nvSpPr>
        <p:spPr/>
        <p:txBody>
          <a:bodyPr>
            <a:normAutofit/>
          </a:bodyPr>
          <a:lstStyle/>
          <a:p>
            <a:r>
              <a:rPr lang="it-IT" dirty="0"/>
              <a:t>L'</a:t>
            </a:r>
            <a:r>
              <a:rPr lang="it-IT" dirty="0">
                <a:hlinkClick r:id="rId2" tooltip="Usucapione"/>
              </a:rPr>
              <a:t>usucapione</a:t>
            </a:r>
            <a:r>
              <a:rPr lang="it-IT" dirty="0"/>
              <a:t> (dal latino </a:t>
            </a:r>
            <a:r>
              <a:rPr lang="it-IT" i="1" dirty="0" err="1"/>
              <a:t>uso-capere</a:t>
            </a:r>
            <a:r>
              <a:rPr lang="it-IT" dirty="0"/>
              <a:t>, prendere con l'uso) è un modo di acquisto della </a:t>
            </a:r>
            <a:r>
              <a:rPr lang="it-IT" dirty="0">
                <a:hlinkClick r:id="rId3" tooltip="Proprietà (diritto)"/>
              </a:rPr>
              <a:t>proprietà</a:t>
            </a:r>
            <a:r>
              <a:rPr lang="it-IT" dirty="0"/>
              <a:t>, o di un </a:t>
            </a:r>
            <a:r>
              <a:rPr lang="it-IT" dirty="0">
                <a:hlinkClick r:id="rId4" tooltip="Diritto reale"/>
              </a:rPr>
              <a:t>diritto reale</a:t>
            </a:r>
            <a:r>
              <a:rPr lang="it-IT" dirty="0"/>
              <a:t> di godimento, a titolo originario, mediante il possesso indisturbato protratto per un certo periodo di tempo. La durata del periodo di tempo necessario per usucapire varia secondo la categoria del bene, la situazione soggettiva del possessore, l'esistenza o meno di un titolo idoneo, l'esistenza o meno della trascrizione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normAutofit lnSpcReduction="10000"/>
          </a:bodyPr>
          <a:lstStyle/>
          <a:p>
            <a:r>
              <a:rPr lang="it-IT" dirty="0"/>
              <a:t>L'usucapione ordinaria sui beni mobili ed immobili in possesso è di 20 anni.</a:t>
            </a:r>
          </a:p>
          <a:p>
            <a:r>
              <a:rPr lang="it-IT" dirty="0"/>
              <a:t>L'usucapione di beni mobili ed immobili in buona fede è abbreviata a 10 anni.</a:t>
            </a:r>
          </a:p>
          <a:p>
            <a:r>
              <a:rPr lang="it-IT" dirty="0"/>
              <a:t>L'usucapione di beni mobili registrati in possesso è di 10 anni, se il bene è trascritto, in buona fede ed a titolo astrattamente idoneo è di 3 anni.</a:t>
            </a:r>
          </a:p>
          <a:p>
            <a:r>
              <a:rPr lang="it-IT" dirty="0"/>
              <a:t>L'usucapione per i fondi rustici montani o per i fondi rustici non montani con reddito dominicale inferiore a 180,76 €</a:t>
            </a:r>
            <a:r>
              <a:rPr lang="it-IT" baseline="30000" dirty="0">
                <a:hlinkClick r:id="rId2"/>
              </a:rPr>
              <a:t>[1]</a:t>
            </a:r>
            <a:r>
              <a:rPr lang="it-IT" dirty="0"/>
              <a:t> è di 15 anni; se il fondo è trascritto, in buona fede ed a titolo idoneo è di 5 anni.</a:t>
            </a:r>
          </a:p>
          <a:p>
            <a:endParaRPr lang="it-IT"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normAutofit fontScale="92500" lnSpcReduction="20000"/>
          </a:bodyPr>
          <a:lstStyle/>
          <a:p>
            <a:r>
              <a:rPr lang="it-IT" dirty="0"/>
              <a:t>Il possesso porta ad usucapire se dura continuativamente per tutto il tempo previsto dalla legge. Non è possibile usucapire le servitù non apparenti, cioè quelle che sono esercitate senza che vi siano opere visibili e permanenti a tale scopo. L'usucapione viene interrotta quando il titolare del diritto lo esercita con atti materiali o quando si presenta una domanda in giudizio volta al recupero del possesso (in ciò ricomprese, ovviamente, anche le azioni petitorie), ovvero quando il possesso venga perso per oltre un anno per fatto di un terzo</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obbligazioni</a:t>
            </a:r>
            <a:endParaRPr lang="it-IT" dirty="0"/>
          </a:p>
        </p:txBody>
      </p:sp>
      <p:sp>
        <p:nvSpPr>
          <p:cNvPr id="3" name="Segnaposto contenuto 2"/>
          <p:cNvSpPr>
            <a:spLocks noGrp="1"/>
          </p:cNvSpPr>
          <p:nvPr>
            <p:ph idx="1"/>
          </p:nvPr>
        </p:nvSpPr>
        <p:spPr/>
        <p:txBody>
          <a:bodyPr>
            <a:normAutofit lnSpcReduction="10000"/>
          </a:bodyPr>
          <a:lstStyle/>
          <a:p>
            <a:r>
              <a:rPr lang="it-IT" i="1" dirty="0"/>
              <a:t>I diritto di credito (detto anche personale) attribuisce al creditore la pretesa di esigere una prestazione da una o più persone determinate.</a:t>
            </a:r>
            <a:r>
              <a:rPr lang="it-IT" dirty="0"/>
              <a:t> Il rapporto fra creditore  e debitore è detto </a:t>
            </a:r>
            <a:r>
              <a:rPr lang="it-IT" i="1" dirty="0"/>
              <a:t>obbligazione</a:t>
            </a:r>
            <a:r>
              <a:rPr lang="it-IT" dirty="0"/>
              <a:t> (o </a:t>
            </a:r>
            <a:r>
              <a:rPr lang="it-IT" i="1" dirty="0"/>
              <a:t>rapporto obbligatorio</a:t>
            </a:r>
            <a:r>
              <a:rPr lang="it-IT" dirty="0"/>
              <a:t>).</a:t>
            </a:r>
          </a:p>
          <a:p>
            <a:r>
              <a:rPr lang="it-IT" dirty="0"/>
              <a:t>La prestazione dovuta può essere positiva o negativa: può cioè consistere in un’azione o in un’astensione.</a:t>
            </a:r>
          </a:p>
          <a:p>
            <a:endParaRPr lang="it-IT"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normAutofit fontScale="85000" lnSpcReduction="10000"/>
          </a:bodyPr>
          <a:lstStyle/>
          <a:p>
            <a:r>
              <a:rPr lang="it-IT" dirty="0"/>
              <a:t>Occorre però che si tratti di una prestazione </a:t>
            </a:r>
            <a:r>
              <a:rPr lang="it-IT" i="1" dirty="0"/>
              <a:t>suscettibile di valutazione economica</a:t>
            </a:r>
            <a:r>
              <a:rPr lang="it-IT" dirty="0"/>
              <a:t>, di una prestazione di carattere </a:t>
            </a:r>
            <a:r>
              <a:rPr lang="it-IT" i="1" dirty="0"/>
              <a:t>patrimoniale</a:t>
            </a:r>
            <a:r>
              <a:rPr lang="it-IT" dirty="0"/>
              <a:t> (</a:t>
            </a:r>
            <a:r>
              <a:rPr lang="it-IT" b="1" dirty="0"/>
              <a:t>art. 1174 c.c.</a:t>
            </a:r>
            <a:r>
              <a:rPr lang="it-IT" dirty="0"/>
              <a:t>). ciò che la norma richiede è che si tratti di prestazioni che possano essere oggetto di scambio economico senza offendere i principi della morale e del costume sociale.</a:t>
            </a:r>
          </a:p>
          <a:p>
            <a:r>
              <a:rPr lang="it-IT" dirty="0"/>
              <a:t>Se la prestazione primariamente dovuta non viene adempiuta esattamente, sorgono obblighi di restituzione, riparazione o risarcimento del danno, che si affiancano all’obbligo primario, oppure lo sostituiscono</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normAutofit fontScale="92500" lnSpcReduction="20000"/>
          </a:bodyPr>
          <a:lstStyle/>
          <a:p>
            <a:r>
              <a:rPr lang="it-IT" dirty="0"/>
              <a:t>L’</a:t>
            </a:r>
            <a:r>
              <a:rPr lang="it-IT" b="1" dirty="0"/>
              <a:t>art. 1175 c.c.</a:t>
            </a:r>
            <a:r>
              <a:rPr lang="it-IT" dirty="0"/>
              <a:t> impone al debitore e al creditore di comportarsi secondo le </a:t>
            </a:r>
            <a:r>
              <a:rPr lang="it-IT" b="1" dirty="0"/>
              <a:t>regole della correttezza</a:t>
            </a:r>
            <a:r>
              <a:rPr lang="it-IT" dirty="0"/>
              <a:t>. Il debitore è tenuto anche a quelle prestazioni strumentali o accessorie che appaiono dovute, secondo un criterio di correttezza appunto, al fine di realizzare pienamente l’interesse del creditore alla prestazione. Obblighi di correttezza sono imposti anche al creditore, il quale pure è tenuto a quel minimo di cooperazione che è usuale fra persone corrette per facilitare al debitore l’adempimento o, quanto meno, per evitare inutili aggravi.</a:t>
            </a:r>
          </a:p>
          <a:p>
            <a:endParaRPr lang="it-IT"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r>
              <a:rPr lang="it-IT" dirty="0"/>
              <a:t>L’</a:t>
            </a:r>
            <a:r>
              <a:rPr lang="it-IT" b="1" dirty="0"/>
              <a:t>art. 1173 c.c.</a:t>
            </a:r>
            <a:r>
              <a:rPr lang="it-IT" dirty="0"/>
              <a:t> indica, come fonti delle obbligazioni, </a:t>
            </a:r>
            <a:r>
              <a:rPr lang="it-IT" i="1" dirty="0"/>
              <a:t>il contratto, il fatto illecito e ogni altro atto o fatto idoneo a produrle in conformità dell’ordinamento giuridico</a:t>
            </a:r>
            <a:r>
              <a:rPr lang="it-IT" dirty="0"/>
              <a:t>. La formula generica che chiude l’articolo comprende fonti più disparate. Vanno menzionate le </a:t>
            </a:r>
            <a:r>
              <a:rPr lang="it-IT" i="1" dirty="0"/>
              <a:t>promesse unilaterali</a:t>
            </a:r>
            <a:r>
              <a:rPr lang="it-IT" dirty="0"/>
              <a:t>, la </a:t>
            </a:r>
            <a:r>
              <a:rPr lang="it-IT" i="1" dirty="0"/>
              <a:t>gestione di affari</a:t>
            </a:r>
            <a:r>
              <a:rPr lang="it-IT" dirty="0"/>
              <a:t>, la </a:t>
            </a:r>
            <a:r>
              <a:rPr lang="it-IT" i="1" dirty="0"/>
              <a:t>ripetizione dell’indebito</a:t>
            </a:r>
            <a:r>
              <a:rPr lang="it-IT" dirty="0"/>
              <a:t> e l’</a:t>
            </a:r>
            <a:r>
              <a:rPr lang="it-IT" i="1" dirty="0"/>
              <a:t>arricchimento senza causa</a:t>
            </a:r>
            <a:endParaRPr lang="it-IT"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normAutofit fontScale="92500"/>
          </a:bodyPr>
          <a:lstStyle/>
          <a:p>
            <a:r>
              <a:rPr lang="it-IT" b="1" dirty="0"/>
              <a:t>Le obbligazioni reali</a:t>
            </a:r>
            <a:endParaRPr lang="it-IT" dirty="0"/>
          </a:p>
          <a:p>
            <a:r>
              <a:rPr lang="it-IT" dirty="0"/>
              <a:t>Talvolta un’obbligazione è a carico di un soggetto se ed in quanto egli sia proprietario di una determinata cosa, o titolare di un diritto reale su di essa; l’obbligazione è intrinsecamente collegata con il diritto reale. Le </a:t>
            </a:r>
            <a:r>
              <a:rPr lang="it-IT" i="1" dirty="0"/>
              <a:t>obbligazioni reali </a:t>
            </a:r>
            <a:r>
              <a:rPr lang="it-IT" dirty="0"/>
              <a:t>sono inerenti a un diritto reale sia nel senso che l’obbligato può liberarsi rinunciando al diritto stesso in favore dell’altra parte</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Modi acquisto proprietà</a:t>
            </a:r>
            <a:endParaRPr lang="it-IT" dirty="0"/>
          </a:p>
        </p:txBody>
      </p:sp>
      <p:sp>
        <p:nvSpPr>
          <p:cNvPr id="3" name="Segnaposto contenuto 2"/>
          <p:cNvSpPr>
            <a:spLocks noGrp="1"/>
          </p:cNvSpPr>
          <p:nvPr>
            <p:ph idx="1"/>
          </p:nvPr>
        </p:nvSpPr>
        <p:spPr/>
        <p:txBody>
          <a:bodyPr>
            <a:normAutofit fontScale="77500" lnSpcReduction="20000"/>
          </a:bodyPr>
          <a:lstStyle/>
          <a:p>
            <a:r>
              <a:rPr lang="it-IT" dirty="0"/>
              <a:t>La proprietà di qualsiasi bene, mobile o immobile, può essere acquistata essenzialmente in due modi: </a:t>
            </a:r>
            <a:endParaRPr lang="it-IT" dirty="0" smtClean="0"/>
          </a:p>
          <a:p>
            <a:r>
              <a:rPr lang="it-IT" dirty="0" smtClean="0"/>
              <a:t>o </a:t>
            </a:r>
            <a:r>
              <a:rPr lang="it-IT" dirty="0"/>
              <a:t>a titolo derivativo, quando il diritto di proprietà viene trasmesso da un individuo ad un altro, come nei contratti di compravendita, nella permuta, nella donazione o nella successione a titolo di eredità o il legato; </a:t>
            </a:r>
            <a:endParaRPr lang="it-IT" dirty="0" smtClean="0"/>
          </a:p>
          <a:p>
            <a:r>
              <a:rPr lang="it-IT" dirty="0" smtClean="0"/>
              <a:t>o </a:t>
            </a:r>
            <a:r>
              <a:rPr lang="it-IT" dirty="0"/>
              <a:t>a titolo originario, quando non vi è trasmissione o passaggio da una persona ad un'altra, come nel caso dell'occupazione, dell'invenzione, dell'accessione, dell'unione e commistione, della specificazione, dell'usucapione e dell'acquisto di buona fede dei beni mobili.</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normAutofit lnSpcReduction="10000"/>
          </a:bodyPr>
          <a:lstStyle/>
          <a:p>
            <a:r>
              <a:rPr lang="it-IT" dirty="0"/>
              <a:t>Ex art. 922 c.c., la proprietà può essere acquistata a titolo originario: per "</a:t>
            </a:r>
            <a:r>
              <a:rPr lang="it-IT" b="1" dirty="0"/>
              <a:t>occupazione</a:t>
            </a:r>
            <a:r>
              <a:rPr lang="it-IT" dirty="0"/>
              <a:t>", relativamente ai beni mobili abbandonati o alle </a:t>
            </a:r>
            <a:r>
              <a:rPr lang="it-IT" dirty="0" err="1"/>
              <a:t>res</a:t>
            </a:r>
            <a:r>
              <a:rPr lang="it-IT" dirty="0"/>
              <a:t> </a:t>
            </a:r>
            <a:r>
              <a:rPr lang="it-IT" dirty="0" err="1"/>
              <a:t>nullius</a:t>
            </a:r>
            <a:r>
              <a:rPr lang="it-IT" dirty="0"/>
              <a:t> con la presa di possesso (art. 923 c.c.); per "</a:t>
            </a:r>
            <a:r>
              <a:rPr lang="it-IT" b="1" dirty="0"/>
              <a:t>invenzione</a:t>
            </a:r>
            <a:r>
              <a:rPr lang="it-IT" dirty="0"/>
              <a:t>", relativamente alle cose smarrite o dimenticate (art. 927 c.c.); per "</a:t>
            </a:r>
            <a:r>
              <a:rPr lang="it-IT" b="1" dirty="0"/>
              <a:t>accessione"</a:t>
            </a:r>
            <a:r>
              <a:rPr lang="it-IT" dirty="0"/>
              <a:t>, a favore del proprietario del suolo e fatte salve le eccezioni di legge, ove sopra o sotto lo stesso sorgano altre opere (artt. 934 e ss. c.c.);</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normAutofit fontScale="85000" lnSpcReduction="20000"/>
          </a:bodyPr>
          <a:lstStyle/>
          <a:p>
            <a:r>
              <a:rPr lang="it-IT" dirty="0"/>
              <a:t>per "</a:t>
            </a:r>
            <a:r>
              <a:rPr lang="it-IT" b="1" dirty="0"/>
              <a:t>specificazione</a:t>
            </a:r>
            <a:r>
              <a:rPr lang="it-IT" dirty="0"/>
              <a:t>", a seguito della trasformazione della materia in cosa nuova che acquista quindi un valore notevolmente maggiore (art. 940 c.c.), per </a:t>
            </a:r>
            <a:r>
              <a:rPr lang="it-IT" b="1" dirty="0"/>
              <a:t>"unione o commistione",</a:t>
            </a:r>
            <a:r>
              <a:rPr lang="it-IT" dirty="0"/>
              <a:t>quando due cose mobili si uniscono per formare una cosa composta che conserva la propria identità pur rendendoli inseparabili (unione) ovvero la perda completamente (commistione) (art. 939 c.c.); per "</a:t>
            </a:r>
            <a:r>
              <a:rPr lang="it-IT" b="1" dirty="0"/>
              <a:t>usucapione</a:t>
            </a:r>
            <a:r>
              <a:rPr lang="it-IT" dirty="0"/>
              <a:t>", a seguito del possesso continuo e ininterrotto per venti anni della cosa (art. 1158 e ss. c.c.); </a:t>
            </a:r>
            <a:r>
              <a:rPr lang="it-IT" b="1" dirty="0"/>
              <a:t>per effetto di contratti</a:t>
            </a:r>
            <a:r>
              <a:rPr lang="it-IT" dirty="0"/>
              <a:t> (art. 1376 c.c.), </a:t>
            </a:r>
            <a:r>
              <a:rPr lang="it-IT" b="1" dirty="0"/>
              <a:t>per successione a causa di morte </a:t>
            </a:r>
            <a:r>
              <a:rPr lang="it-IT" dirty="0"/>
              <a:t>(art. 456 c.c.) e negli </a:t>
            </a:r>
            <a:r>
              <a:rPr lang="it-IT" b="1" dirty="0"/>
              <a:t>altri modi stabiliti dalla legge.</a:t>
            </a:r>
            <a:endParaRPr lang="it-IT" dirty="0"/>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r>
              <a:rPr lang="it-IT" dirty="0" smtClean="0"/>
              <a:t> </a:t>
            </a:r>
            <a:r>
              <a:rPr lang="it-IT" dirty="0"/>
              <a:t>il diritto di proprietà si acquista, in verità nella maggior parte dei casi, mediante </a:t>
            </a:r>
            <a:r>
              <a:rPr lang="it-IT" b="1" dirty="0"/>
              <a:t>contratto</a:t>
            </a:r>
            <a:r>
              <a:rPr lang="it-IT" dirty="0"/>
              <a:t> o per </a:t>
            </a:r>
            <a:r>
              <a:rPr lang="it-IT" b="1" dirty="0"/>
              <a:t>successione</a:t>
            </a:r>
            <a:r>
              <a:rPr lang="it-IT" dirty="0"/>
              <a:t>.</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normAutofit lnSpcReduction="10000"/>
          </a:bodyPr>
          <a:lstStyle/>
          <a:p>
            <a:r>
              <a:rPr lang="it-IT" b="1" u="sng" dirty="0">
                <a:hlinkClick r:id="rId2"/>
              </a:rPr>
              <a:t>contratto di compravendita</a:t>
            </a:r>
            <a:r>
              <a:rPr lang="it-IT" dirty="0"/>
              <a:t> nel quale la proprietà passa da un soggetto all’altro in virtù del solo consenso e con lo scambio della cosa contro il prezzo, della </a:t>
            </a:r>
            <a:r>
              <a:rPr lang="it-IT" b="1" dirty="0"/>
              <a:t>permuta</a:t>
            </a:r>
            <a:r>
              <a:rPr lang="it-IT" dirty="0"/>
              <a:t>, nella quale lo scambio avviene tra due cose, o della </a:t>
            </a:r>
            <a:r>
              <a:rPr lang="it-IT" b="1" dirty="0"/>
              <a:t>donazione </a:t>
            </a:r>
            <a:r>
              <a:rPr lang="it-IT" dirty="0"/>
              <a:t>(art. 769 e ss. c.c.), nella quale una persona, a titolo di liberalità e senza alcun corrispettivo, trasferisce ad un'altra, che deve accettare espressamente, un bene mobile o immobile</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contratti</a:t>
            </a:r>
            <a:endParaRPr lang="it-IT" dirty="0"/>
          </a:p>
        </p:txBody>
      </p:sp>
      <p:sp>
        <p:nvSpPr>
          <p:cNvPr id="3" name="Segnaposto contenuto 2"/>
          <p:cNvSpPr>
            <a:spLocks noGrp="1"/>
          </p:cNvSpPr>
          <p:nvPr>
            <p:ph idx="1"/>
          </p:nvPr>
        </p:nvSpPr>
        <p:spPr/>
        <p:txBody>
          <a:bodyPr/>
          <a:lstStyle/>
          <a:p>
            <a:r>
              <a:rPr lang="it-IT" dirty="0" smtClean="0"/>
              <a:t>Art 1321 cc </a:t>
            </a:r>
            <a:r>
              <a:rPr lang="it-IT" dirty="0" smtClean="0">
                <a:sym typeface="Wingdings" pitchFamily="2" charset="2"/>
              </a:rPr>
              <a:t> </a:t>
            </a:r>
            <a:r>
              <a:rPr lang="it-IT" dirty="0" smtClean="0"/>
              <a:t>il contratto è l'accordo di due o più parti per costituire, regolare o estinguere tra loro un rapporto giuridico patrimoniale</a:t>
            </a:r>
            <a:endParaRPr lang="it-IT" dirty="0"/>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274638"/>
            <a:ext cx="8229600" cy="202034"/>
          </a:xfrm>
        </p:spPr>
        <p:txBody>
          <a:bodyPr>
            <a:normAutofit fontScale="90000"/>
          </a:bodyPr>
          <a:lstStyle/>
          <a:p>
            <a:endParaRPr lang="it-IT" dirty="0"/>
          </a:p>
        </p:txBody>
      </p:sp>
      <p:sp>
        <p:nvSpPr>
          <p:cNvPr id="3" name="Segnaposto contenuto 2"/>
          <p:cNvSpPr>
            <a:spLocks noGrp="1"/>
          </p:cNvSpPr>
          <p:nvPr>
            <p:ph idx="1"/>
          </p:nvPr>
        </p:nvSpPr>
        <p:spPr>
          <a:xfrm>
            <a:off x="457200" y="692696"/>
            <a:ext cx="8229600" cy="5832648"/>
          </a:xfrm>
        </p:spPr>
        <p:txBody>
          <a:bodyPr>
            <a:normAutofit fontScale="77500" lnSpcReduction="20000"/>
          </a:bodyPr>
          <a:lstStyle/>
          <a:p>
            <a:r>
              <a:rPr lang="it-IT" dirty="0" smtClean="0"/>
              <a:t>è l'accordo</a:t>
            </a:r>
            <a:r>
              <a:rPr lang="it-IT" dirty="0" smtClean="0">
                <a:sym typeface="Wingdings" pitchFamily="2" charset="2"/>
              </a:rPr>
              <a:t></a:t>
            </a:r>
            <a:r>
              <a:rPr lang="it-IT" dirty="0" smtClean="0"/>
              <a:t> cioè l'incontro delle volontà delle parti, è l'elemento caratterizzante ed ineliminabile di qualsiasi tipo di contratto</a:t>
            </a:r>
          </a:p>
          <a:p>
            <a:r>
              <a:rPr lang="it-IT" dirty="0" smtClean="0"/>
              <a:t>tra due o più parti</a:t>
            </a:r>
            <a:r>
              <a:rPr lang="it-IT" dirty="0" smtClean="0">
                <a:sym typeface="Wingdings" pitchFamily="2" charset="2"/>
              </a:rPr>
              <a:t></a:t>
            </a:r>
            <a:r>
              <a:rPr lang="it-IT" dirty="0" smtClean="0"/>
              <a:t>non esiste contratto con una sola parte; il negozio giuridico contratto deve essere "come minimo bilaterale" potendo anche coinvolgere un numero maggiore di parti, e cioè plurilaterale (sul concetto di parte vedi quanto già detto nel negozio giuridico)</a:t>
            </a:r>
          </a:p>
          <a:p>
            <a:r>
              <a:rPr lang="it-IT" dirty="0" smtClean="0"/>
              <a:t>per costituire, regolare o estinguere tra loro un rapporto giuridico</a:t>
            </a:r>
            <a:r>
              <a:rPr lang="it-IT" dirty="0" smtClean="0">
                <a:sym typeface="Wingdings" pitchFamily="2" charset="2"/>
              </a:rPr>
              <a:t></a:t>
            </a:r>
            <a:r>
              <a:rPr lang="it-IT" dirty="0" smtClean="0"/>
              <a:t>questo è l'oggetto giuridico del contratto, quello che le parti stabiliscono in ordine al loro </a:t>
            </a:r>
            <a:r>
              <a:rPr lang="it-IT" dirty="0" err="1" smtClean="0"/>
              <a:t>rapportopatrimonialei</a:t>
            </a:r>
            <a:endParaRPr lang="it-IT" dirty="0" smtClean="0"/>
          </a:p>
          <a:p>
            <a:r>
              <a:rPr lang="it-IT" dirty="0" smtClean="0"/>
              <a:t>contratti hanno esclusivamente ad oggetto rapporti giuridici patrimoniali;</a:t>
            </a:r>
            <a:r>
              <a:rPr lang="it-IT" dirty="0" smtClean="0">
                <a:sym typeface="Wingdings" pitchFamily="2" charset="2"/>
              </a:rPr>
              <a:t></a:t>
            </a:r>
            <a:r>
              <a:rPr lang="it-IT" dirty="0" smtClean="0"/>
              <a:t> non sono contratti, quindi, quei negozi dove manca o non è essenziale l'elemento della </a:t>
            </a:r>
            <a:r>
              <a:rPr lang="it-IT" dirty="0" err="1" smtClean="0"/>
              <a:t>patrimonialità</a:t>
            </a:r>
            <a:r>
              <a:rPr lang="it-IT" dirty="0" smtClean="0"/>
              <a:t>, come il matrimonio</a:t>
            </a:r>
            <a:endParaRPr lang="it-IT" dirty="0"/>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normAutofit fontScale="92500" lnSpcReduction="10000"/>
          </a:bodyPr>
          <a:lstStyle/>
          <a:p>
            <a:r>
              <a:rPr lang="it-IT" dirty="0" smtClean="0"/>
              <a:t>le parti possono liberamente determinare il contenuto del contratto nei limiti imposti dalla legge</a:t>
            </a:r>
          </a:p>
          <a:p>
            <a:r>
              <a:rPr lang="it-IT" dirty="0" smtClean="0"/>
              <a:t>Si parla in questi casi di autonomia contrattuale che possiamo esemplificare in:</a:t>
            </a:r>
          </a:p>
          <a:p>
            <a:r>
              <a:rPr lang="it-IT" b="1" dirty="0" smtClean="0"/>
              <a:t>libertà di contrarre</a:t>
            </a:r>
            <a:r>
              <a:rPr lang="it-IT" dirty="0" smtClean="0"/>
              <a:t>, intesa come libertà di stipulare o meno un contratto;</a:t>
            </a:r>
          </a:p>
          <a:p>
            <a:r>
              <a:rPr lang="it-IT" b="1" dirty="0" smtClean="0"/>
              <a:t>libertà contrattuale</a:t>
            </a:r>
            <a:r>
              <a:rPr lang="it-IT" dirty="0" smtClean="0"/>
              <a:t>, conseguenza della prima, indica il potere delle parti di determinare il contenuto del contratto</a:t>
            </a:r>
          </a:p>
          <a:p>
            <a:endParaRPr lang="it-IT" dirty="0"/>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normAutofit fontScale="92500" lnSpcReduction="10000"/>
          </a:bodyPr>
          <a:lstStyle/>
          <a:p>
            <a:r>
              <a:rPr lang="it-IT" dirty="0" smtClean="0"/>
              <a:t>I requisiti  del contratto sono:</a:t>
            </a:r>
            <a:br>
              <a:rPr lang="it-IT" dirty="0" smtClean="0"/>
            </a:br>
            <a:r>
              <a:rPr lang="it-IT" dirty="0" smtClean="0"/>
              <a:t>1. l'accordo delle parti</a:t>
            </a:r>
            <a:br>
              <a:rPr lang="it-IT" dirty="0" smtClean="0"/>
            </a:br>
            <a:r>
              <a:rPr lang="it-IT" dirty="0" smtClean="0"/>
              <a:t>2. la causa</a:t>
            </a:r>
            <a:br>
              <a:rPr lang="it-IT" dirty="0" smtClean="0"/>
            </a:br>
            <a:r>
              <a:rPr lang="it-IT" dirty="0" smtClean="0"/>
              <a:t>3. l'oggetto</a:t>
            </a:r>
            <a:br>
              <a:rPr lang="it-IT" dirty="0" smtClean="0"/>
            </a:br>
            <a:r>
              <a:rPr lang="it-IT" dirty="0" smtClean="0"/>
              <a:t>4. la forma, quando risulta che è prescritta dalla legge sotto pena di nullità</a:t>
            </a:r>
          </a:p>
          <a:p>
            <a:r>
              <a:rPr lang="it-IT" dirty="0" smtClean="0"/>
              <a:t>Gli elementi essenziali del contratto sono, quindi, quasi gli stessi del negozio giuridico; è vero, però, che alcuni di questi hanno delle peculiarità tipiche</a:t>
            </a:r>
          </a:p>
          <a:p>
            <a:endParaRPr lang="it-IT" dirty="0"/>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classificazione</a:t>
            </a:r>
            <a:endParaRPr lang="it-IT" dirty="0"/>
          </a:p>
        </p:txBody>
      </p:sp>
      <p:sp>
        <p:nvSpPr>
          <p:cNvPr id="3" name="Segnaposto contenuto 2"/>
          <p:cNvSpPr>
            <a:spLocks noGrp="1"/>
          </p:cNvSpPr>
          <p:nvPr>
            <p:ph idx="1"/>
          </p:nvPr>
        </p:nvSpPr>
        <p:spPr/>
        <p:txBody>
          <a:bodyPr>
            <a:normAutofit/>
          </a:bodyPr>
          <a:lstStyle/>
          <a:p>
            <a:r>
              <a:rPr lang="it-IT" dirty="0" smtClean="0"/>
              <a:t>contratti tipici</a:t>
            </a:r>
            <a:r>
              <a:rPr lang="it-IT" dirty="0" smtClean="0">
                <a:sym typeface="Wingdings" pitchFamily="2" charset="2"/>
              </a:rPr>
              <a:t></a:t>
            </a:r>
            <a:r>
              <a:rPr lang="it-IT" dirty="0" smtClean="0"/>
              <a:t>sono quei contratti previsti dalla legge (es. compravendita, locazione, mandato etc.</a:t>
            </a:r>
          </a:p>
          <a:p>
            <a:r>
              <a:rPr lang="it-IT" dirty="0" smtClean="0"/>
              <a:t>contratti atipici</a:t>
            </a:r>
            <a:r>
              <a:rPr lang="it-IT" dirty="0" smtClean="0">
                <a:sym typeface="Wingdings" pitchFamily="2" charset="2"/>
              </a:rPr>
              <a:t></a:t>
            </a:r>
            <a:r>
              <a:rPr lang="it-IT" dirty="0" smtClean="0"/>
              <a:t>sono quei contratti non previsti (e quindi non espressamente regolati) dalla legge. Sono validi solo se hanno una causa lecita, giuridicamente e economicamente apprezzabile (es. leasing)</a:t>
            </a:r>
            <a:endParaRPr lang="it-IT" dirty="0"/>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fontScale="90000"/>
          </a:bodyPr>
          <a:lstStyle/>
          <a:p>
            <a:r>
              <a:rPr lang="it-IT" dirty="0" smtClean="0"/>
              <a:t>in base  in base al momento del perfezionamento del contratto;</a:t>
            </a:r>
            <a:endParaRPr lang="it-IT" dirty="0"/>
          </a:p>
        </p:txBody>
      </p:sp>
      <p:sp>
        <p:nvSpPr>
          <p:cNvPr id="3" name="Segnaposto contenuto 2"/>
          <p:cNvSpPr>
            <a:spLocks noGrp="1"/>
          </p:cNvSpPr>
          <p:nvPr>
            <p:ph idx="1"/>
          </p:nvPr>
        </p:nvSpPr>
        <p:spPr>
          <a:xfrm>
            <a:off x="457200" y="1484784"/>
            <a:ext cx="8229600" cy="5184576"/>
          </a:xfrm>
        </p:spPr>
        <p:txBody>
          <a:bodyPr>
            <a:normAutofit fontScale="77500" lnSpcReduction="20000"/>
          </a:bodyPr>
          <a:lstStyle/>
          <a:p>
            <a:r>
              <a:rPr lang="it-IT" b="1" dirty="0" smtClean="0"/>
              <a:t>contratti consensuali</a:t>
            </a:r>
            <a:r>
              <a:rPr lang="it-IT" dirty="0" smtClean="0">
                <a:sym typeface="Wingdings" pitchFamily="2" charset="2"/>
              </a:rPr>
              <a:t></a:t>
            </a:r>
            <a:r>
              <a:rPr lang="it-IT" dirty="0" smtClean="0"/>
              <a:t>si perfezionano (e quindi si concludono) nel momento in cui si è raggiunto il consenso</a:t>
            </a:r>
            <a:br>
              <a:rPr lang="it-IT" dirty="0" smtClean="0"/>
            </a:br>
            <a:r>
              <a:rPr lang="it-IT" dirty="0" smtClean="0"/>
              <a:t>rientrano in questi contratti:</a:t>
            </a:r>
            <a:br>
              <a:rPr lang="it-IT" dirty="0" smtClean="0"/>
            </a:br>
            <a:r>
              <a:rPr lang="it-IT" dirty="0" smtClean="0"/>
              <a:t>1. contratti che attuano il trasferimento della proprietà di una cosa determinata</a:t>
            </a:r>
            <a:br>
              <a:rPr lang="it-IT" dirty="0" smtClean="0"/>
            </a:br>
            <a:r>
              <a:rPr lang="it-IT" dirty="0" smtClean="0"/>
              <a:t>2. contratti che hanno ad oggetto il trasferimento o la costituzione di diritti reali</a:t>
            </a:r>
            <a:br>
              <a:rPr lang="it-IT" dirty="0" smtClean="0"/>
            </a:br>
            <a:r>
              <a:rPr lang="it-IT" dirty="0" smtClean="0"/>
              <a:t>3. contratti che attuano  il trasferimento di altri tipi di diritti diversi da quelli reali (art. 1376 c.c.)</a:t>
            </a:r>
          </a:p>
          <a:p>
            <a:r>
              <a:rPr lang="it-IT" b="1" dirty="0" smtClean="0"/>
              <a:t>contratti reali</a:t>
            </a:r>
            <a:r>
              <a:rPr lang="it-IT" dirty="0" smtClean="0">
                <a:sym typeface="Wingdings" pitchFamily="2" charset="2"/>
              </a:rPr>
              <a:t> </a:t>
            </a:r>
            <a:r>
              <a:rPr lang="it-IT" dirty="0" smtClean="0"/>
              <a:t>si perfezionano nel momento in cui si è consegnata la cosa oggetto del contratto (es. il denaro nel mutuo) ; per questi contratti c'è quindi bisogno di: consenso + consegna. </a:t>
            </a:r>
            <a:br>
              <a:rPr lang="it-IT" dirty="0" smtClean="0"/>
            </a:br>
            <a:r>
              <a:rPr lang="it-IT" dirty="0" smtClean="0"/>
              <a:t>I contratti reali sono tutti tipici, cioè devono essere tutti previsti dalla legge</a:t>
            </a:r>
            <a:endParaRPr lang="it-IT" dirty="0"/>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In base agli effetti</a:t>
            </a:r>
            <a:endParaRPr lang="it-IT" dirty="0"/>
          </a:p>
        </p:txBody>
      </p:sp>
      <p:sp>
        <p:nvSpPr>
          <p:cNvPr id="3" name="Segnaposto contenuto 2"/>
          <p:cNvSpPr>
            <a:spLocks noGrp="1"/>
          </p:cNvSpPr>
          <p:nvPr>
            <p:ph idx="1"/>
          </p:nvPr>
        </p:nvSpPr>
        <p:spPr/>
        <p:txBody>
          <a:bodyPr/>
          <a:lstStyle/>
          <a:p>
            <a:r>
              <a:rPr lang="it-IT" dirty="0" smtClean="0"/>
              <a:t>contratti obbligatori</a:t>
            </a:r>
            <a:r>
              <a:rPr lang="it-IT" dirty="0" smtClean="0">
                <a:sym typeface="Wingdings" pitchFamily="2" charset="2"/>
              </a:rPr>
              <a:t> </a:t>
            </a:r>
            <a:r>
              <a:rPr lang="it-IT" dirty="0" smtClean="0"/>
              <a:t>sono quelli che producono effetti obbligatori</a:t>
            </a:r>
          </a:p>
          <a:p>
            <a:r>
              <a:rPr lang="it-IT" dirty="0" smtClean="0"/>
              <a:t>contratti ad efficacia reale</a:t>
            </a:r>
            <a:r>
              <a:rPr lang="it-IT" dirty="0" smtClean="0">
                <a:sym typeface="Wingdings" pitchFamily="2" charset="2"/>
              </a:rPr>
              <a:t></a:t>
            </a:r>
            <a:r>
              <a:rPr lang="it-IT" dirty="0" smtClean="0"/>
              <a:t>sono quelli che producono l'immediato trasferimento, la costituzione o modificazione di diritti</a:t>
            </a:r>
            <a:endParaRPr lang="it-IT" dirty="0"/>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a:xfrm>
            <a:off x="457200" y="1600200"/>
            <a:ext cx="8229600" cy="4853136"/>
          </a:xfrm>
        </p:spPr>
        <p:txBody>
          <a:bodyPr>
            <a:normAutofit fontScale="85000" lnSpcReduction="20000"/>
          </a:bodyPr>
          <a:lstStyle/>
          <a:p>
            <a:r>
              <a:rPr lang="it-IT" b="1" dirty="0" smtClean="0"/>
              <a:t>contratti a prestazioni corrispettive o sinallagmatici</a:t>
            </a:r>
            <a:r>
              <a:rPr lang="it-IT" dirty="0" smtClean="0">
                <a:sym typeface="Wingdings" pitchFamily="2" charset="2"/>
              </a:rPr>
              <a:t></a:t>
            </a:r>
            <a:r>
              <a:rPr lang="it-IT" dirty="0" smtClean="0"/>
              <a:t>sono quelli dove vi sono due prestazioni legate tra loro da un nesso (</a:t>
            </a:r>
            <a:r>
              <a:rPr lang="it-IT" dirty="0" smtClean="0">
                <a:hlinkClick r:id="rId2"/>
              </a:rPr>
              <a:t>sinallagma</a:t>
            </a:r>
            <a:r>
              <a:rPr lang="it-IT" dirty="0" smtClean="0"/>
              <a:t>) che le rende interdipendenti</a:t>
            </a:r>
            <a:br>
              <a:rPr lang="it-IT" dirty="0" smtClean="0"/>
            </a:br>
            <a:r>
              <a:rPr lang="it-IT" dirty="0" smtClean="0"/>
              <a:t>( es. la locazione, se il proprietario non rende abitabile l'immobile il conduttore non è tenuto al pagamento del canone)</a:t>
            </a:r>
          </a:p>
          <a:p>
            <a:r>
              <a:rPr lang="it-IT" b="1" dirty="0" smtClean="0"/>
              <a:t>contratti unilaterali</a:t>
            </a:r>
            <a:r>
              <a:rPr lang="it-IT" dirty="0" smtClean="0">
                <a:sym typeface="Wingdings" pitchFamily="2" charset="2"/>
              </a:rPr>
              <a:t></a:t>
            </a:r>
            <a:r>
              <a:rPr lang="it-IT" dirty="0" smtClean="0"/>
              <a:t>detti anche contratti con obbligazioni a carico di una parte sola, si caratterizzano per il fatto che dal contratto nasce l'obbligo di eseguire la prestazione a carico di una sola parte, come nel deposito gratuito dove sul solo depositario incombe l'obbligo di custodire e consegnare la cosa nello stato in cui fu consegnata</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normAutofit fontScale="85000" lnSpcReduction="10000"/>
          </a:bodyPr>
          <a:lstStyle/>
          <a:p>
            <a:r>
              <a:rPr lang="it-IT" b="1" dirty="0" smtClean="0"/>
              <a:t>contratti aleatori</a:t>
            </a:r>
            <a:r>
              <a:rPr lang="it-IT" dirty="0" smtClean="0">
                <a:sym typeface="Wingdings" pitchFamily="2" charset="2"/>
              </a:rPr>
              <a:t></a:t>
            </a:r>
            <a:r>
              <a:rPr lang="it-IT" dirty="0" smtClean="0"/>
              <a:t>in questi contratti una o l'atra delle prestazioni devono eseguirsi solo al verificarsi di un evento incerto. Elemento caratterizzante di questi negozi è "l'alea", il rischio che una parte si assume di dover eseguire la sua prestazione senza che l'altra debba eseguire la sua</a:t>
            </a:r>
          </a:p>
          <a:p>
            <a:r>
              <a:rPr lang="it-IT" dirty="0" smtClean="0"/>
              <a:t>Aleatorio è il contratto di assicurazione dove la prestazione dell'assicuratore è solo eventuale, mentre l'assicurato dovrà comunque pagare quanto stabilito nella polizza, anche se non si verificherà mai l'evento assicurato. .</a:t>
            </a:r>
          </a:p>
          <a:p>
            <a:endParaRPr lang="it-IT" dirty="0"/>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Formazione del contratto</a:t>
            </a:r>
            <a:endParaRPr lang="it-IT" dirty="0"/>
          </a:p>
        </p:txBody>
      </p:sp>
      <p:sp>
        <p:nvSpPr>
          <p:cNvPr id="3" name="Segnaposto contenuto 2"/>
          <p:cNvSpPr>
            <a:spLocks noGrp="1"/>
          </p:cNvSpPr>
          <p:nvPr>
            <p:ph idx="1"/>
          </p:nvPr>
        </p:nvSpPr>
        <p:spPr/>
        <p:txBody>
          <a:bodyPr>
            <a:normAutofit fontScale="92500" lnSpcReduction="10000"/>
          </a:bodyPr>
          <a:lstStyle/>
          <a:p>
            <a:r>
              <a:rPr lang="it-IT" b="1" dirty="0" smtClean="0"/>
              <a:t>Proposta</a:t>
            </a:r>
            <a:r>
              <a:rPr lang="it-IT" dirty="0" smtClean="0">
                <a:sym typeface="Wingdings" pitchFamily="2" charset="2"/>
              </a:rPr>
              <a:t></a:t>
            </a:r>
            <a:r>
              <a:rPr lang="it-IT" dirty="0" smtClean="0"/>
              <a:t>è una dichiarazione </a:t>
            </a:r>
            <a:r>
              <a:rPr lang="it-IT" dirty="0" err="1" smtClean="0"/>
              <a:t>recettizia</a:t>
            </a:r>
            <a:r>
              <a:rPr lang="it-IT" dirty="0" smtClean="0"/>
              <a:t> contenente tutti gli elementi del contratto con cui una parte manifesta al destinatario la sua volontà di voler stipulare il contratto</a:t>
            </a:r>
          </a:p>
          <a:p>
            <a:r>
              <a:rPr lang="it-IT" b="1" dirty="0" smtClean="0"/>
              <a:t>Accettazione</a:t>
            </a:r>
            <a:r>
              <a:rPr lang="it-IT" dirty="0" smtClean="0">
                <a:sym typeface="Wingdings" pitchFamily="2" charset="2"/>
              </a:rPr>
              <a:t></a:t>
            </a:r>
            <a:r>
              <a:rPr lang="it-IT" dirty="0" smtClean="0"/>
              <a:t>è una dichiarazione rivolta al proponente con cui il destinatario esprime la sua volontà di voler stipulare il contratto in maniera completamente conforme alla </a:t>
            </a:r>
            <a:r>
              <a:rPr lang="it-IT" dirty="0" err="1" smtClean="0"/>
              <a:t>propostaL</a:t>
            </a:r>
            <a:r>
              <a:rPr lang="it-IT" dirty="0" smtClean="0"/>
              <a:t>'accettazione, quindi, per essere valida deve essere conforme alla proposta</a:t>
            </a:r>
          </a:p>
          <a:p>
            <a:endParaRPr lang="it-IT" dirty="0"/>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normAutofit/>
          </a:bodyPr>
          <a:lstStyle/>
          <a:p>
            <a:r>
              <a:rPr lang="it-IT" b="1" dirty="0" smtClean="0"/>
              <a:t>quando si può reputare che l'atto sia conosciuto dall'altra parte?</a:t>
            </a:r>
            <a:br>
              <a:rPr lang="it-IT" b="1" dirty="0" smtClean="0"/>
            </a:br>
            <a:r>
              <a:rPr lang="it-IT" dirty="0" smtClean="0"/>
              <a:t>Ci risponde l'art. 1335 c.c. secondo cui la proposta, l'accettazione, la loro revoca e ogni altra dichiarazione rivolta a una determinata persona </a:t>
            </a:r>
            <a:r>
              <a:rPr lang="it-IT" b="1" dirty="0" smtClean="0"/>
              <a:t>si reputano conosciute </a:t>
            </a:r>
            <a:r>
              <a:rPr lang="it-IT" dirty="0" smtClean="0"/>
              <a:t>nel momento in cui giungono all'indirizzo del destinatario, </a:t>
            </a:r>
            <a:br>
              <a:rPr lang="it-IT" dirty="0" smtClean="0"/>
            </a:br>
            <a:r>
              <a:rPr lang="it-IT" dirty="0" smtClean="0"/>
              <a:t>se questi non prova di essere stato senza sua colpa nell'impossibilità di averne notizia</a:t>
            </a:r>
          </a:p>
          <a:p>
            <a:endParaRPr lang="it-IT" dirty="0"/>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r>
              <a:rPr lang="it-IT" dirty="0" smtClean="0"/>
              <a:t>Può accadere che il proponente non intenda aspettare l'accettazione avendo interesse a che il contratto sia subito eseguito. </a:t>
            </a:r>
            <a:br>
              <a:rPr lang="it-IT" dirty="0" smtClean="0"/>
            </a:br>
            <a:r>
              <a:rPr lang="it-IT" dirty="0" smtClean="0"/>
              <a:t>In questo caso secondo l'art. 1327 </a:t>
            </a:r>
            <a:r>
              <a:rPr lang="it-IT" dirty="0" err="1" smtClean="0"/>
              <a:t>c.c</a:t>
            </a:r>
            <a:r>
              <a:rPr lang="it-IT" dirty="0" smtClean="0"/>
              <a:t> quando per richiesta del proponente o per la natura del contratto la prestazione debba eseguirsi senza una preventiva risposta</a:t>
            </a:r>
            <a:r>
              <a:rPr lang="it-IT" dirty="0" smtClean="0">
                <a:sym typeface="Wingdings" pitchFamily="2" charset="2"/>
              </a:rPr>
              <a:t> il contratto si conclude quando colui che accetta </a:t>
            </a:r>
            <a:r>
              <a:rPr lang="it-IT" b="1" dirty="0" smtClean="0">
                <a:sym typeface="Wingdings" pitchFamily="2" charset="2"/>
              </a:rPr>
              <a:t>esegue direttamente il contratto</a:t>
            </a:r>
            <a:r>
              <a:rPr lang="it-IT" b="1" dirty="0" smtClean="0"/>
              <a:t> </a:t>
            </a:r>
            <a:endParaRPr lang="it-IT" b="1" dirty="0"/>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a:xfrm>
            <a:off x="457200" y="1600200"/>
            <a:ext cx="8229600" cy="4853136"/>
          </a:xfrm>
        </p:spPr>
        <p:txBody>
          <a:bodyPr>
            <a:normAutofit/>
          </a:bodyPr>
          <a:lstStyle/>
          <a:p>
            <a:r>
              <a:rPr lang="it-IT" dirty="0" smtClean="0"/>
              <a:t>l proponente o l’accettante può revocare la proposta, ma deve farlo prima della conclusione del contratto, </a:t>
            </a:r>
            <a:r>
              <a:rPr lang="it-IT" dirty="0" smtClean="0">
                <a:sym typeface="Wingdings" pitchFamily="2" charset="2"/>
              </a:rPr>
              <a:t></a:t>
            </a:r>
            <a:r>
              <a:rPr lang="it-IT" dirty="0" smtClean="0"/>
              <a:t> </a:t>
            </a:r>
            <a:br>
              <a:rPr lang="it-IT" dirty="0" smtClean="0"/>
            </a:br>
            <a:r>
              <a:rPr lang="it-IT" dirty="0" smtClean="0"/>
              <a:t>la </a:t>
            </a:r>
            <a:r>
              <a:rPr lang="it-IT" u="sng" dirty="0" smtClean="0"/>
              <a:t>proposta potrà esser revocata  prima che abbia avuto conoscenza dell'accettazione</a:t>
            </a:r>
            <a:r>
              <a:rPr lang="it-IT" dirty="0" smtClean="0"/>
              <a:t>,.</a:t>
            </a:r>
            <a:br>
              <a:rPr lang="it-IT" dirty="0" smtClean="0"/>
            </a:br>
            <a:r>
              <a:rPr lang="it-IT" dirty="0" smtClean="0"/>
              <a:t>Una revoca successiva sarà inefficace, perché riguarderà un contratto già concluso.</a:t>
            </a:r>
            <a:endParaRPr lang="it-IT" dirty="0"/>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1329</a:t>
            </a:r>
            <a:endParaRPr lang="it-IT" dirty="0"/>
          </a:p>
        </p:txBody>
      </p:sp>
      <p:sp>
        <p:nvSpPr>
          <p:cNvPr id="3" name="Segnaposto contenuto 2"/>
          <p:cNvSpPr>
            <a:spLocks noGrp="1"/>
          </p:cNvSpPr>
          <p:nvPr>
            <p:ph idx="1"/>
          </p:nvPr>
        </p:nvSpPr>
        <p:spPr/>
        <p:txBody>
          <a:bodyPr>
            <a:normAutofit/>
          </a:bodyPr>
          <a:lstStyle/>
          <a:p>
            <a:r>
              <a:rPr lang="it-IT" dirty="0" smtClean="0"/>
              <a:t>proposta irrevocabile per volontà del proponente</a:t>
            </a:r>
            <a:r>
              <a:rPr lang="it-IT" dirty="0" smtClean="0">
                <a:sym typeface="Wingdings" pitchFamily="2" charset="2"/>
              </a:rPr>
              <a:t></a:t>
            </a:r>
            <a:r>
              <a:rPr lang="it-IT" dirty="0" smtClean="0"/>
              <a:t>il proponente si può obbligare a rendere irrevocabile la proposta per un certo tempo; la proposta rimane irrevocabile anche nel caso di morte o sopravvenuta incapacità del proponente, a meno che la natura dell'affare o altre circostanze rendano revocabile la proposta</a:t>
            </a:r>
            <a:endParaRPr lang="it-IT" dirty="0"/>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Offerta al pubblico</a:t>
            </a:r>
            <a:endParaRPr lang="it-IT" dirty="0"/>
          </a:p>
        </p:txBody>
      </p:sp>
      <p:sp>
        <p:nvSpPr>
          <p:cNvPr id="3" name="Segnaposto contenuto 2"/>
          <p:cNvSpPr>
            <a:spLocks noGrp="1"/>
          </p:cNvSpPr>
          <p:nvPr>
            <p:ph idx="1"/>
          </p:nvPr>
        </p:nvSpPr>
        <p:spPr/>
        <p:txBody>
          <a:bodyPr/>
          <a:lstStyle/>
          <a:p>
            <a:r>
              <a:rPr lang="it-IT" dirty="0" smtClean="0"/>
              <a:t>(art. 1336 c.c.)</a:t>
            </a:r>
          </a:p>
          <a:p>
            <a:r>
              <a:rPr lang="it-IT" dirty="0" smtClean="0"/>
              <a:t>è una proposta contrattuale che invece di rivolgersi a una o più parti determinate, </a:t>
            </a:r>
            <a:br>
              <a:rPr lang="it-IT" dirty="0" smtClean="0"/>
            </a:br>
            <a:r>
              <a:rPr lang="it-IT" dirty="0" smtClean="0"/>
              <a:t>si rivolge alla generalità dei soggetti che possono essere interessati all'offerta</a:t>
            </a:r>
          </a:p>
          <a:p>
            <a:endParaRPr lang="it-IT" dirty="0"/>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Responsabilità precontrattuale</a:t>
            </a:r>
            <a:endParaRPr lang="it-IT" dirty="0"/>
          </a:p>
        </p:txBody>
      </p:sp>
      <p:sp>
        <p:nvSpPr>
          <p:cNvPr id="3" name="Segnaposto contenuto 2"/>
          <p:cNvSpPr>
            <a:spLocks noGrp="1"/>
          </p:cNvSpPr>
          <p:nvPr>
            <p:ph idx="1"/>
          </p:nvPr>
        </p:nvSpPr>
        <p:spPr/>
        <p:txBody>
          <a:bodyPr/>
          <a:lstStyle/>
          <a:p>
            <a:r>
              <a:rPr lang="it-IT" dirty="0" smtClean="0"/>
              <a:t>Secondo l'art. 1337 c.c. , infatti, rubricato "trattative e responsabilità precontrattuale"</a:t>
            </a:r>
          </a:p>
          <a:p>
            <a:r>
              <a:rPr lang="it-IT" dirty="0" smtClean="0"/>
              <a:t>Le parti nello svolgimento delle trattative e nella formazione del contratto, devono comportarsi secondo buona fede</a:t>
            </a:r>
          </a:p>
          <a:p>
            <a:endParaRPr lang="it-IT" dirty="0"/>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normAutofit lnSpcReduction="10000"/>
          </a:bodyPr>
          <a:lstStyle/>
          <a:p>
            <a:r>
              <a:rPr lang="it-IT" dirty="0" smtClean="0"/>
              <a:t>L'art. 1338 c.c. prevede uno specifico caso di responsabilità precontrattuale;</a:t>
            </a:r>
          </a:p>
          <a:p>
            <a:r>
              <a:rPr lang="it-IT" dirty="0" smtClean="0"/>
              <a:t>articolo 1338 c.c. conoscenza delle causa di invalidità</a:t>
            </a:r>
            <a:r>
              <a:rPr lang="it-IT" dirty="0" smtClean="0">
                <a:sym typeface="Wingdings" pitchFamily="2" charset="2"/>
              </a:rPr>
              <a:t> </a:t>
            </a:r>
            <a:r>
              <a:rPr lang="it-IT" dirty="0" smtClean="0"/>
              <a:t>la parte che, conoscendo o dovendo conoscere l'esistenza di una causa di invalidità del contratto, non ne ha dato notizia all'altra parte è tenuta a risarcire il danno da questa risentito per aver confidato, senza sua colpa, nella validità del contratto</a:t>
            </a:r>
            <a:endParaRPr lang="it-IT" dirty="0"/>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Condizioni generali del contratto</a:t>
            </a:r>
            <a:endParaRPr lang="it-IT" dirty="0"/>
          </a:p>
        </p:txBody>
      </p:sp>
      <p:sp>
        <p:nvSpPr>
          <p:cNvPr id="3" name="Segnaposto contenuto 2"/>
          <p:cNvSpPr>
            <a:spLocks noGrp="1"/>
          </p:cNvSpPr>
          <p:nvPr>
            <p:ph idx="1"/>
          </p:nvPr>
        </p:nvSpPr>
        <p:spPr/>
        <p:txBody>
          <a:bodyPr>
            <a:normAutofit lnSpcReduction="10000"/>
          </a:bodyPr>
          <a:lstStyle/>
          <a:p>
            <a:r>
              <a:rPr lang="it-IT" dirty="0" smtClean="0"/>
              <a:t>sono una serie di clausole contrattuali che un soggetto predispone per regolare uniformemente i suoi rapporti contrattuali</a:t>
            </a:r>
          </a:p>
          <a:p>
            <a:r>
              <a:rPr lang="it-IT" dirty="0" smtClean="0"/>
              <a:t>nel prevedere le condizioni generali di contratto, queste devono essere conoscibili</a:t>
            </a:r>
          </a:p>
          <a:p>
            <a:r>
              <a:rPr lang="it-IT" dirty="0" smtClean="0"/>
              <a:t>Se le condizioni generali non sono conoscibili, nemmeno usando l'ordinaria diligenza, saranno inefficaci, anche se qualche autore le ritiene nulle.</a:t>
            </a:r>
            <a:endParaRPr lang="it-IT" dirty="0"/>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Clausole vessatorie</a:t>
            </a:r>
            <a:endParaRPr lang="it-IT" dirty="0"/>
          </a:p>
        </p:txBody>
      </p:sp>
      <p:sp>
        <p:nvSpPr>
          <p:cNvPr id="3" name="Segnaposto contenuto 2"/>
          <p:cNvSpPr>
            <a:spLocks noGrp="1"/>
          </p:cNvSpPr>
          <p:nvPr>
            <p:ph idx="1"/>
          </p:nvPr>
        </p:nvSpPr>
        <p:spPr/>
        <p:txBody>
          <a:bodyPr>
            <a:normAutofit/>
          </a:bodyPr>
          <a:lstStyle/>
          <a:p>
            <a:r>
              <a:rPr lang="it-IT" dirty="0" smtClean="0"/>
              <a:t>L'impossibilità (o la difficoltà) per l'altro contraente di discutere le singole clausole, può portarlo ad accettarne alcune clausole che possono risultare molto gravose, rendendo la sua posizione molto debole.</a:t>
            </a:r>
          </a:p>
          <a:p>
            <a:r>
              <a:rPr lang="it-IT" dirty="0" smtClean="0"/>
              <a:t>Queste clausole, proprio perché producono un forte squilibrio fra le parti,  sono dette "vessatorie” </a:t>
            </a:r>
            <a:r>
              <a:rPr lang="it-IT" dirty="0" smtClean="0">
                <a:sym typeface="Wingdings" pitchFamily="2" charset="2"/>
              </a:rPr>
              <a:t>stabiliscono molti limiti</a:t>
            </a:r>
            <a:endParaRPr lang="it-IT" dirty="0" smtClean="0"/>
          </a:p>
          <a:p>
            <a:endParaRPr lang="it-IT" dirty="0"/>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Contratto preliminare</a:t>
            </a:r>
            <a:endParaRPr lang="it-IT" dirty="0"/>
          </a:p>
        </p:txBody>
      </p:sp>
      <p:sp>
        <p:nvSpPr>
          <p:cNvPr id="3" name="Segnaposto contenuto 2"/>
          <p:cNvSpPr>
            <a:spLocks noGrp="1"/>
          </p:cNvSpPr>
          <p:nvPr>
            <p:ph idx="1"/>
          </p:nvPr>
        </p:nvSpPr>
        <p:spPr/>
        <p:txBody>
          <a:bodyPr>
            <a:normAutofit/>
          </a:bodyPr>
          <a:lstStyle/>
          <a:p>
            <a:r>
              <a:rPr lang="it-IT" dirty="0" smtClean="0"/>
              <a:t>è un contratto che ha ad oggetto la prestazione di un futuro consenso per la stipula di un nuovo contratto detto definitivo </a:t>
            </a:r>
            <a:br>
              <a:rPr lang="it-IT" dirty="0" smtClean="0"/>
            </a:br>
            <a:r>
              <a:rPr lang="it-IT" dirty="0" smtClean="0"/>
              <a:t>del quale si sono stabiliti gli elementi essenziali di contenuto e forma</a:t>
            </a:r>
            <a:endParaRPr lang="it-IT" dirty="0"/>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normAutofit/>
          </a:bodyPr>
          <a:lstStyle/>
          <a:p>
            <a:r>
              <a:rPr lang="it-IT" dirty="0" smtClean="0"/>
              <a:t>la funzione fondamentale del contratto preliminare è ottenere uno strumento contrattuale (il contratto preliminare) che obblighi le parti a stipulare un nuovo contratto (il contratto definitivo) che realizzerà l'effetto finale voluto (il trasferimento delle proprietà, la costituzione di un diritto, l'esecuzione di una prestazione, etc.)</a:t>
            </a:r>
          </a:p>
          <a:p>
            <a:endParaRPr lang="it-IT" dirty="0"/>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normAutofit fontScale="92500" lnSpcReduction="10000"/>
          </a:bodyPr>
          <a:lstStyle/>
          <a:p>
            <a:r>
              <a:rPr lang="it-IT" dirty="0" smtClean="0"/>
              <a:t>il contratto preliminare è nullo se non è fatto nella stessa forma che la legge prevede per il </a:t>
            </a:r>
            <a:r>
              <a:rPr lang="it-IT" dirty="0" err="1" smtClean="0"/>
              <a:t>definitivotrascrivibilità</a:t>
            </a:r>
            <a:r>
              <a:rPr lang="it-IT" dirty="0" smtClean="0"/>
              <a:t> del preliminare</a:t>
            </a:r>
            <a:br>
              <a:rPr lang="it-IT" dirty="0" smtClean="0"/>
            </a:br>
            <a:r>
              <a:rPr lang="it-IT" dirty="0" smtClean="0"/>
              <a:t>(art. 2645 bis c.c.)</a:t>
            </a:r>
          </a:p>
          <a:p>
            <a:r>
              <a:rPr lang="it-IT" dirty="0" smtClean="0"/>
              <a:t>il contratto preliminare che ha ad oggetto beni immobili può essere trascritto presso la conservatoria dei registri immobiliari; in tal modo l'effetto prodotto dal successivo contratto definitivo sarà opponibile ai terzi sin dalla trascrizione del preliminare </a:t>
            </a:r>
            <a:endParaRPr lang="it-IT" dirty="0"/>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compromesso</a:t>
            </a:r>
            <a:endParaRPr lang="it-IT" dirty="0"/>
          </a:p>
        </p:txBody>
      </p:sp>
      <p:sp>
        <p:nvSpPr>
          <p:cNvPr id="3" name="Segnaposto contenuto 2"/>
          <p:cNvSpPr>
            <a:spLocks noGrp="1"/>
          </p:cNvSpPr>
          <p:nvPr>
            <p:ph idx="1"/>
          </p:nvPr>
        </p:nvSpPr>
        <p:spPr/>
        <p:txBody>
          <a:bodyPr>
            <a:normAutofit fontScale="92500" lnSpcReduction="20000"/>
          </a:bodyPr>
          <a:lstStyle/>
          <a:p>
            <a:r>
              <a:rPr lang="it-IT" dirty="0" smtClean="0"/>
              <a:t>È un contratto con il quale le parti, avendo già stabilito tutte le clausole contrattuali, si impegnano a riprodurre il consenso già raggiunto in un'altra forma, di solito in un atto pubblico. Il compromesso (o preliminare improprio, tipico delle transazioni immobiliari) è già un contratto definitivo che realizza l'intento delle parti (ad es. il trasferimento della proprietà), mentre il nuovo contratto servirà solo a rendere più agevoli nella nuova forma  gli obblighi previsti dalla legge, come, ad esempio, la trascrizione</a:t>
            </a:r>
          </a:p>
          <a:p>
            <a:endParaRPr lang="it-IT" dirty="0"/>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Contratto a favore di un terzo</a:t>
            </a:r>
            <a:endParaRPr lang="it-IT" dirty="0"/>
          </a:p>
        </p:txBody>
      </p:sp>
      <p:sp>
        <p:nvSpPr>
          <p:cNvPr id="3" name="Segnaposto contenuto 2"/>
          <p:cNvSpPr>
            <a:spLocks noGrp="1"/>
          </p:cNvSpPr>
          <p:nvPr>
            <p:ph idx="1"/>
          </p:nvPr>
        </p:nvSpPr>
        <p:spPr/>
        <p:txBody>
          <a:bodyPr>
            <a:normAutofit fontScale="85000" lnSpcReduction="10000"/>
          </a:bodyPr>
          <a:lstStyle/>
          <a:p>
            <a:r>
              <a:rPr lang="it-IT" dirty="0" smtClean="0"/>
              <a:t>è il contratto in cui due (o più parti) si accordano affinché una di loro esegua una prestazione ad un terzo</a:t>
            </a:r>
          </a:p>
          <a:p>
            <a:r>
              <a:rPr lang="it-IT" b="1" dirty="0" smtClean="0"/>
              <a:t>lo stipulante</a:t>
            </a:r>
            <a:r>
              <a:rPr lang="it-IT" dirty="0" smtClean="0"/>
              <a:t>, che è colui che designa il terzo come destinatario della prestazione; deve avere un interesse, anche morale o affettivo, alla stipula del contratto;</a:t>
            </a:r>
          </a:p>
          <a:p>
            <a:r>
              <a:rPr lang="it-IT" b="1" dirty="0" smtClean="0"/>
              <a:t>il promittente</a:t>
            </a:r>
            <a:r>
              <a:rPr lang="it-IT" dirty="0" smtClean="0"/>
              <a:t>, è l'altra parte contrattuale che deve eseguire la prestazione al terzo;</a:t>
            </a:r>
          </a:p>
          <a:p>
            <a:r>
              <a:rPr lang="it-IT" b="1" dirty="0" smtClean="0"/>
              <a:t>il terzo</a:t>
            </a:r>
            <a:r>
              <a:rPr lang="it-IT" dirty="0" smtClean="0"/>
              <a:t>, beneficiario della prestazione, non è parte del contratto né lo diviene in seguito.</a:t>
            </a:r>
          </a:p>
          <a:p>
            <a:r>
              <a:rPr lang="it-IT" dirty="0" err="1" smtClean="0"/>
              <a:t>Es</a:t>
            </a:r>
            <a:r>
              <a:rPr lang="it-IT" dirty="0" smtClean="0"/>
              <a:t> accollo</a:t>
            </a:r>
          </a:p>
          <a:p>
            <a:endParaRPr lang="it-IT" dirty="0"/>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Cessione del contratto</a:t>
            </a:r>
            <a:endParaRPr lang="it-IT" dirty="0"/>
          </a:p>
        </p:txBody>
      </p:sp>
      <p:sp>
        <p:nvSpPr>
          <p:cNvPr id="3" name="Segnaposto contenuto 2"/>
          <p:cNvSpPr>
            <a:spLocks noGrp="1"/>
          </p:cNvSpPr>
          <p:nvPr>
            <p:ph idx="1"/>
          </p:nvPr>
        </p:nvSpPr>
        <p:spPr/>
        <p:txBody>
          <a:bodyPr>
            <a:normAutofit fontScale="92500" lnSpcReduction="20000"/>
          </a:bodyPr>
          <a:lstStyle/>
          <a:p>
            <a:r>
              <a:rPr lang="it-IT" dirty="0" smtClean="0"/>
              <a:t>Una parte di un  contratto a prestazioni corrispettive non ancora eseguite  sostituisce un terzo a sé nei rapporti derivanti dal contratto e sempre che l'altro contraente vi consenta</a:t>
            </a:r>
          </a:p>
          <a:p>
            <a:r>
              <a:rPr lang="it-IT" dirty="0" smtClean="0"/>
              <a:t>.</a:t>
            </a:r>
          </a:p>
          <a:p>
            <a:r>
              <a:rPr lang="it-IT" b="1" dirty="0" smtClean="0"/>
              <a:t>cedente,</a:t>
            </a:r>
            <a:r>
              <a:rPr lang="it-IT" dirty="0" smtClean="0"/>
              <a:t> è colui che cede il contratto</a:t>
            </a:r>
          </a:p>
          <a:p>
            <a:r>
              <a:rPr lang="it-IT" b="1" dirty="0" smtClean="0"/>
              <a:t>cessionario, </a:t>
            </a:r>
            <a:r>
              <a:rPr lang="it-IT" dirty="0" smtClean="0"/>
              <a:t>è la nuova parte contrattuale che sostituisce il cedente</a:t>
            </a:r>
          </a:p>
          <a:p>
            <a:r>
              <a:rPr lang="it-IT" b="1" dirty="0" smtClean="0"/>
              <a:t>ceduto</a:t>
            </a:r>
            <a:r>
              <a:rPr lang="it-IT" dirty="0" smtClean="0"/>
              <a:t> è il contraente originario che non muta la sua posizione</a:t>
            </a:r>
          </a:p>
          <a:p>
            <a:endParaRPr lang="it-IT" dirty="0"/>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normAutofit fontScale="92500" lnSpcReduction="10000"/>
          </a:bodyPr>
          <a:lstStyle/>
          <a:p>
            <a:r>
              <a:rPr lang="it-IT" dirty="0" smtClean="0"/>
              <a:t>contratti di cui possibile la cessione</a:t>
            </a:r>
            <a:r>
              <a:rPr lang="it-IT" dirty="0" smtClean="0">
                <a:sym typeface="Wingdings" pitchFamily="2" charset="2"/>
              </a:rPr>
              <a:t></a:t>
            </a:r>
            <a:r>
              <a:rPr lang="it-IT" dirty="0" smtClean="0"/>
              <a:t>solo quelli a prestazioni corrispettive quando le prestazioni non siano state ancora eseguite</a:t>
            </a:r>
          </a:p>
          <a:p>
            <a:r>
              <a:rPr lang="it-IT" dirty="0" smtClean="0"/>
              <a:t>rapporti tra cedente e ceduto</a:t>
            </a:r>
            <a:r>
              <a:rPr lang="it-IT" dirty="0" smtClean="0">
                <a:sym typeface="Wingdings" pitchFamily="2" charset="2"/>
              </a:rPr>
              <a:t></a:t>
            </a:r>
            <a:r>
              <a:rPr lang="it-IT" dirty="0" smtClean="0"/>
              <a:t>il cedente è liberato dalle sue obbligazioni verso il ceduto e non è responsabile dell'inadempimento del cessionario, a meno che il ceduto dichiari espressamente di non volerlo liberare. In questo caso il ceduto risponderà dell'inadempimento del cessionario (art. 1408 c.c.)</a:t>
            </a:r>
            <a:endParaRPr lang="it-IT" dirty="0"/>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normAutofit fontScale="85000" lnSpcReduction="20000"/>
          </a:bodyPr>
          <a:lstStyle/>
          <a:p>
            <a:r>
              <a:rPr lang="it-IT" dirty="0" smtClean="0"/>
              <a:t>rapporti tra ceduto e cessionario</a:t>
            </a:r>
            <a:r>
              <a:rPr lang="it-IT" dirty="0" smtClean="0">
                <a:sym typeface="Wingdings" pitchFamily="2" charset="2"/>
              </a:rPr>
              <a:t></a:t>
            </a:r>
            <a:r>
              <a:rPr lang="it-IT" dirty="0" smtClean="0"/>
              <a:t>il contraente ceduto può opporre al cessionario ceduto solo le eccezioni derivanti dal contratto originario, ma non quelle derivanti da altri rapporti con il cedente, a meno che non se ne sia riservato il diritto al momento della sostituzione (art. 1409 c.c.)</a:t>
            </a:r>
          </a:p>
          <a:p>
            <a:r>
              <a:rPr lang="it-IT" dirty="0" smtClean="0"/>
              <a:t>rapporti tra cedente e cessionario</a:t>
            </a:r>
            <a:r>
              <a:rPr lang="it-IT" dirty="0" smtClean="0">
                <a:sym typeface="Wingdings" pitchFamily="2" charset="2"/>
              </a:rPr>
              <a:t></a:t>
            </a:r>
            <a:r>
              <a:rPr lang="it-IT" dirty="0" smtClean="0"/>
              <a:t>il cedente deve garantire al cessionario la validità del contratto originario,  ma non l'adempimento del contraente ceduto; nel caso in cui, però, si assuma anche questa garanzia, risponderà dell'adempimento come un fideiussore (art. 1410 c.c.)</a:t>
            </a:r>
            <a:endParaRPr lang="it-IT" dirty="0"/>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Risoluzione del contratto</a:t>
            </a:r>
            <a:endParaRPr lang="it-IT" dirty="0"/>
          </a:p>
        </p:txBody>
      </p:sp>
      <p:sp>
        <p:nvSpPr>
          <p:cNvPr id="3" name="Segnaposto contenuto 2"/>
          <p:cNvSpPr>
            <a:spLocks noGrp="1"/>
          </p:cNvSpPr>
          <p:nvPr>
            <p:ph idx="1"/>
          </p:nvPr>
        </p:nvSpPr>
        <p:spPr/>
        <p:txBody>
          <a:bodyPr/>
          <a:lstStyle/>
          <a:p>
            <a:pPr>
              <a:buNone/>
            </a:pPr>
            <a:r>
              <a:rPr lang="it-IT" dirty="0" smtClean="0"/>
              <a:t>Le cause di estinzione del contratto sono:</a:t>
            </a:r>
          </a:p>
          <a:p>
            <a:r>
              <a:rPr lang="it-IT" dirty="0" smtClean="0"/>
              <a:t>Annullamento</a:t>
            </a:r>
          </a:p>
          <a:p>
            <a:r>
              <a:rPr lang="it-IT" dirty="0" smtClean="0"/>
              <a:t>Risoluzione</a:t>
            </a:r>
          </a:p>
          <a:p>
            <a:r>
              <a:rPr lang="it-IT" dirty="0" smtClean="0"/>
              <a:t>mutuo dissenso</a:t>
            </a:r>
          </a:p>
          <a:p>
            <a:r>
              <a:rPr lang="it-IT" dirty="0" smtClean="0"/>
              <a:t>Recesso</a:t>
            </a:r>
          </a:p>
          <a:p>
            <a:r>
              <a:rPr lang="it-IT" dirty="0" smtClean="0"/>
              <a:t>rescissione</a:t>
            </a:r>
            <a:endParaRPr lang="it-IT" dirty="0"/>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risoluzione</a:t>
            </a:r>
            <a:endParaRPr lang="it-IT" dirty="0"/>
          </a:p>
        </p:txBody>
      </p:sp>
      <p:sp>
        <p:nvSpPr>
          <p:cNvPr id="3" name="Segnaposto contenuto 2"/>
          <p:cNvSpPr>
            <a:spLocks noGrp="1"/>
          </p:cNvSpPr>
          <p:nvPr>
            <p:ph idx="1"/>
          </p:nvPr>
        </p:nvSpPr>
        <p:spPr/>
        <p:txBody>
          <a:bodyPr/>
          <a:lstStyle/>
          <a:p>
            <a:r>
              <a:rPr lang="it-IT" dirty="0" smtClean="0"/>
              <a:t>risoluzione per inadempimento</a:t>
            </a:r>
          </a:p>
          <a:p>
            <a:r>
              <a:rPr lang="it-IT" dirty="0" smtClean="0"/>
              <a:t>risoluzione per impossibilità sopravvenuta</a:t>
            </a:r>
          </a:p>
          <a:p>
            <a:r>
              <a:rPr lang="it-IT" dirty="0" smtClean="0"/>
              <a:t>risoluzione per eccessiva onerosità</a:t>
            </a:r>
            <a:endParaRPr lang="it-IT" dirty="0"/>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RISOLUZIONE PER INDEMPIMENTO</a:t>
            </a:r>
            <a:endParaRPr lang="it-IT" dirty="0"/>
          </a:p>
        </p:txBody>
      </p:sp>
      <p:sp>
        <p:nvSpPr>
          <p:cNvPr id="3" name="Segnaposto contenuto 2"/>
          <p:cNvSpPr>
            <a:spLocks noGrp="1"/>
          </p:cNvSpPr>
          <p:nvPr>
            <p:ph idx="1"/>
          </p:nvPr>
        </p:nvSpPr>
        <p:spPr/>
        <p:txBody>
          <a:bodyPr/>
          <a:lstStyle/>
          <a:p>
            <a:r>
              <a:rPr lang="it-IT" dirty="0" smtClean="0"/>
              <a:t>(è l'ipotesi in cui il contratto su richiesta o iniziativa della parte adempiente si risolve per inadempimento dell'altra parte)</a:t>
            </a:r>
          </a:p>
          <a:p>
            <a:r>
              <a:rPr lang="it-IT" dirty="0" smtClean="0"/>
              <a:t>se è chiesto l'adempimento si può sempre chiedere poi la risoluzione, ma se è stata chiesta prima la risoluzione non è poi più possibile chiedere l'adempimento </a:t>
            </a:r>
            <a:endParaRPr lang="it-IT" dirty="0"/>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fontScale="90000"/>
          </a:bodyPr>
          <a:lstStyle/>
          <a:p>
            <a:r>
              <a:rPr lang="it-IT" dirty="0" smtClean="0"/>
              <a:t>RISOLUZIONE PER IMPOSSIBILITA’ SOPRAVVENUTA</a:t>
            </a:r>
            <a:endParaRPr lang="it-IT" dirty="0"/>
          </a:p>
        </p:txBody>
      </p:sp>
      <p:sp>
        <p:nvSpPr>
          <p:cNvPr id="3" name="Segnaposto contenuto 2"/>
          <p:cNvSpPr>
            <a:spLocks noGrp="1"/>
          </p:cNvSpPr>
          <p:nvPr>
            <p:ph idx="1"/>
          </p:nvPr>
        </p:nvSpPr>
        <p:spPr/>
        <p:txBody>
          <a:bodyPr>
            <a:normAutofit fontScale="92500" lnSpcReduction="20000"/>
          </a:bodyPr>
          <a:lstStyle/>
          <a:p>
            <a:r>
              <a:rPr lang="it-IT" dirty="0" smtClean="0"/>
              <a:t>nei contratti a prestazioni corrispettive l'impossibilità della prestazione di un parte </a:t>
            </a:r>
            <a:br>
              <a:rPr lang="it-IT" dirty="0" smtClean="0"/>
            </a:br>
            <a:r>
              <a:rPr lang="it-IT" dirty="0" smtClean="0"/>
              <a:t>porta alla risoluzione di diritto del contratto anche se l'altra prestazione è ancora possibile</a:t>
            </a:r>
          </a:p>
          <a:p>
            <a:r>
              <a:rPr lang="it-IT" dirty="0" smtClean="0"/>
              <a:t>Il motivo della risoluzione va ricercato nel fatto che nei contratti a prestazioni corrispettive le diverse prestazioni sono legate tra loro dal sinallagma; il venir meno di una prestazione, quindi, libera l'altra parte dalla sua prestazione e questo risultato si ottiene, appunto, attraverso la risoluzione del contratto</a:t>
            </a:r>
            <a:endParaRPr lang="it-IT" dirty="0"/>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fontScale="90000"/>
          </a:bodyPr>
          <a:lstStyle/>
          <a:p>
            <a:r>
              <a:rPr lang="it-IT" dirty="0" smtClean="0"/>
              <a:t>RISOLUZIONE PER ECCESSIVA ONEROSITA’</a:t>
            </a:r>
            <a:endParaRPr lang="it-IT" dirty="0"/>
          </a:p>
        </p:txBody>
      </p:sp>
      <p:sp>
        <p:nvSpPr>
          <p:cNvPr id="3" name="Segnaposto contenuto 2"/>
          <p:cNvSpPr>
            <a:spLocks noGrp="1"/>
          </p:cNvSpPr>
          <p:nvPr>
            <p:ph idx="1"/>
          </p:nvPr>
        </p:nvSpPr>
        <p:spPr/>
        <p:txBody>
          <a:bodyPr>
            <a:normAutofit fontScale="92500"/>
          </a:bodyPr>
          <a:lstStyle/>
          <a:p>
            <a:r>
              <a:rPr lang="it-IT" dirty="0" smtClean="0"/>
              <a:t/>
            </a:r>
            <a:br>
              <a:rPr lang="it-IT" dirty="0" smtClean="0"/>
            </a:br>
            <a:r>
              <a:rPr lang="it-IT" dirty="0" smtClean="0"/>
              <a:t>(art. 1467 c.c.)</a:t>
            </a:r>
          </a:p>
          <a:p>
            <a:r>
              <a:rPr lang="it-IT" dirty="0" smtClean="0"/>
              <a:t>nei contratti ad esecuzione periodica, continuata o a esecuzione differita, in presenza di eventi straordinari e imprevedibili che rendono eccessivamente onerosa una prestazione, la parte che deve eseguire questa prestazione può chiedere la risoluzione del contratto poiché divenuto eccessivamente oneroso</a:t>
            </a:r>
            <a:endParaRPr lang="it-IT" dirty="0"/>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RESCISSIONE</a:t>
            </a:r>
            <a:endParaRPr lang="it-IT" dirty="0"/>
          </a:p>
        </p:txBody>
      </p:sp>
      <p:sp>
        <p:nvSpPr>
          <p:cNvPr id="3" name="Segnaposto contenuto 2"/>
          <p:cNvSpPr>
            <a:spLocks noGrp="1"/>
          </p:cNvSpPr>
          <p:nvPr>
            <p:ph idx="1"/>
          </p:nvPr>
        </p:nvSpPr>
        <p:spPr/>
        <p:txBody>
          <a:bodyPr>
            <a:normAutofit lnSpcReduction="10000"/>
          </a:bodyPr>
          <a:lstStyle/>
          <a:p>
            <a:r>
              <a:rPr lang="it-IT" dirty="0" smtClean="0"/>
              <a:t>Attraverso l'azione di rescissione si permette a un soggetto che ha concluso contratto in condizioni di pericolo o di bisogno di sciogliersi dallo stesso quando queste condizioni hanno provocato delle notevoli sproporzioni tra prestazioni contrattuali</a:t>
            </a:r>
          </a:p>
          <a:p>
            <a:r>
              <a:rPr lang="it-IT" dirty="0" smtClean="0"/>
              <a:t>(ES MADRE CHE  vede figlio in pericolo e </a:t>
            </a:r>
            <a:r>
              <a:rPr lang="it-IT" dirty="0" err="1" smtClean="0"/>
              <a:t>promette….oppure</a:t>
            </a:r>
            <a:r>
              <a:rPr lang="it-IT" dirty="0" smtClean="0"/>
              <a:t> chi vende qualcosa per estremo bisogno ad un prezzo ridicolo)</a:t>
            </a:r>
            <a:endParaRPr lang="it-IT" dirty="0"/>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r>
              <a:rPr lang="it-IT" dirty="0" smtClean="0"/>
              <a:t>l'azione di rescissione si prescrive nel termine di un anno dalla conclusione del contratto (art. 1449 c.c.); </a:t>
            </a:r>
            <a:br>
              <a:rPr lang="it-IT" dirty="0" smtClean="0"/>
            </a:br>
            <a:r>
              <a:rPr lang="it-IT" dirty="0" smtClean="0"/>
              <a:t>passato l'anno non sarà più possibile opporre rescissione, e, a differenza di quanto accade per i negozi annullabili, nemmeno in via di eccezione.</a:t>
            </a:r>
          </a:p>
          <a:p>
            <a:endParaRPr lang="it-IT" dirty="0"/>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Mutuo dissenso (consenso)</a:t>
            </a:r>
            <a:endParaRPr lang="it-IT" dirty="0"/>
          </a:p>
        </p:txBody>
      </p:sp>
      <p:sp>
        <p:nvSpPr>
          <p:cNvPr id="3" name="Segnaposto contenuto 2"/>
          <p:cNvSpPr>
            <a:spLocks noGrp="1"/>
          </p:cNvSpPr>
          <p:nvPr>
            <p:ph idx="1"/>
          </p:nvPr>
        </p:nvSpPr>
        <p:spPr/>
        <p:txBody>
          <a:bodyPr/>
          <a:lstStyle/>
          <a:p>
            <a:r>
              <a:rPr lang="it-IT" dirty="0" smtClean="0"/>
              <a:t>Qui c’è la comune volontà delle parti di risolvere il vincolo contrattuale</a:t>
            </a:r>
          </a:p>
          <a:p>
            <a:r>
              <a:rPr lang="it-IT" dirty="0" smtClean="0"/>
              <a:t>Il mutuo dissenso non è altro, quindi, che un contratto che fa cessare gli effetti del primo (vedi art. 1321 c.c. che si riferisce anche all'estinzione del vincolo). </a:t>
            </a:r>
          </a:p>
          <a:p>
            <a:endParaRPr lang="it-IT" dirty="0"/>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annullamento</a:t>
            </a:r>
            <a:endParaRPr lang="it-IT" dirty="0"/>
          </a:p>
        </p:txBody>
      </p:sp>
      <p:sp>
        <p:nvSpPr>
          <p:cNvPr id="3" name="Segnaposto contenuto 2"/>
          <p:cNvSpPr>
            <a:spLocks noGrp="1"/>
          </p:cNvSpPr>
          <p:nvPr>
            <p:ph idx="1"/>
          </p:nvPr>
        </p:nvSpPr>
        <p:spPr/>
        <p:txBody>
          <a:bodyPr/>
          <a:lstStyle/>
          <a:p>
            <a:r>
              <a:rPr lang="it-IT" smtClean="0"/>
              <a:t>l'annullabilità è una forma meno grave di invalidità rispetto alla nullità grazie alla quale si permette al soggetto che è stato danneggiato da un negozio giuridico viziato, per la violazione di norme poste per la sua tutela, di impugnarlo e di farne cessare l'efficacia</a:t>
            </a:r>
            <a:endParaRPr lang="it-IT"/>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recesso</a:t>
            </a:r>
            <a:endParaRPr lang="it-IT" dirty="0"/>
          </a:p>
        </p:txBody>
      </p:sp>
      <p:sp>
        <p:nvSpPr>
          <p:cNvPr id="3" name="Segnaposto contenuto 2"/>
          <p:cNvSpPr>
            <a:spLocks noGrp="1"/>
          </p:cNvSpPr>
          <p:nvPr>
            <p:ph idx="1"/>
          </p:nvPr>
        </p:nvSpPr>
        <p:spPr/>
        <p:txBody>
          <a:bodyPr>
            <a:normAutofit fontScale="70000" lnSpcReduction="20000"/>
          </a:bodyPr>
          <a:lstStyle/>
          <a:p>
            <a:r>
              <a:rPr lang="it-IT" b="1" dirty="0" smtClean="0"/>
              <a:t>recesso unilaterale </a:t>
            </a:r>
            <a:r>
              <a:rPr lang="it-IT" dirty="0" smtClean="0"/>
              <a:t>viene concordemente stabilito dalle parti che una o entrambe di loro possano sciogliersi dal vincolo contrattuale tramite una dichiarazione da comunicare all'altra; tale facoltà, però, non può essere esercitata se il contratto ha avuto un principio di esecuzione</a:t>
            </a:r>
          </a:p>
          <a:p>
            <a:r>
              <a:rPr lang="it-IT" b="1" dirty="0" smtClean="0"/>
              <a:t>recesso unilaterale nei contratti ad esecuzione continuata o periodica</a:t>
            </a:r>
            <a:r>
              <a:rPr lang="it-IT" dirty="0" smtClean="0"/>
              <a:t> in questi contratti, come ad esempio il contratto di somministrazione, il diritto di recesso può essere esercitato anche se il contratto ha già avuto un principio di esecuzione, ma il recesso non ha effetto per le prestazioni già eseguite e per quelle in corso di </a:t>
            </a:r>
            <a:r>
              <a:rPr lang="it-IT" dirty="0" err="1" smtClean="0"/>
              <a:t>esecuzione</a:t>
            </a:r>
            <a:r>
              <a:rPr lang="it-IT" b="1" dirty="0" err="1" smtClean="0"/>
              <a:t>c</a:t>
            </a:r>
            <a:endParaRPr lang="it-IT" b="1" dirty="0" smtClean="0"/>
          </a:p>
          <a:p>
            <a:r>
              <a:rPr lang="it-IT" b="1" dirty="0" err="1" smtClean="0"/>
              <a:t>orrispettivo</a:t>
            </a:r>
            <a:r>
              <a:rPr lang="it-IT" b="1" dirty="0" smtClean="0"/>
              <a:t> per il diritto di recesso </a:t>
            </a:r>
            <a:r>
              <a:rPr lang="it-IT" dirty="0" smtClean="0"/>
              <a:t>le parti possono convenire che il diritto di recesso possa essere esercitato in cambio di una prestazione, di solito consistente nel versamento di una somma di denaro, o dietro la corresponsione di una caparra (penitenziale)</a:t>
            </a:r>
          </a:p>
          <a:p>
            <a:endParaRPr lang="it-IT" dirty="0"/>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normAutofit fontScale="70000" lnSpcReduction="20000"/>
          </a:bodyPr>
          <a:lstStyle/>
          <a:p>
            <a:r>
              <a:rPr lang="it-IT" b="1" dirty="0" smtClean="0"/>
              <a:t>recesso unilaterale nei contratti di durata </a:t>
            </a:r>
            <a:r>
              <a:rPr lang="it-IT" dirty="0" smtClean="0"/>
              <a:t>i contratti durata sono quelli in cui l'esecuzione si protrae nel tempo. Se non è previsto un termine per la cessazione del rapporto, è possibile recedere dal contratto in ogni momento ma tale diritto deve essere esercitato secondo buona fede. In alcuni casi, però, per recedere è necessario un congruo preavviso ( come nel mandato ex art. 1727 c.c.</a:t>
            </a:r>
          </a:p>
          <a:p>
            <a:r>
              <a:rPr lang="it-IT" dirty="0" smtClean="0"/>
              <a:t>)</a:t>
            </a:r>
            <a:r>
              <a:rPr lang="it-IT" b="1" dirty="0" smtClean="0"/>
              <a:t>recesso unilaterale dei contratti stipulati dai consumatori</a:t>
            </a:r>
            <a:r>
              <a:rPr lang="it-IT" dirty="0" smtClean="0"/>
              <a:t> nei contratti stipulati dei consumatori al di fuori dei locali commerciali dell'imprenditore o a distanza, è data facoltà ai consumatori di recedere dal contratto stipulato entro sette giorni dalla stipula dell'atto, se stipulato al di fuori dei locali commerciali, ed entro dieci giorni se stipulato a distanza (d. </a:t>
            </a:r>
            <a:r>
              <a:rPr lang="it-IT" dirty="0" err="1" smtClean="0"/>
              <a:t>lgs</a:t>
            </a:r>
            <a:r>
              <a:rPr lang="it-IT" dirty="0" smtClean="0"/>
              <a:t>. </a:t>
            </a:r>
            <a:r>
              <a:rPr lang="it-IT" smtClean="0"/>
              <a:t>n 50\1992, ma ora sostituito da analoga norma del codice del consumo)</a:t>
            </a:r>
          </a:p>
          <a:p>
            <a:endParaRPr lang="it-IT"/>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Dei fatti </a:t>
            </a:r>
            <a:r>
              <a:rPr lang="it-IT" dirty="0" err="1" smtClean="0"/>
              <a:t>illeciti……</a:t>
            </a:r>
            <a:endParaRPr lang="it-IT" dirty="0"/>
          </a:p>
        </p:txBody>
      </p:sp>
      <p:sp>
        <p:nvSpPr>
          <p:cNvPr id="3" name="Segnaposto contenuto 2"/>
          <p:cNvSpPr>
            <a:spLocks noGrp="1"/>
          </p:cNvSpPr>
          <p:nvPr>
            <p:ph idx="1"/>
          </p:nvPr>
        </p:nvSpPr>
        <p:spPr/>
        <p:txBody>
          <a:bodyPr>
            <a:normAutofit fontScale="85000" lnSpcReduction="10000"/>
          </a:bodyPr>
          <a:lstStyle/>
          <a:p>
            <a:r>
              <a:rPr lang="it-IT" dirty="0" smtClean="0"/>
              <a:t>Il fatto illecito è qualunque comportamento doloso o colposo (tenuto cioè con intenzione di nuocere o con disattenzione, imprudenza, imperizia) che cagiona ad altri un danno ingiusto, e obbliga cc 2043 il suo autore al risarcimento del danno causato. </a:t>
            </a:r>
          </a:p>
          <a:p>
            <a:r>
              <a:rPr lang="it-IT" dirty="0" smtClean="0"/>
              <a:t>L'autore dell'atto illecito, cioè della lesione di un diritto soggettivo altrui, è quindi responsabile (responsabilità extracontrattuale) del danno patrimoniale provocato (e, in certi casi, anche del danno non patrimoniale, quando, ad es., il comportamento dannoso sia anche un reato</a:t>
            </a:r>
            <a:endParaRPr lang="it-IT" dirty="0"/>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r>
              <a:rPr lang="it-IT" b="1" i="1" dirty="0" smtClean="0"/>
              <a:t> Il nesso di causalità.</a:t>
            </a:r>
            <a:r>
              <a:rPr lang="it-IT" dirty="0" smtClean="0"/>
              <a:t> Affinché l'agente risulti obbligato a risarcire il danno, occorre che tra il fatto compiuto e il danno arrecato sussista un nesso di causalità, cioè un rapporto causa-effetto tale che il danno possa dirsi provocato dal fatto in questione.</a:t>
            </a:r>
            <a:endParaRPr lang="it-IT" dirty="0"/>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a:xfrm>
            <a:off x="457200" y="1600200"/>
            <a:ext cx="8229600" cy="5257800"/>
          </a:xfrm>
        </p:spPr>
        <p:txBody>
          <a:bodyPr>
            <a:normAutofit fontScale="92500" lnSpcReduction="10000"/>
          </a:bodyPr>
          <a:lstStyle/>
          <a:p>
            <a:r>
              <a:rPr lang="it-IT" b="1" i="1" dirty="0" smtClean="0"/>
              <a:t>Risarcimento e concorso di colpa.</a:t>
            </a:r>
            <a:r>
              <a:rPr lang="it-IT" dirty="0" smtClean="0"/>
              <a:t> Non è dovuto risarcimento per i danni che il danneggiato avrebbe potuto evitare ricorrendo alla cosiddetta ordinaria diligenza.</a:t>
            </a:r>
          </a:p>
          <a:p>
            <a:r>
              <a:rPr lang="it-IT" dirty="0" smtClean="0"/>
              <a:t> Se il danneggiato cc 1227 ha colposamente concorso a causare il danno, il risarcimento è diminuito in misura dipendente dalla gravità della colpa e dall'entità delle conseguenze. Il danneggiante cc 2043 è tenuto al risarcimento soltanto se il danno arrecato è ingiusto, in quanto lede un interesse che l'ordinamento giuridico riconosce meritevole di tutela</a:t>
            </a:r>
            <a:endParaRPr lang="it-IT" dirty="0"/>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a:xfrm>
            <a:off x="457200" y="1600200"/>
            <a:ext cx="8229600" cy="4925144"/>
          </a:xfrm>
        </p:spPr>
        <p:txBody>
          <a:bodyPr>
            <a:normAutofit fontScale="92500" lnSpcReduction="20000"/>
          </a:bodyPr>
          <a:lstStyle/>
          <a:p>
            <a:r>
              <a:rPr lang="it-IT" b="1" i="1" dirty="0" smtClean="0"/>
              <a:t>l danno ingiusto.</a:t>
            </a:r>
            <a:r>
              <a:rPr lang="it-IT" dirty="0" smtClean="0"/>
              <a:t> L'illecito civile è atipico: il legislatore non ha voluto, nel campo della responsabilità civile, individuare specificamente tutti i casi in cui il danno è da ritenersi ingiusto; infatti qualunque pregiudizio, a seconda delle circostanze, può risultare ingiusto ed essere quindi risarcibile. Spetta quindi al giudice stabilire l'eventuale ingiustizia del danno in questione. Spetta al danneggiato provare, oltre il fatto che l'agente gli ha causato un danno, e che tra il fatto dell'agente e l'evento dannoso intercorre un nesso di causalità, anche la colpa o il dolo del danneggiante.</a:t>
            </a:r>
            <a:endParaRPr lang="it-IT" dirty="0"/>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r>
              <a:rPr lang="it-IT" b="1" dirty="0" smtClean="0"/>
              <a:t>Responsabilità indiretta.</a:t>
            </a:r>
            <a:r>
              <a:rPr lang="it-IT" dirty="0" smtClean="0"/>
              <a:t> Viene così definita la responsabilità civile che dipende dal fatto altrui oltre che dal fatto proprio.</a:t>
            </a:r>
          </a:p>
          <a:p>
            <a:r>
              <a:rPr lang="it-IT" dirty="0" smtClean="0"/>
              <a:t> Nell'ipotesi di responsabilità indiretta, non risponde del danno solo chi ha commesso il fatto dannoso, ma anche un'altra persona, tenuta al risarcimento nei confronti del danneggiato.</a:t>
            </a:r>
            <a:endParaRPr lang="it-IT" dirty="0"/>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normAutofit fontScale="92500" lnSpcReduction="20000"/>
          </a:bodyPr>
          <a:lstStyle/>
          <a:p>
            <a:r>
              <a:rPr lang="it-IT" b="1" i="1" dirty="0" smtClean="0"/>
              <a:t>Illecito compiuto da incapace e dal minore non emancipato.</a:t>
            </a:r>
            <a:r>
              <a:rPr lang="it-IT" dirty="0" smtClean="0"/>
              <a:t> In caso di danno cagionato da persona incapace di intendere o di volere, e perciò non imputabile, il </a:t>
            </a:r>
            <a:r>
              <a:rPr lang="it-IT" u="sng" dirty="0" smtClean="0"/>
              <a:t>risarcimento è dovuto da chi è tenuto alla sorveglianza dell'incapace</a:t>
            </a:r>
            <a:r>
              <a:rPr lang="it-IT" dirty="0" smtClean="0"/>
              <a:t>, </a:t>
            </a:r>
            <a:r>
              <a:rPr lang="it-IT" u="sng" dirty="0" smtClean="0"/>
              <a:t>a meno che questi provi di non aver potuto impedire il fatto</a:t>
            </a:r>
            <a:r>
              <a:rPr lang="it-IT" dirty="0" smtClean="0"/>
              <a:t>. I genitori o il tutore rispondono cc 2048 del danno provocato dal fatto illecito compiuto dai figli minori non emancipati, o dalle persone che abitano con essi e soggette alla tutela.</a:t>
            </a:r>
            <a:endParaRPr lang="it-IT" dirty="0"/>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normAutofit fontScale="92500" lnSpcReduction="10000"/>
          </a:bodyPr>
          <a:lstStyle/>
          <a:p>
            <a:r>
              <a:rPr lang="it-IT" b="1" i="1" dirty="0" smtClean="0"/>
              <a:t>Responsabilità per il fatto dei dipendenti.</a:t>
            </a:r>
            <a:r>
              <a:rPr lang="it-IT" dirty="0" smtClean="0"/>
              <a:t> Se il danno è provocato da un dipendente, nell'esercizio delle incombenze a cui è adibito, è considerato responsabile, assieme al dipendente stesso, anche il padrone o committente cc 2049.</a:t>
            </a:r>
          </a:p>
          <a:p>
            <a:r>
              <a:rPr lang="it-IT" dirty="0" smtClean="0"/>
              <a:t> La responsabilità di quest'ultimo è giustificata dall'esigenza di tutelare il danneggiato, consentendogli di ottenere risarcimento dal soggetto che fruisce dei risultati dell'attività lavorativa.</a:t>
            </a:r>
            <a:endParaRPr lang="it-IT" dirty="0"/>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normAutofit lnSpcReduction="10000"/>
          </a:bodyPr>
          <a:lstStyle/>
          <a:p>
            <a:r>
              <a:rPr lang="it-IT" b="1" i="1" dirty="0" smtClean="0"/>
              <a:t>Responsabilità del conducente.</a:t>
            </a:r>
            <a:r>
              <a:rPr lang="it-IT" dirty="0" smtClean="0"/>
              <a:t> Se il danno è provocato dal conducente di un veicolo non circolante su rotaie, e se il conducente è persona diversa dal proprietario, accanto al conducente è responsabile anche il proprietario, a meno che provi di non aver acconsentito alla circolazione del veicolo e di aver adottato tutte le precauzioni necessarie per impedire che altri si impadronisse del veicolo e lo facesse circolare cc 2054.</a:t>
            </a:r>
            <a:endParaRPr lang="it-IT" dirty="0"/>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r>
              <a:rPr lang="it-IT" b="1" dirty="0" smtClean="0"/>
              <a:t>Responsabilità oggettiva.</a:t>
            </a:r>
            <a:r>
              <a:rPr lang="it-IT" dirty="0" smtClean="0"/>
              <a:t> Al fine di tutelare maggiormente il danneggiato, il legislatore ha previsto vari casi di cosiddetta responsabilità oggettiva, per cui si risponde del fatto che ha determinato un danno, anche se commesso senza dolo o colpa, purché esista un nesso di causalità tra il fatto e l'evento dannoso, di modo che il danno risulti conseguenza immediata e diretta del fatto stesso</a:t>
            </a:r>
            <a:endParaRPr lang="it-IT" dirty="0"/>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normAutofit/>
          </a:bodyPr>
          <a:lstStyle/>
          <a:p>
            <a:pPr fontAlgn="base"/>
            <a:r>
              <a:rPr lang="it-IT" dirty="0" smtClean="0"/>
              <a:t>Le principali ipotesi di responsabilità oggettiva sono:</a:t>
            </a:r>
          </a:p>
          <a:p>
            <a:pPr fontAlgn="base"/>
            <a:r>
              <a:rPr lang="it-IT" b="1" i="1" dirty="0" smtClean="0"/>
              <a:t>a) esercizio di attività pericolose </a:t>
            </a:r>
            <a:endParaRPr lang="it-IT" dirty="0" smtClean="0"/>
          </a:p>
          <a:p>
            <a:pPr fontAlgn="base"/>
            <a:r>
              <a:rPr lang="it-IT" b="1" i="1" dirty="0" smtClean="0"/>
              <a:t>b) danno cagionato da cose o da animali in custodia </a:t>
            </a:r>
            <a:endParaRPr lang="it-IT" dirty="0" smtClean="0"/>
          </a:p>
          <a:p>
            <a:pPr fontAlgn="base"/>
            <a:r>
              <a:rPr lang="it-IT" b="1" i="1" dirty="0" smtClean="0"/>
              <a:t>c) rovina di edificio </a:t>
            </a:r>
            <a:endParaRPr lang="it-IT" dirty="0" smtClean="0"/>
          </a:p>
          <a:p>
            <a:pPr fontAlgn="base"/>
            <a:r>
              <a:rPr lang="it-IT" b="1" i="1" dirty="0" smtClean="0"/>
              <a:t>d) circolazione di veicoli </a:t>
            </a:r>
            <a:r>
              <a:rPr lang="it-IT" dirty="0" smtClean="0"/>
              <a:t>.</a:t>
            </a:r>
          </a:p>
          <a:p>
            <a:endParaRPr lang="it-IT" dirty="0"/>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r>
              <a:rPr lang="it-IT" b="1" i="1" dirty="0" err="1" smtClean="0"/>
              <a:t>sercizio</a:t>
            </a:r>
            <a:r>
              <a:rPr lang="it-IT" b="1" i="1" dirty="0" smtClean="0"/>
              <a:t> di attività pericolose </a:t>
            </a:r>
            <a:r>
              <a:rPr lang="it-IT" dirty="0" smtClean="0"/>
              <a:t>cc 2050: chi causa danno ad altri nello svolgimento di un'attività pericolosa per sua natura, o per la natura dei mezzi impiegati, è tenuto al risarcimento, indipendentemente dalla sua colpa, a meno che provi di aver adottato, nello svolgere l'attività, tutte le misure consentite dalla tecnica idonee a evitare ogni pregiudizio a terzi, salvo quelli inevitabili;</a:t>
            </a:r>
            <a:endParaRPr lang="it-IT" dirty="0"/>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r>
              <a:rPr lang="it-IT" b="1" i="1" dirty="0" smtClean="0"/>
              <a:t>danno cagionato da cose o da animali in custodia </a:t>
            </a:r>
            <a:r>
              <a:rPr lang="it-IT" dirty="0" smtClean="0"/>
              <a:t>cc 2051: ciascuno risponde del danno cagionato da cose o animali che ha in custodia, salvo che provi il caso fortuito;</a:t>
            </a:r>
            <a:endParaRPr lang="it-IT" dirty="0"/>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r>
              <a:rPr lang="it-IT" b="1" i="1" dirty="0" smtClean="0"/>
              <a:t>rovina di edificio </a:t>
            </a:r>
            <a:r>
              <a:rPr lang="it-IT" dirty="0" smtClean="0"/>
              <a:t>cc 2053: il proprietario di un edificio o di altra costruzione è responsabile dei danni causati dalla loro rovina, compresi quelli dovuti al distacco di parti accessorie o ornamentali dall'edificio; egli può tuttavia liberarsi da tale responsabilità, se prova che l'evento pregiudizievole non deriva da un difetto di manutenzione o da un vizio di costruzione</a:t>
            </a:r>
            <a:endParaRPr lang="it-IT" dirty="0"/>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normAutofit lnSpcReduction="10000"/>
          </a:bodyPr>
          <a:lstStyle/>
          <a:p>
            <a:r>
              <a:rPr lang="it-IT" b="1" i="1" dirty="0" smtClean="0"/>
              <a:t>circolazione di veicoli </a:t>
            </a:r>
            <a:r>
              <a:rPr lang="it-IT" dirty="0" smtClean="0"/>
              <a:t>cc 2054: il conducente di un veicolo non viaggiante su rotaie è tenuto a risarcire il danno cagionato dal veicolo in circolazione a persone o a cose, a prescindere della propria colpevolezza, se non prova di aver fatto tutto il possibile per evitarlo. Nel caso di scontro tra veicoli si presume, fino a prova contraria, che ciascuno dei conducenti abbia concorso in pari misura a produrre il danno subito dai singoli veicoli.</a:t>
            </a:r>
            <a:endParaRPr lang="it-IT" dirty="0"/>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Equinozio">
  <a:themeElements>
    <a:clrScheme name="Equinozio">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Equinozio">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Equinozio">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165</TotalTime>
  <Words>3704</Words>
  <Application>Microsoft Office PowerPoint</Application>
  <PresentationFormat>Presentazione su schermo (4:3)</PresentationFormat>
  <Paragraphs>240</Paragraphs>
  <Slides>92</Slides>
  <Notes>1</Notes>
  <HiddenSlides>0</HiddenSlides>
  <MMClips>0</MMClips>
  <ScaleCrop>false</ScaleCrop>
  <HeadingPairs>
    <vt:vector size="4" baseType="variant">
      <vt:variant>
        <vt:lpstr>Tema</vt:lpstr>
      </vt:variant>
      <vt:variant>
        <vt:i4>1</vt:i4>
      </vt:variant>
      <vt:variant>
        <vt:lpstr>Titoli diapositive</vt:lpstr>
      </vt:variant>
      <vt:variant>
        <vt:i4>92</vt:i4>
      </vt:variant>
    </vt:vector>
  </HeadingPairs>
  <TitlesOfParts>
    <vt:vector size="93" baseType="lpstr">
      <vt:lpstr>Equinozio</vt:lpstr>
      <vt:lpstr>Beni pubblici</vt:lpstr>
      <vt:lpstr>Diapositiva 2</vt:lpstr>
      <vt:lpstr>I beni </vt:lpstr>
      <vt:lpstr>Diapositiva 4</vt:lpstr>
      <vt:lpstr>Diapositiva 5</vt:lpstr>
      <vt:lpstr>Diapositiva 6</vt:lpstr>
      <vt:lpstr>Diapositiva 7</vt:lpstr>
      <vt:lpstr>diritto reale</vt:lpstr>
      <vt:lpstr>PROPRIETA’</vt:lpstr>
      <vt:lpstr>Diapositiva 10</vt:lpstr>
      <vt:lpstr>Caratteristiche proprieta’</vt:lpstr>
      <vt:lpstr>Diapositiva 12</vt:lpstr>
      <vt:lpstr>Diapositiva 13</vt:lpstr>
      <vt:lpstr>Modalità acquisto della proprietà </vt:lpstr>
      <vt:lpstr>A titolo originario</vt:lpstr>
      <vt:lpstr> a titolo derivativo</vt:lpstr>
      <vt:lpstr>Diritti reali di godimento</vt:lpstr>
      <vt:lpstr>Diapositiva 18</vt:lpstr>
      <vt:lpstr>Diapositiva 19</vt:lpstr>
      <vt:lpstr>Diapositiva 20</vt:lpstr>
      <vt:lpstr>Diapositiva 21</vt:lpstr>
      <vt:lpstr>Il possesso 1140</vt:lpstr>
      <vt:lpstr>COS’E’ IL POSSESSO </vt:lpstr>
      <vt:lpstr>CARATTERISTICHE</vt:lpstr>
      <vt:lpstr>Diapositiva 25</vt:lpstr>
      <vt:lpstr>Possesso e detenzione</vt:lpstr>
      <vt:lpstr>Diapositiva 27</vt:lpstr>
      <vt:lpstr>USUCAPIONE</vt:lpstr>
      <vt:lpstr>Diapositiva 29</vt:lpstr>
      <vt:lpstr>Diapositiva 30</vt:lpstr>
      <vt:lpstr>obbligazioni</vt:lpstr>
      <vt:lpstr>Diapositiva 32</vt:lpstr>
      <vt:lpstr>Diapositiva 33</vt:lpstr>
      <vt:lpstr>Diapositiva 34</vt:lpstr>
      <vt:lpstr>Diapositiva 35</vt:lpstr>
      <vt:lpstr>Modi acquisto proprietà</vt:lpstr>
      <vt:lpstr>Diapositiva 37</vt:lpstr>
      <vt:lpstr>Diapositiva 38</vt:lpstr>
      <vt:lpstr>Diapositiva 39</vt:lpstr>
      <vt:lpstr>Diapositiva 40</vt:lpstr>
      <vt:lpstr>contratti</vt:lpstr>
      <vt:lpstr>Diapositiva 42</vt:lpstr>
      <vt:lpstr>Diapositiva 43</vt:lpstr>
      <vt:lpstr>Diapositiva 44</vt:lpstr>
      <vt:lpstr>classificazione</vt:lpstr>
      <vt:lpstr>in base  in base al momento del perfezionamento del contratto;</vt:lpstr>
      <vt:lpstr>In base agli effetti</vt:lpstr>
      <vt:lpstr>Diapositiva 48</vt:lpstr>
      <vt:lpstr>Diapositiva 49</vt:lpstr>
      <vt:lpstr>Formazione del contratto</vt:lpstr>
      <vt:lpstr>Diapositiva 51</vt:lpstr>
      <vt:lpstr>Diapositiva 52</vt:lpstr>
      <vt:lpstr>Diapositiva 53</vt:lpstr>
      <vt:lpstr>1329</vt:lpstr>
      <vt:lpstr>Offerta al pubblico</vt:lpstr>
      <vt:lpstr>Responsabilità precontrattuale</vt:lpstr>
      <vt:lpstr>Diapositiva 57</vt:lpstr>
      <vt:lpstr>Condizioni generali del contratto</vt:lpstr>
      <vt:lpstr>Clausole vessatorie</vt:lpstr>
      <vt:lpstr>Contratto preliminare</vt:lpstr>
      <vt:lpstr>Diapositiva 61</vt:lpstr>
      <vt:lpstr>Diapositiva 62</vt:lpstr>
      <vt:lpstr>compromesso</vt:lpstr>
      <vt:lpstr>Contratto a favore di un terzo</vt:lpstr>
      <vt:lpstr>Cessione del contratto</vt:lpstr>
      <vt:lpstr>Diapositiva 66</vt:lpstr>
      <vt:lpstr>Diapositiva 67</vt:lpstr>
      <vt:lpstr>Risoluzione del contratto</vt:lpstr>
      <vt:lpstr>risoluzione</vt:lpstr>
      <vt:lpstr>RISOLUZIONE PER INDEMPIMENTO</vt:lpstr>
      <vt:lpstr>RISOLUZIONE PER IMPOSSIBILITA’ SOPRAVVENUTA</vt:lpstr>
      <vt:lpstr>RISOLUZIONE PER ECCESSIVA ONEROSITA’</vt:lpstr>
      <vt:lpstr>RESCISSIONE</vt:lpstr>
      <vt:lpstr>Diapositiva 74</vt:lpstr>
      <vt:lpstr>Mutuo dissenso (consenso)</vt:lpstr>
      <vt:lpstr>annullamento</vt:lpstr>
      <vt:lpstr>recesso</vt:lpstr>
      <vt:lpstr>Diapositiva 78</vt:lpstr>
      <vt:lpstr>Dei fatti illeciti……</vt:lpstr>
      <vt:lpstr>Diapositiva 80</vt:lpstr>
      <vt:lpstr>Diapositiva 81</vt:lpstr>
      <vt:lpstr>Diapositiva 82</vt:lpstr>
      <vt:lpstr>Diapositiva 83</vt:lpstr>
      <vt:lpstr>Diapositiva 84</vt:lpstr>
      <vt:lpstr>Diapositiva 85</vt:lpstr>
      <vt:lpstr>Diapositiva 86</vt:lpstr>
      <vt:lpstr>Diapositiva 87</vt:lpstr>
      <vt:lpstr>Diapositiva 88</vt:lpstr>
      <vt:lpstr>Diapositiva 89</vt:lpstr>
      <vt:lpstr>Diapositiva 90</vt:lpstr>
      <vt:lpstr>Diapositiva 91</vt:lpstr>
      <vt:lpstr>Diapositiva 92</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Diapositiva 1</dc:title>
  <dc:creator>Windows User</dc:creator>
  <cp:lastModifiedBy>Windows User</cp:lastModifiedBy>
  <cp:revision>7</cp:revision>
  <dcterms:created xsi:type="dcterms:W3CDTF">2018-02-08T15:23:22Z</dcterms:created>
  <dcterms:modified xsi:type="dcterms:W3CDTF">2021-06-13T14:06:59Z</dcterms:modified>
</cp:coreProperties>
</file>