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2" r:id="rId2"/>
    <p:sldId id="333" r:id="rId3"/>
    <p:sldId id="285" r:id="rId4"/>
    <p:sldId id="288" r:id="rId5"/>
    <p:sldId id="289" r:id="rId6"/>
    <p:sldId id="286" r:id="rId7"/>
    <p:sldId id="287"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312" r:id="rId31"/>
    <p:sldId id="313" r:id="rId32"/>
    <p:sldId id="315" r:id="rId33"/>
    <p:sldId id="317" r:id="rId34"/>
    <p:sldId id="319" r:id="rId35"/>
    <p:sldId id="320" r:id="rId36"/>
    <p:sldId id="321" r:id="rId37"/>
    <p:sldId id="323" r:id="rId38"/>
    <p:sldId id="325" r:id="rId39"/>
    <p:sldId id="326" r:id="rId40"/>
    <p:sldId id="327" r:id="rId41"/>
    <p:sldId id="328" r:id="rId42"/>
    <p:sldId id="329" r:id="rId43"/>
    <p:sldId id="330" r:id="rId44"/>
    <p:sldId id="331" r:id="rId4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F41D1AF8-22EE-4A68-A98C-42C593E79E4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41D1AF8-22EE-4A68-A98C-42C593E79E4C}"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41D1AF8-22EE-4A68-A98C-42C593E79E4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41D1AF8-22EE-4A68-A98C-42C593E79E4C}"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41D1AF8-22EE-4A68-A98C-42C593E79E4C}"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41D1AF8-22EE-4A68-A98C-42C593E79E4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41D1AF8-22EE-4A68-A98C-42C593E79E4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41D1AF8-22EE-4A68-A98C-42C593E79E4C}"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F41D1AF8-22EE-4A68-A98C-42C593E79E4C}"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41D1AF8-22EE-4A68-A98C-42C593E79E4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170F8E71-635C-46CF-A3FA-BC457792137C}" type="datetimeFigureOut">
              <a:rPr lang="it-IT" smtClean="0"/>
              <a:pPr/>
              <a:t>18/06/2021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41D1AF8-22EE-4A68-A98C-42C593E79E4C}"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70F8E71-635C-46CF-A3FA-BC457792137C}" type="datetimeFigureOut">
              <a:rPr lang="it-IT" smtClean="0"/>
              <a:pPr/>
              <a:t>18/06/2021</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41D1AF8-22EE-4A68-A98C-42C593E79E4C}"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dirittoprivatoinrete.it/articolo_2790.htm" TargetMode="External"/><Relationship Id="rId2" Type="http://schemas.openxmlformats.org/officeDocument/2006/relationships/hyperlink" Target="http://www.dirittoprivatoinrete.it/articolo_2793.htm" TargetMode="External"/><Relationship Id="rId1" Type="http://schemas.openxmlformats.org/officeDocument/2006/relationships/slideLayout" Target="../slideLayouts/slideLayout2.xml"/><Relationship Id="rId4" Type="http://schemas.openxmlformats.org/officeDocument/2006/relationships/hyperlink" Target="http://www.dirittoprivatoinrete.it/articolo_2792.ht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dirittoprivatoinrete.it/articolo_2797.htm" TargetMode="External"/><Relationship Id="rId2" Type="http://schemas.openxmlformats.org/officeDocument/2006/relationships/hyperlink" Target="http://www.dirittoprivatoinrete.it/articolo_2786.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dirittoprivatoinrete.it/articolo_2808.ht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dirittoprivatoinrete.it/articolo_2817.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dirittoprivatoinrete.it/articolo_2819.htm" TargetMode="External"/><Relationship Id="rId2" Type="http://schemas.openxmlformats.org/officeDocument/2006/relationships/hyperlink" Target="http://www.dirittoprivatoinrete.it/articolo_2818.htm" TargetMode="External"/><Relationship Id="rId1" Type="http://schemas.openxmlformats.org/officeDocument/2006/relationships/slideLayout" Target="../slideLayouts/slideLayout2.xml"/><Relationship Id="rId5" Type="http://schemas.openxmlformats.org/officeDocument/2006/relationships/hyperlink" Target="http://www.dirittoprivatoinrete.it/articolo_2821.htm" TargetMode="External"/><Relationship Id="rId4" Type="http://schemas.openxmlformats.org/officeDocument/2006/relationships/hyperlink" Target="http://www.dirittoprivatoinrete.it/articolo_2820.ht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dirittoprivatoinrete.it/tutti_i_diritti_indisponibili.htm"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dirittoprivatoinrete.it/articolo_2643.htm"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dirittoeconomia.net/diritto/norme_giuridiche/norme.htm"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normAutofit fontScale="90000"/>
          </a:bodyPr>
          <a:lstStyle/>
          <a:p>
            <a:r>
              <a:rPr lang="it-IT" dirty="0" smtClean="0"/>
              <a:t>2740 RESPONSABILITA’ PATRIMONIALE </a:t>
            </a:r>
            <a:endParaRPr lang="it-IT" dirty="0"/>
          </a:p>
        </p:txBody>
      </p:sp>
      <p:sp>
        <p:nvSpPr>
          <p:cNvPr id="5" name="Segnaposto contenuto 4"/>
          <p:cNvSpPr>
            <a:spLocks noGrp="1"/>
          </p:cNvSpPr>
          <p:nvPr>
            <p:ph idx="1"/>
          </p:nvPr>
        </p:nvSpPr>
        <p:spPr/>
        <p:txBody>
          <a:bodyPr>
            <a:normAutofit lnSpcReduction="10000"/>
          </a:bodyPr>
          <a:lstStyle/>
          <a:p>
            <a:r>
              <a:rPr lang="it-IT" dirty="0" smtClean="0"/>
              <a:t>Il debitore risponde dell’adempimento con tutti i suoi beni presenti e futuri</a:t>
            </a:r>
          </a:p>
          <a:p>
            <a:r>
              <a:rPr lang="it-IT" dirty="0" smtClean="0"/>
              <a:t>Eccezione</a:t>
            </a:r>
            <a:r>
              <a:rPr lang="it-IT" dirty="0" smtClean="0">
                <a:sym typeface="Wingdings" pitchFamily="2" charset="2"/>
              </a:rPr>
              <a:t> </a:t>
            </a:r>
            <a:r>
              <a:rPr lang="it-IT" dirty="0" err="1" smtClean="0">
                <a:sym typeface="Wingdings" pitchFamily="2" charset="2"/>
              </a:rPr>
              <a:t>es</a:t>
            </a:r>
            <a:r>
              <a:rPr lang="it-IT" dirty="0" smtClean="0">
                <a:sym typeface="Wingdings" pitchFamily="2" charset="2"/>
              </a:rPr>
              <a:t> 490 l’erede è tenuto al pagamento dei debiti ereditari nei limiti del valore dei beni a lui pervenuti se ha accettato con beneficio di inventario</a:t>
            </a:r>
          </a:p>
          <a:p>
            <a:r>
              <a:rPr lang="it-IT" dirty="0" smtClean="0">
                <a:sym typeface="Wingdings" pitchFamily="2" charset="2"/>
              </a:rPr>
              <a:t>2741—i creditori hanno uguale diritto di esser soddisfatti sui beni del debitore </a:t>
            </a:r>
          </a:p>
          <a:p>
            <a:r>
              <a:rPr lang="it-IT" dirty="0" smtClean="0">
                <a:sym typeface="Wingdings" pitchFamily="2" charset="2"/>
              </a:rPr>
              <a:t>Cause legittime di prelazionetitoli in base ai quali il creditore è preferito nel riparto del prezzo ricavato dalla vendita forzata dei beni del debitore: privilegio, pegno e ipoteca</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caratteristiche</a:t>
            </a:r>
            <a:endParaRPr lang="it-IT" dirty="0"/>
          </a:p>
        </p:txBody>
      </p:sp>
      <p:sp>
        <p:nvSpPr>
          <p:cNvPr id="3" name="Segnaposto contenuto 2"/>
          <p:cNvSpPr>
            <a:spLocks noGrp="1"/>
          </p:cNvSpPr>
          <p:nvPr>
            <p:ph idx="1"/>
          </p:nvPr>
        </p:nvSpPr>
        <p:spPr/>
        <p:txBody>
          <a:bodyPr>
            <a:normAutofit lnSpcReduction="10000"/>
          </a:bodyPr>
          <a:lstStyle/>
          <a:p>
            <a:r>
              <a:rPr lang="it-IT" dirty="0" smtClean="0"/>
              <a:t>Diritto di seguito</a:t>
            </a:r>
          </a:p>
          <a:p>
            <a:r>
              <a:rPr lang="it-IT" dirty="0" smtClean="0"/>
              <a:t>Surrogazione (indennità dovuta dall’assicuratore)</a:t>
            </a:r>
          </a:p>
          <a:p>
            <a:r>
              <a:rPr lang="it-IT" dirty="0" smtClean="0"/>
              <a:t>Principio della conservazione della garanzia (creditore chiede idonea garanzia su altri beni o immediato pagamento)</a:t>
            </a:r>
          </a:p>
          <a:p>
            <a:r>
              <a:rPr lang="it-IT" dirty="0" smtClean="0"/>
              <a:t>Divieto di patto commissorio è nullo i patto in forza del quale la proprietà pegno o ipoteca passi al creditore;</a:t>
            </a:r>
          </a:p>
          <a:p>
            <a:r>
              <a:rPr lang="it-IT" dirty="0" smtClean="0"/>
              <a:t>Pignoramento art. 2911 c.c. prima deve sottoporre ad esecuzione i bene oggetto di </a:t>
            </a:r>
            <a:r>
              <a:rPr lang="it-IT" dirty="0" err="1" smtClean="0"/>
              <a:t>garazia</a:t>
            </a:r>
            <a:r>
              <a:rPr lang="it-IT" dirty="0" smtClean="0"/>
              <a:t> per procedere sugli altri beni.</a:t>
            </a:r>
            <a:endParaRPr lang="it-IT" smtClean="0"/>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a:t>Le cause legittime di prelazione sono quelle che, derogando al principio secondo il quale i beni del debitore sono la comune garanzia dei creditori e chiunque ha uguale diritto di essere soddisfatto su di essi, autorizzano i creditori a favore dei quali ricorrono, ad essere soddisfatti a preferenza degli altri.</a:t>
            </a:r>
          </a:p>
          <a:p>
            <a:r>
              <a:rPr lang="it-IT" dirty="0"/>
              <a:t>Sono il privilegio, </a:t>
            </a:r>
            <a:r>
              <a:rPr lang="it-IT" dirty="0" smtClean="0"/>
              <a:t> E LE GARANZIE reali ( il </a:t>
            </a:r>
            <a:r>
              <a:rPr lang="it-IT" dirty="0"/>
              <a:t>pegno e </a:t>
            </a:r>
            <a:r>
              <a:rPr lang="it-IT" dirty="0" smtClean="0"/>
              <a:t>l’ipoteca)</a:t>
            </a:r>
            <a:endParaRPr lang="it-IT" dirty="0"/>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il creditore privilegiato non concorre con i chirografari, ma ha il diritto di far valere il suo credito sul bene oggetto di prelazione </a:t>
            </a:r>
            <a:r>
              <a:rPr lang="it-IT" u="sng" dirty="0"/>
              <a:t>per l'intero</a:t>
            </a:r>
            <a:r>
              <a:rPr lang="it-IT" dirty="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Quando esiste, infatti, una causa di </a:t>
            </a:r>
            <a:r>
              <a:rPr lang="it-IT" b="1" dirty="0"/>
              <a:t>Prelazione</a:t>
            </a:r>
            <a:r>
              <a:rPr lang="it-IT" dirty="0"/>
              <a:t> il creditore non concorre con i chirografari, ma ha diritto di far valere per intero il suo credito sul bene oggetto di </a:t>
            </a:r>
            <a:r>
              <a:rPr lang="it-IT" b="1" dirty="0"/>
              <a:t>Prelazione</a:t>
            </a:r>
            <a:r>
              <a:rPr lang="it-IT" dirty="0"/>
              <a:t>; gli altri creditori concorrono proporzionalmente sul residuo (</a:t>
            </a:r>
            <a:r>
              <a:rPr lang="it-IT" i="1" dirty="0" err="1"/>
              <a:t>sero</a:t>
            </a:r>
            <a:r>
              <a:rPr lang="it-IT" i="1" dirty="0"/>
              <a:t> </a:t>
            </a:r>
            <a:r>
              <a:rPr lang="it-IT" i="1" dirty="0" err="1"/>
              <a:t>venientibus</a:t>
            </a:r>
            <a:r>
              <a:rPr lang="it-IT" i="1" dirty="0"/>
              <a:t> ossa</a:t>
            </a:r>
            <a:r>
              <a:rPr lang="it-IT" dirty="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PRIVILEGIO</a:t>
            </a:r>
            <a:endParaRPr lang="it-IT" dirty="0"/>
          </a:p>
        </p:txBody>
      </p:sp>
      <p:sp>
        <p:nvSpPr>
          <p:cNvPr id="3" name="Segnaposto contenuto 2"/>
          <p:cNvSpPr>
            <a:spLocks noGrp="1"/>
          </p:cNvSpPr>
          <p:nvPr>
            <p:ph idx="1"/>
          </p:nvPr>
        </p:nvSpPr>
        <p:spPr/>
        <p:txBody>
          <a:bodyPr>
            <a:normAutofit/>
          </a:bodyPr>
          <a:lstStyle/>
          <a:p>
            <a:r>
              <a:rPr lang="it-IT" dirty="0"/>
              <a:t>l privilegio costituisce garanzia patrimoniale su determinati beni del debitore in relazione alla causa del credito.</a:t>
            </a:r>
          </a:p>
          <a:p>
            <a:r>
              <a:rPr lang="it-IT" dirty="0"/>
              <a:t>Non è pattuito dalle parti come nel caso del pegno o dell’ipoteca, ma è tipizzato dalla legge stessa, che attribuisce questa prelazione a determinati tipi di crediti che sembrano degni di una maggiore tutela in via generale e astratta.</a:t>
            </a:r>
          </a:p>
          <a:p>
            <a:r>
              <a:rPr lang="it-IT" dirty="0"/>
              <a:t>Tra i crediti privilegiati l’ordine di preferenza è stato voluto dal legislatore (ex art. 2777 c.c. e seguenti)</a:t>
            </a:r>
          </a:p>
          <a:p>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Privilegi: prelazione accordata dalla legge in considerazione della causa del credito. Il privilegio </a:t>
            </a:r>
            <a:r>
              <a:rPr lang="it-IT" u="sng" dirty="0"/>
              <a:t>è generale se si esercita su tutti i beni mobili del debitore</a:t>
            </a:r>
            <a:r>
              <a:rPr lang="it-IT" dirty="0"/>
              <a:t>, </a:t>
            </a:r>
            <a:r>
              <a:rPr lang="it-IT" u="sng" dirty="0"/>
              <a:t>o speciale se si esercita su determinati beni del debitore </a:t>
            </a:r>
            <a:r>
              <a:rPr lang="it-IT" dirty="0"/>
              <a:t>ai quali è concesso il credito privilegiato</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Soltanto alcuni </a:t>
            </a:r>
            <a:r>
              <a:rPr lang="it-IT" dirty="0" err="1" smtClean="0"/>
              <a:t>esempi…</a:t>
            </a:r>
            <a:r>
              <a:rPr lang="it-IT" dirty="0" smtClean="0"/>
              <a:t>.</a:t>
            </a:r>
            <a:endParaRPr lang="it-IT" dirty="0"/>
          </a:p>
        </p:txBody>
      </p:sp>
      <p:sp>
        <p:nvSpPr>
          <p:cNvPr id="3" name="Segnaposto contenuto 2"/>
          <p:cNvSpPr>
            <a:spLocks noGrp="1"/>
          </p:cNvSpPr>
          <p:nvPr>
            <p:ph idx="1"/>
          </p:nvPr>
        </p:nvSpPr>
        <p:spPr/>
        <p:txBody>
          <a:bodyPr>
            <a:normAutofit lnSpcReduction="10000"/>
          </a:bodyPr>
          <a:lstStyle/>
          <a:p>
            <a:r>
              <a:rPr lang="it-IT" dirty="0"/>
              <a:t>Hanno privilegio generale sui mobili, nell'ordine che segue, i crediti riguardanti:</a:t>
            </a:r>
          </a:p>
          <a:p>
            <a:r>
              <a:rPr lang="it-IT" dirty="0"/>
              <a:t>1) le spese funebri necessarie secondo gli usi;</a:t>
            </a:r>
          </a:p>
          <a:p>
            <a:r>
              <a:rPr lang="it-IT" dirty="0"/>
              <a:t>2) le spese d'infermità fatte negli ultimi sei mesi della vita del debitore;</a:t>
            </a:r>
          </a:p>
          <a:p>
            <a:r>
              <a:rPr lang="it-IT" dirty="0"/>
              <a:t>3) le somministrazioni di vitto, vesti e alloggio, nei limiti della stretta necessità, fatte al debitore per lui e per la sua famiglia negli ultimi sei mesi;</a:t>
            </a:r>
          </a:p>
          <a:p>
            <a:r>
              <a:rPr lang="it-IT" dirty="0"/>
              <a:t>4) i crediti di alimenti per gli ultimi tre mesi a favore delle persone alle quali gli alimenti sono dovuti per legge.</a:t>
            </a:r>
          </a:p>
          <a:p>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600200"/>
            <a:ext cx="8229600" cy="5257800"/>
          </a:xfrm>
        </p:spPr>
        <p:txBody>
          <a:bodyPr>
            <a:normAutofit fontScale="92500" lnSpcReduction="20000"/>
          </a:bodyPr>
          <a:lstStyle/>
          <a:p>
            <a:r>
              <a:rPr lang="it-IT" dirty="0"/>
              <a:t>Hanno privilegio generale sui mobili i crediti riguardanti:</a:t>
            </a:r>
          </a:p>
          <a:p>
            <a:r>
              <a:rPr lang="it-IT" dirty="0"/>
              <a:t>1) le retribuzioni dovute, sotto qualsiasi forma, ai prestatori di lavoro </a:t>
            </a:r>
            <a:r>
              <a:rPr lang="it-IT" dirty="0" smtClean="0"/>
              <a:t>subordinato</a:t>
            </a:r>
            <a:endParaRPr lang="it-IT" dirty="0"/>
          </a:p>
          <a:p>
            <a:r>
              <a:rPr lang="it-IT" dirty="0"/>
              <a:t>2) le retribuzioni dei professionisti e di ogni altro prestatore d'opera intellettuale dovute per gli ultimi due anni di prestazione;</a:t>
            </a:r>
          </a:p>
          <a:p>
            <a:r>
              <a:rPr lang="it-IT" dirty="0"/>
              <a:t>3) le provvigioni derivanti dal rapporto di agenzia dovute per l'ultimo anno di prestazione e le indennità dovute per la cessazione del rapporto medesimo;</a:t>
            </a:r>
          </a:p>
          <a:p>
            <a:r>
              <a:rPr lang="it-IT" dirty="0"/>
              <a:t>4) i crediti del coltivatore diretto</a:t>
            </a:r>
            <a:r>
              <a:rPr lang="it-IT" dirty="0" smtClean="0"/>
              <a:t>,;</a:t>
            </a:r>
            <a:endParaRPr lang="it-IT" dirty="0"/>
          </a:p>
          <a:p>
            <a:r>
              <a:rPr lang="it-IT" dirty="0"/>
              <a:t>5) i crediti dell'impresa artigiana e delle società od enti cooperativi di produzione e di lavoro, per i corrispettivi dei servizi prestati e della vendita dei manufatti;</a:t>
            </a:r>
          </a:p>
          <a:p>
            <a:r>
              <a:rPr lang="it-IT" dirty="0"/>
              <a:t>5 bis) i crediti delle società cooperative agricole e dei loro consorzi per i corrispettivi della vendita dei prodotti.</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dirty="0"/>
              <a:t>Art. 2752 Crediti per contributi diretti dello Stato, per imposta sul valore aggiunto e per tributi degli enti locali</a:t>
            </a:r>
            <a:endParaRPr lang="it-IT" dirty="0"/>
          </a:p>
          <a:p>
            <a:r>
              <a:rPr lang="it-IT" dirty="0"/>
              <a:t>Hanno privilegio generale sui mobili del debitore i crediti dello Stato per l'imposta sul reddito delle persone fisiche, sul reddito delle persone giuridiche e per l'imposta locale sui redditi, limitatamente all'imposta o alla quota d'imposta non imputabile ai redditi immobiliari e a quelli di natura fondiaria non determinabili catastalmente, iscritti nei ruoli principali suppletivi, speciali o straordinari posti in riscossione nell'anno in cui si procede all'esecuzione e nell'anno precedente.</a:t>
            </a:r>
          </a:p>
          <a:p>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a:t>Art. 2770 Crediti per atti conservativi o di espropriazione</a:t>
            </a:r>
            <a:endParaRPr lang="it-IT" dirty="0"/>
          </a:p>
          <a:p>
            <a:r>
              <a:rPr lang="it-IT" dirty="0"/>
              <a:t>I creditori per le spese di giustizia fatte per atti conservativi (2905 e seguente; Cod. Proc. Civ. 671) o per l'espropriazione di beni immobili (Cod. Proc. Civ. 555 e seguente) nell'interesse comune dei creditori sono privilegiati sul prezzo degli immobili stessi.</a:t>
            </a:r>
          </a:p>
          <a:p>
            <a:r>
              <a:rPr lang="it-IT" dirty="0"/>
              <a:t>Del pari ha privilegio il credito dell'acquirente di un immobile per le spese fatte per la dichiarazione di liberazione dell'immobile dalle ipoteche (2889 e seguenti; Cod. Proc. Civ. 792 e seguenti).</a:t>
            </a:r>
          </a:p>
          <a:p>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pegno</a:t>
            </a:r>
            <a:endParaRPr lang="it-IT" dirty="0"/>
          </a:p>
        </p:txBody>
      </p:sp>
      <p:sp>
        <p:nvSpPr>
          <p:cNvPr id="3" name="Segnaposto contenuto 2"/>
          <p:cNvSpPr>
            <a:spLocks noGrp="1"/>
          </p:cNvSpPr>
          <p:nvPr>
            <p:ph idx="1"/>
          </p:nvPr>
        </p:nvSpPr>
        <p:spPr/>
        <p:txBody>
          <a:bodyPr>
            <a:normAutofit lnSpcReduction="10000"/>
          </a:bodyPr>
          <a:lstStyle/>
          <a:p>
            <a:r>
              <a:rPr lang="it-IT" dirty="0"/>
              <a:t>è un diritto reale di garanzia costituito su beni mobili del debitore o di un terzo a garanzia dell'obbligazione del debitore</a:t>
            </a:r>
          </a:p>
          <a:p>
            <a:r>
              <a:rPr lang="it-IT" dirty="0"/>
              <a:t>Come si vede dalla </a:t>
            </a:r>
            <a:r>
              <a:rPr lang="it-IT" dirty="0" err="1"/>
              <a:t>dalla</a:t>
            </a:r>
            <a:r>
              <a:rPr lang="it-IT" dirty="0"/>
              <a:t> nozione il debitore può decidere, in accordo con il creditore e quindi per contratto, che l'adempimento della sua obbligazione sia garantita da uno o più beni mobili che materialmente sono lasciati in possesso del creditore; in caso di inadempimento il creditore potrà far vendere il bene oggetto del pegno per soddisfare le sue ragioni.</a:t>
            </a:r>
          </a:p>
          <a:p>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oggetto del pegno</a:t>
            </a:r>
          </a:p>
          <a:p>
            <a:r>
              <a:rPr lang="it-IT" dirty="0" smtClean="0"/>
              <a:t>1. beni mobili </a:t>
            </a:r>
            <a:br>
              <a:rPr lang="it-IT" dirty="0" smtClean="0"/>
            </a:br>
            <a:r>
              <a:rPr lang="it-IT" dirty="0" smtClean="0"/>
              <a:t>2.universalità di mobili</a:t>
            </a:r>
            <a:br>
              <a:rPr lang="it-IT" dirty="0" smtClean="0"/>
            </a:br>
            <a:r>
              <a:rPr lang="it-IT" dirty="0" smtClean="0"/>
              <a:t>3. crediti</a:t>
            </a:r>
            <a:br>
              <a:rPr lang="it-IT" dirty="0" smtClean="0"/>
            </a:br>
            <a:r>
              <a:rPr lang="it-IT" dirty="0" smtClean="0"/>
              <a:t>4. diritti aventi per oggetto beni mobili</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600200"/>
            <a:ext cx="8229600" cy="5257800"/>
          </a:xfrm>
        </p:spPr>
        <p:txBody>
          <a:bodyPr>
            <a:normAutofit lnSpcReduction="10000"/>
          </a:bodyPr>
          <a:lstStyle/>
          <a:p>
            <a:r>
              <a:rPr lang="it-IT" dirty="0" smtClean="0"/>
              <a:t>il creditore ha l'obbligo di non abusare del diritto di credito (art. </a:t>
            </a:r>
            <a:r>
              <a:rPr lang="it-IT" dirty="0">
                <a:hlinkClick r:id="rId2"/>
              </a:rPr>
              <a:t>2793 c.c</a:t>
            </a:r>
            <a:r>
              <a:rPr lang="it-IT" dirty="0" smtClean="0">
                <a:hlinkClick r:id="rId2"/>
              </a:rPr>
              <a:t>.</a:t>
            </a:r>
            <a:r>
              <a:rPr lang="it-IT" dirty="0" smtClean="0"/>
              <a:t>)</a:t>
            </a:r>
          </a:p>
          <a:p>
            <a:r>
              <a:rPr lang="it-IT" dirty="0" smtClean="0"/>
              <a:t>il creditore deve conservare il bene o il documento del credito ( art. </a:t>
            </a:r>
            <a:r>
              <a:rPr lang="it-IT" dirty="0">
                <a:hlinkClick r:id="rId3"/>
              </a:rPr>
              <a:t>2790 c.c</a:t>
            </a:r>
            <a:r>
              <a:rPr lang="it-IT" dirty="0" smtClean="0">
                <a:hlinkClick r:id="rId3"/>
              </a:rPr>
              <a:t>.)</a:t>
            </a:r>
            <a:endParaRPr lang="it-IT" dirty="0" smtClean="0"/>
          </a:p>
          <a:p>
            <a:r>
              <a:rPr lang="it-IT" dirty="0" smtClean="0"/>
              <a:t>divieto per il creditore di disporre del bene o del credito (art. </a:t>
            </a:r>
            <a:r>
              <a:rPr lang="it-IT" dirty="0">
                <a:hlinkClick r:id="rId4"/>
              </a:rPr>
              <a:t>2792 c.c</a:t>
            </a:r>
            <a:r>
              <a:rPr lang="it-IT" dirty="0" smtClean="0">
                <a:hlinkClick r:id="rId4"/>
              </a:rPr>
              <a:t>.</a:t>
            </a:r>
            <a:r>
              <a:rPr lang="it-IT" dirty="0" smtClean="0"/>
              <a:t>)</a:t>
            </a:r>
          </a:p>
          <a:p>
            <a:r>
              <a:rPr lang="it-IT" dirty="0" smtClean="0"/>
              <a:t>il creditore deve restituire la cosa o il documento del credito quando sia stato intermente soddisfatto (art. 2794 c.c.)</a:t>
            </a:r>
          </a:p>
          <a:p>
            <a:r>
              <a:rPr lang="it-IT" dirty="0" smtClean="0"/>
              <a:t>il pegno è indivisibile; deve riguardare, quindi, o l'intero bene mobile o l'intero credito anche se la proprietà di questi beni si divida tra più persone, come nel caso di divisione ereditaria</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600200"/>
            <a:ext cx="8229600" cy="4853136"/>
          </a:xfrm>
        </p:spPr>
        <p:txBody>
          <a:bodyPr>
            <a:normAutofit fontScale="92500" lnSpcReduction="10000"/>
          </a:bodyPr>
          <a:lstStyle/>
          <a:p>
            <a:r>
              <a:rPr lang="it-IT" b="1" dirty="0" smtClean="0"/>
              <a:t>costituzione </a:t>
            </a:r>
            <a:r>
              <a:rPr lang="it-IT" dirty="0" smtClean="0"/>
              <a:t>il pegno si costituisce con la consegna della cosa o del documento che attribuisce l'esclusiva disponibilità della cosa (art. </a:t>
            </a:r>
            <a:r>
              <a:rPr lang="it-IT" dirty="0">
                <a:hlinkClick r:id="rId2"/>
              </a:rPr>
              <a:t>2786 c.c.</a:t>
            </a:r>
            <a:r>
              <a:rPr lang="it-IT" dirty="0" smtClean="0"/>
              <a:t>) al creditore o ad un terzo designato dalla parti</a:t>
            </a:r>
          </a:p>
          <a:p>
            <a:r>
              <a:rPr lang="it-IT" b="1" dirty="0" smtClean="0"/>
              <a:t>costituzione </a:t>
            </a:r>
            <a:r>
              <a:rPr lang="it-IT" dirty="0" smtClean="0"/>
              <a:t>se il pegno non ha ad oggetto titoli di credito che sono considerati beni mobili,  si costituisce con la consegna del documento da cui risulta il creditore</a:t>
            </a:r>
          </a:p>
          <a:p>
            <a:r>
              <a:rPr lang="it-IT" b="1" dirty="0" smtClean="0"/>
              <a:t>prelazione </a:t>
            </a:r>
            <a:r>
              <a:rPr lang="it-IT" dirty="0" smtClean="0"/>
              <a:t>non può essere esercitata se il pegno non ha forma scritta ma solo nel caso in cui il credito ecceda la somma di 2 euro e 58 </a:t>
            </a:r>
          </a:p>
          <a:p>
            <a:r>
              <a:rPr lang="it-IT" b="1" dirty="0" smtClean="0"/>
              <a:t>vendita </a:t>
            </a:r>
            <a:r>
              <a:rPr lang="it-IT" dirty="0" smtClean="0"/>
              <a:t>può avvenire se l'obbligazione non è stata adempiuta solo dopo che il debitore abbia ricevuto intimazione per il  pagamento del debito (art. </a:t>
            </a:r>
            <a:r>
              <a:rPr lang="it-IT" dirty="0">
                <a:hlinkClick r:id="rId3"/>
              </a:rPr>
              <a:t>2797 c.c</a:t>
            </a:r>
            <a:r>
              <a:rPr lang="it-IT" dirty="0" smtClean="0"/>
              <a:t>.)</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ipoteca</a:t>
            </a:r>
            <a:endParaRPr lang="it-IT" dirty="0"/>
          </a:p>
        </p:txBody>
      </p:sp>
      <p:sp>
        <p:nvSpPr>
          <p:cNvPr id="3" name="Segnaposto contenuto 2"/>
          <p:cNvSpPr>
            <a:spLocks noGrp="1"/>
          </p:cNvSpPr>
          <p:nvPr>
            <p:ph idx="1"/>
          </p:nvPr>
        </p:nvSpPr>
        <p:spPr/>
        <p:txBody>
          <a:bodyPr/>
          <a:lstStyle/>
          <a:p>
            <a:r>
              <a:rPr lang="it-IT" dirty="0"/>
              <a:t/>
            </a:r>
            <a:br>
              <a:rPr lang="it-IT" dirty="0"/>
            </a:br>
            <a:r>
              <a:rPr lang="it-IT" dirty="0"/>
              <a:t>(</a:t>
            </a:r>
            <a:r>
              <a:rPr lang="it-IT" dirty="0">
                <a:hlinkClick r:id="rId2"/>
              </a:rPr>
              <a:t>art. 2808 c.c.</a:t>
            </a:r>
            <a:r>
              <a:rPr lang="it-IT" dirty="0"/>
              <a:t>)</a:t>
            </a:r>
          </a:p>
          <a:p>
            <a:r>
              <a:rPr lang="it-IT" dirty="0" smtClean="0"/>
              <a:t>è un diritto reale di garanzia che attribuisce al creditore il potere di  espropriare i beni oggetto della garanzia, siano essi del debitore o di un terzo, e di essere preferito agli altri creditori sul prezzo ricavato dalla espropriazione</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Prelazione il creditore ipotecario è preferito agli altri creditori chirografari nell'esecuzione sul bene oggetto dell'ipoteca</a:t>
            </a:r>
          </a:p>
          <a:p>
            <a:r>
              <a:rPr lang="it-IT" dirty="0" smtClean="0"/>
              <a:t>diritto di seguito il creditore ipotecario potrà soddisfarsi sul bene oggetto dell'ipoteca anche se è stato alienato dal debitore o  di proprietà di un terzo</a:t>
            </a:r>
          </a:p>
          <a:p>
            <a:r>
              <a:rPr lang="it-IT" dirty="0" smtClean="0"/>
              <a:t>diritto reale l'ipoteca, insieme al pegno, è un diritto reale di garanzia; questa sua caratteristica dà al creditore la certezza di poter azionare più rapidamente il suo diritto che, essendo assoluto, non ha bisogno per la sua realizzazione della collaborazione di altri soggetti</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b="1" dirty="0" smtClean="0"/>
              <a:t>specialità</a:t>
            </a:r>
            <a:r>
              <a:rPr lang="it-IT" dirty="0" smtClean="0"/>
              <a:t> l'ipoteca deve essere iscritta solo su beni esattamente individuati; non è ammissibile l'ipoteca generale nel senso che non è possibile sottoporre all'ipoteca una generalità di beni, magari costituenti l'intero patrimonio del debitore e ciò per tutelare la libertà di commercio</a:t>
            </a:r>
          </a:p>
          <a:p>
            <a:r>
              <a:rPr lang="it-IT" b="1" dirty="0" smtClean="0"/>
              <a:t>indivisibilità</a:t>
            </a:r>
            <a:r>
              <a:rPr lang="it-IT" dirty="0" smtClean="0"/>
              <a:t> l'ipoteca si estende su tutto il bene oggetto della garanzia; se parte del bene viene alienato, diviso o trasmesso a più eredi, l'ipoteca non si fraziona; il creditore, però, può rinunziare alla indivisibilità e accettare la divisione</a:t>
            </a:r>
          </a:p>
          <a:p>
            <a:r>
              <a:rPr lang="it-IT" b="1" dirty="0" smtClean="0"/>
              <a:t>determinatezza </a:t>
            </a:r>
            <a:r>
              <a:rPr lang="it-IT" dirty="0" smtClean="0"/>
              <a:t>il credito garantito dal bene ipotecato deve essere determinato del suo ammontare, cioè liquido ed espresso in una somma di denaro</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Oggetto dell’ipoteca</a:t>
            </a:r>
            <a:endParaRPr lang="it-IT" dirty="0"/>
          </a:p>
        </p:txBody>
      </p:sp>
      <p:sp>
        <p:nvSpPr>
          <p:cNvPr id="3" name="Segnaposto contenuto 2"/>
          <p:cNvSpPr>
            <a:spLocks noGrp="1"/>
          </p:cNvSpPr>
          <p:nvPr>
            <p:ph idx="1"/>
          </p:nvPr>
        </p:nvSpPr>
        <p:spPr/>
        <p:txBody>
          <a:bodyPr>
            <a:normAutofit/>
          </a:bodyPr>
          <a:lstStyle/>
          <a:p>
            <a:r>
              <a:rPr lang="it-IT" dirty="0" smtClean="0"/>
              <a:t>i beni immobili che sono in commercio e le loro pertinenze</a:t>
            </a:r>
          </a:p>
          <a:p>
            <a:r>
              <a:rPr lang="it-IT" dirty="0" smtClean="0"/>
              <a:t>l'usufrutto sui beni immobili che sono in commercio e le loro pertinenze</a:t>
            </a:r>
          </a:p>
          <a:p>
            <a:r>
              <a:rPr lang="it-IT" dirty="0" smtClean="0"/>
              <a:t>il diritto di superficie</a:t>
            </a:r>
          </a:p>
          <a:p>
            <a:r>
              <a:rPr lang="it-IT" dirty="0" smtClean="0"/>
              <a:t>il diritto del enfiteuta e quello del concedente sul fondo enfiteutico</a:t>
            </a:r>
          </a:p>
          <a:p>
            <a:r>
              <a:rPr lang="it-IT" dirty="0" smtClean="0"/>
              <a:t>le rendite dello Stato</a:t>
            </a:r>
          </a:p>
          <a:p>
            <a:r>
              <a:rPr lang="it-IT" dirty="0" smtClean="0"/>
              <a:t>i beni mobili registrati</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dirty="0"/>
              <a:t>ipoteca legale</a:t>
            </a:r>
            <a:r>
              <a:rPr lang="it-IT" dirty="0"/>
              <a:t> l'ipoteca trova la sua fonte direttamente nella legge; non è necessaria, quindi, per la sua costituzione né la volontà del debitore né una sentenza del giudice; </a:t>
            </a:r>
            <a:r>
              <a:rPr lang="it-IT" b="1" dirty="0"/>
              <a:t>l'articolo </a:t>
            </a:r>
            <a:r>
              <a:rPr lang="it-IT" b="1" dirty="0">
                <a:hlinkClick r:id="rId2"/>
              </a:rPr>
              <a:t>2817 c.c</a:t>
            </a:r>
            <a:r>
              <a:rPr lang="it-IT" b="1" dirty="0"/>
              <a:t>. elenca tassativamente i casi in cui nasce di ipoteca legale</a:t>
            </a:r>
            <a:r>
              <a:rPr lang="it-IT" dirty="0"/>
              <a:t>:</a:t>
            </a:r>
            <a:r>
              <a:rPr lang="it-IT" dirty="0" smtClean="0"/>
              <a:t/>
            </a:r>
            <a:br>
              <a:rPr lang="it-IT" dirty="0" smtClean="0"/>
            </a:br>
            <a:r>
              <a:rPr lang="it-IT" dirty="0"/>
              <a:t>1. l'alienante in caso di vendita di immobile ha ipoteca sul bene alienato per l'adempimento degli obblighi che derivano dall'atto di alienazione;</a:t>
            </a:r>
            <a:r>
              <a:rPr lang="it-IT" dirty="0" smtClean="0"/>
              <a:t/>
            </a:r>
            <a:br>
              <a:rPr lang="it-IT" dirty="0" smtClean="0"/>
            </a:br>
            <a:r>
              <a:rPr lang="it-IT" dirty="0"/>
              <a:t>2. i coeredi, soci e altri condividenti hanno ipoteca a garanzia del pagamento dei conguagli di beni immobili assegnati ad altri condividenti;</a:t>
            </a:r>
            <a:r>
              <a:rPr lang="it-IT" dirty="0" smtClean="0"/>
              <a:t/>
            </a:r>
            <a:br>
              <a:rPr lang="it-IT" dirty="0" smtClean="0"/>
            </a:br>
            <a:r>
              <a:rPr lang="it-IT" dirty="0"/>
              <a:t>3. lo Stato sopra i beni dell'imputato o del civilmente responsabile per il pagamento delle spese processuali</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b="1" dirty="0" smtClean="0"/>
              <a:t>ipoteca giudiziale </a:t>
            </a:r>
            <a:r>
              <a:rPr lang="it-IT" dirty="0">
                <a:hlinkClick r:id="rId2"/>
              </a:rPr>
              <a:t>(art. 2818 c.c.)</a:t>
            </a:r>
            <a:r>
              <a:rPr lang="it-IT" dirty="0" smtClean="0"/>
              <a:t>deriva dalla sentenza di condanna al pagamento di una somma di denaro o per l'adempimento di altra obbligazione ovvero al risarcimento del danno da liquidarsi successivamente (condanna generica). Alla sentenza sono equiparati anche gli altri titoli esecutivi ai quali legge riconosce tale effetto tra i quali lodi arbitrali esecutivi (art. </a:t>
            </a:r>
            <a:r>
              <a:rPr lang="it-IT" dirty="0">
                <a:hlinkClick r:id="rId3"/>
              </a:rPr>
              <a:t>2819 c.c.</a:t>
            </a:r>
            <a:r>
              <a:rPr lang="it-IT" dirty="0" smtClean="0"/>
              <a:t>) e le sentenze straniere rese esecutive in Italia (art. </a:t>
            </a:r>
            <a:r>
              <a:rPr lang="it-IT" dirty="0">
                <a:hlinkClick r:id="rId4"/>
              </a:rPr>
              <a:t>2820 c.c</a:t>
            </a:r>
            <a:r>
              <a:rPr lang="it-IT" dirty="0" smtClean="0"/>
              <a:t>.</a:t>
            </a:r>
          </a:p>
          <a:p>
            <a:endParaRPr lang="it-IT" dirty="0"/>
          </a:p>
          <a:p>
            <a:r>
              <a:rPr lang="it-IT" dirty="0" smtClean="0"/>
              <a:t>)</a:t>
            </a:r>
            <a:r>
              <a:rPr lang="it-IT" b="1" dirty="0" smtClean="0"/>
              <a:t>ipoteca volontaria </a:t>
            </a:r>
            <a:r>
              <a:rPr lang="it-IT" dirty="0" smtClean="0"/>
              <a:t>(</a:t>
            </a:r>
            <a:r>
              <a:rPr lang="it-IT" dirty="0">
                <a:hlinkClick r:id="rId5"/>
              </a:rPr>
              <a:t>art. 2821 c.c.</a:t>
            </a:r>
            <a:r>
              <a:rPr lang="it-IT" dirty="0" smtClean="0"/>
              <a:t>)</a:t>
            </a:r>
            <a:r>
              <a:rPr lang="it-IT" b="1" dirty="0" smtClean="0"/>
              <a:t>  </a:t>
            </a:r>
            <a:r>
              <a:rPr lang="it-IT" dirty="0" smtClean="0"/>
              <a:t>trova la sua fonte nella volontà di una o entrambe le parti; normalmente è costituita per contratto redatto per atto pubblico, ma è possibile che sorga, sempre nella stessa forma, per atto unilaterale, ma non per testamento</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prescrizione</a:t>
            </a:r>
            <a:endParaRPr lang="it-IT" dirty="0"/>
          </a:p>
        </p:txBody>
      </p:sp>
      <p:sp>
        <p:nvSpPr>
          <p:cNvPr id="3" name="Segnaposto contenuto 2"/>
          <p:cNvSpPr>
            <a:spLocks noGrp="1"/>
          </p:cNvSpPr>
          <p:nvPr>
            <p:ph idx="1"/>
          </p:nvPr>
        </p:nvSpPr>
        <p:spPr/>
        <p:txBody>
          <a:bodyPr/>
          <a:lstStyle/>
          <a:p>
            <a:r>
              <a:rPr lang="it-IT" dirty="0"/>
              <a:t>è un modo generale di estinzione dei diritti causato dal trascorrere del tempo e dall'inerzia del titolare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diritti non soggetti a prescrizione</a:t>
            </a:r>
          </a:p>
          <a:p>
            <a:r>
              <a:rPr lang="it-IT" dirty="0">
                <a:hlinkClick r:id="rId2"/>
              </a:rPr>
              <a:t>tutti i diritti </a:t>
            </a:r>
            <a:r>
              <a:rPr lang="it-IT" dirty="0" smtClean="0">
                <a:hlinkClick r:id="rId2"/>
              </a:rPr>
              <a:t>indisponibili</a:t>
            </a:r>
            <a:endParaRPr lang="it-IT" dirty="0" smtClean="0"/>
          </a:p>
          <a:p>
            <a:r>
              <a:rPr lang="it-IT" dirty="0" smtClean="0"/>
              <a:t>il diritto di proprietà</a:t>
            </a:r>
          </a:p>
          <a:p>
            <a:r>
              <a:rPr lang="it-IT" dirty="0" smtClean="0"/>
              <a:t>l'azione volta a far dichiarare a nullità di negozi giuridici</a:t>
            </a:r>
          </a:p>
          <a:p>
            <a:r>
              <a:rPr lang="it-IT" dirty="0" smtClean="0"/>
              <a:t>le azioni in materia familiare</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60616"/>
          </a:xfrm>
        </p:spPr>
        <p:txBody>
          <a:bodyPr>
            <a:normAutofit fontScale="90000"/>
          </a:bodyPr>
          <a:lstStyle/>
          <a:p>
            <a:endParaRPr lang="it-IT" dirty="0"/>
          </a:p>
        </p:txBody>
      </p:sp>
      <p:sp>
        <p:nvSpPr>
          <p:cNvPr id="3" name="Segnaposto contenuto 2"/>
          <p:cNvSpPr>
            <a:spLocks noGrp="1"/>
          </p:cNvSpPr>
          <p:nvPr>
            <p:ph idx="1"/>
          </p:nvPr>
        </p:nvSpPr>
        <p:spPr>
          <a:xfrm>
            <a:off x="457200" y="1600200"/>
            <a:ext cx="8229600" cy="4997152"/>
          </a:xfrm>
        </p:spPr>
        <p:txBody>
          <a:bodyPr>
            <a:normAutofit/>
          </a:bodyPr>
          <a:lstStyle/>
          <a:p>
            <a:r>
              <a:rPr lang="it-IT" dirty="0" smtClean="0"/>
              <a:t>si prescrivono </a:t>
            </a:r>
            <a:r>
              <a:rPr lang="it-IT" b="1" dirty="0" smtClean="0"/>
              <a:t>in venti anni  </a:t>
            </a:r>
            <a:r>
              <a:rPr lang="it-IT" b="1" dirty="0" err="1" smtClean="0"/>
              <a:t>---</a:t>
            </a:r>
            <a:r>
              <a:rPr lang="it-IT" b="1" dirty="0" smtClean="0">
                <a:sym typeface="Wingdings" pitchFamily="2" charset="2"/>
              </a:rPr>
              <a:t></a:t>
            </a:r>
            <a:r>
              <a:rPr lang="it-IT" dirty="0" smtClean="0"/>
              <a:t> i diritti reali su cosa altrui</a:t>
            </a:r>
          </a:p>
          <a:p>
            <a:r>
              <a:rPr lang="it-IT" dirty="0" smtClean="0"/>
              <a:t>si prescrive </a:t>
            </a:r>
            <a:r>
              <a:rPr lang="it-IT" b="1" dirty="0" smtClean="0"/>
              <a:t>in cinque anni</a:t>
            </a:r>
            <a:r>
              <a:rPr lang="it-IT" b="1" dirty="0" smtClean="0">
                <a:sym typeface="Wingdings" pitchFamily="2" charset="2"/>
              </a:rPr>
              <a:t></a:t>
            </a:r>
            <a:r>
              <a:rPr lang="it-IT" dirty="0" smtClean="0"/>
              <a:t>il diritto derivante da fatto illecito. Se il fatto è cagionato dalla circolazione di veicoli natanti, il diritto al risarcimento si prescrive </a:t>
            </a:r>
            <a:r>
              <a:rPr lang="it-IT" b="1" dirty="0" smtClean="0"/>
              <a:t>in due anni </a:t>
            </a:r>
          </a:p>
          <a:p>
            <a:r>
              <a:rPr lang="it-IT" dirty="0" smtClean="0"/>
              <a:t>i pigioni delle case e tutti corrispettivi delle locazioni; gli interessi e tutto ciò deve pagarsi periodicamente ad anno, o a termini più brevi; l'indennità spettante dalla cessazione del rapporto di lavoro che gli altri casi previsti dall'articolo 2948 c.c.</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 si </a:t>
            </a:r>
            <a:r>
              <a:rPr lang="it-IT" dirty="0"/>
              <a:t>prescrivono</a:t>
            </a:r>
            <a:r>
              <a:rPr lang="it-IT" b="1" dirty="0"/>
              <a:t> in due anni</a:t>
            </a:r>
            <a:endParaRPr lang="it-IT" dirty="0"/>
          </a:p>
          <a:p>
            <a:r>
              <a:rPr lang="it-IT" dirty="0"/>
              <a:t>i diritti che può esercitare l'assicurato nei confronti dell'assicurazione e quelli che derivano dal contratto di riassicurazione (art. 2952 come modificato ex l. n. 166\2008)</a:t>
            </a:r>
          </a:p>
          <a:p>
            <a:r>
              <a:rPr lang="it-IT" dirty="0"/>
              <a:t>si prescrivono </a:t>
            </a:r>
            <a:r>
              <a:rPr lang="it-IT" b="1" dirty="0"/>
              <a:t>in un anno</a:t>
            </a:r>
            <a:endParaRPr lang="it-IT" dirty="0"/>
          </a:p>
          <a:p>
            <a:r>
              <a:rPr lang="it-IT" dirty="0" smtClean="0"/>
              <a:t>i diritti derivanti dal contratto di assicurazione per i premi dovuti all'assicuratore (art. 2952 c.c.)</a:t>
            </a:r>
          </a:p>
          <a:p>
            <a:r>
              <a:rPr lang="it-IT" dirty="0" smtClean="0"/>
              <a:t>i diritti del mediatore e quelli derivanti dal contratto di spedizione trasporto (artt. 2950 e 2951 c.c.)</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La decadenza è un istituto giuridico in forza del quale, decorso un determinato periodo di tempo, non può più essere esercitata una pretesa volta alla produzione, alla modificazione o all’annullamento di uno stato o rapporto giuridico</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a:t> </a:t>
            </a:r>
            <a:r>
              <a:rPr lang="it-IT" dirty="0" smtClean="0"/>
              <a:t>Alla </a:t>
            </a:r>
            <a:r>
              <a:rPr lang="it-IT" dirty="0"/>
              <a:t>decadenza non si applica la sospensione né tanto meno l'interruzione</a:t>
            </a:r>
            <a:r>
              <a:rPr lang="it-IT" dirty="0" smtClean="0"/>
              <a:t>.</a:t>
            </a:r>
          </a:p>
          <a:p>
            <a:r>
              <a:rPr lang="it-IT" i="1" dirty="0"/>
              <a:t>La decadenza non è impedita se non dal compimento dell'atto previsto dalla legge o dal contratto</a:t>
            </a:r>
            <a:r>
              <a:rPr lang="it-IT" i="1" dirty="0" smtClean="0"/>
              <a:t>. (nella prescrizione basta qualsiasi attività)</a:t>
            </a:r>
          </a:p>
          <a:p>
            <a:r>
              <a:rPr lang="it-IT"/>
              <a:t>"</a:t>
            </a:r>
            <a:r>
              <a:rPr lang="it-IT" i="1"/>
              <a:t>Le parti non possono modificare la disciplina legale della decadenza né possono rinunziare alla decadenza medesima, se questa è stabilita dalla legge in materia sottratta alla disponibilità delle parti</a:t>
            </a:r>
            <a:r>
              <a:rPr lang="it-IT"/>
              <a:t>".</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44624"/>
            <a:ext cx="8229600" cy="1143000"/>
          </a:xfrm>
        </p:spPr>
        <p:txBody>
          <a:bodyPr/>
          <a:lstStyle/>
          <a:p>
            <a:r>
              <a:rPr lang="it-IT" dirty="0" smtClean="0"/>
              <a:t>TRASCRIZIONE</a:t>
            </a:r>
            <a:endParaRPr lang="it-IT" dirty="0"/>
          </a:p>
        </p:txBody>
      </p:sp>
      <p:sp>
        <p:nvSpPr>
          <p:cNvPr id="5" name="Segnaposto contenuto 4"/>
          <p:cNvSpPr>
            <a:spLocks noGrp="1"/>
          </p:cNvSpPr>
          <p:nvPr>
            <p:ph idx="1"/>
          </p:nvPr>
        </p:nvSpPr>
        <p:spPr/>
        <p:txBody>
          <a:bodyPr/>
          <a:lstStyle/>
          <a:p>
            <a:r>
              <a:rPr lang="it-IT" dirty="0"/>
              <a:t>è lo strumento di pubblicità predisposto dall'ordinamento per rendere certi i fatti che riguadagno i beni immobili (artt. 2643 c.c.) e i beni mobili registrati ( artt. 2683 e ss. c.c.)</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a:t>la trascrizione dell'atto di acquisto di un bene immobile non ne condiziona la validità ( come avviene nel sistema tavolare austriaco) </a:t>
            </a:r>
            <a:r>
              <a:rPr lang="it-IT" b="1" dirty="0"/>
              <a:t>ma solo l'</a:t>
            </a:r>
            <a:r>
              <a:rPr lang="it-IT" b="1" dirty="0" err="1"/>
              <a:t>opponibilità</a:t>
            </a:r>
            <a:r>
              <a:rPr lang="it-IT" b="1" dirty="0"/>
              <a:t> </a:t>
            </a:r>
            <a:r>
              <a:rPr lang="it-IT" dirty="0"/>
              <a:t>ai terzi nel senso già chiarito in precedenza;</a:t>
            </a:r>
          </a:p>
          <a:p>
            <a:r>
              <a:rPr lang="it-IT" dirty="0"/>
              <a:t>di conseguenza si conferma che nel nostro ordinamento vige il principio </a:t>
            </a:r>
            <a:r>
              <a:rPr lang="it-IT" dirty="0" err="1"/>
              <a:t>consensualistico</a:t>
            </a:r>
            <a:r>
              <a:rPr lang="it-IT" dirty="0"/>
              <a:t>, anche se la gravità delle conseguenze  relative alla mancata o ritardata trascrizione può far dubitare della semplice efficacia dichiarativa della stessa;</a:t>
            </a:r>
          </a:p>
          <a:p>
            <a:r>
              <a:rPr lang="it-IT" dirty="0"/>
              <a:t>le trascrizioni per avere effetto </a:t>
            </a:r>
            <a:r>
              <a:rPr lang="it-IT" b="1" dirty="0"/>
              <a:t>devono essere " continue", </a:t>
            </a:r>
            <a:r>
              <a:rPr lang="it-IT" dirty="0"/>
              <a:t>cioè trovarsi di seguito e collegate con i precedenti atti di acquisto (art. 2650 c.c.).</a:t>
            </a:r>
          </a:p>
          <a:p>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 che devono esser trascritti</a:t>
            </a:r>
            <a:endParaRPr lang="it-IT" dirty="0"/>
          </a:p>
        </p:txBody>
      </p:sp>
      <p:sp>
        <p:nvSpPr>
          <p:cNvPr id="3" name="Segnaposto contenuto 2"/>
          <p:cNvSpPr>
            <a:spLocks noGrp="1"/>
          </p:cNvSpPr>
          <p:nvPr>
            <p:ph idx="1"/>
          </p:nvPr>
        </p:nvSpPr>
        <p:spPr/>
        <p:txBody>
          <a:bodyPr>
            <a:normAutofit fontScale="92500"/>
          </a:bodyPr>
          <a:lstStyle/>
          <a:p>
            <a:r>
              <a:rPr lang="it-IT" dirty="0"/>
              <a:t>L'art. </a:t>
            </a:r>
            <a:r>
              <a:rPr lang="it-IT" dirty="0">
                <a:hlinkClick r:id="rId2"/>
              </a:rPr>
              <a:t>2643 </a:t>
            </a:r>
            <a:r>
              <a:rPr lang="it-IT" dirty="0"/>
              <a:t>c.c. stabilisce quali sono gli atti che devono essere trascritti;</a:t>
            </a:r>
            <a:r>
              <a:rPr lang="it-IT" dirty="0" smtClean="0"/>
              <a:t/>
            </a:r>
            <a:br>
              <a:rPr lang="it-IT" dirty="0" smtClean="0"/>
            </a:br>
            <a:r>
              <a:rPr lang="it-IT" dirty="0"/>
              <a:t>ricordiamo, tra i tanti, i contratti che trasferiscono la proprietà di beni immobili, o diritti reali di godimento sulla proprietà, o, ancora la comunione costituita per tali diritti. </a:t>
            </a:r>
            <a:r>
              <a:rPr lang="it-IT" dirty="0" smtClean="0"/>
              <a:t/>
            </a:r>
            <a:br>
              <a:rPr lang="it-IT" dirty="0" smtClean="0"/>
            </a:br>
            <a:r>
              <a:rPr lang="it-IT" dirty="0"/>
              <a:t>Ricordiamo, ancora,  i contratti di locazione di beni immobili che hanno durata superiore a nove anni. </a:t>
            </a:r>
            <a:r>
              <a:rPr lang="it-IT" dirty="0" smtClean="0"/>
              <a:t/>
            </a:r>
            <a:br>
              <a:rPr lang="it-IT" dirty="0" smtClean="0"/>
            </a:br>
            <a:r>
              <a:rPr lang="it-IT" dirty="0"/>
              <a:t>Secondo l'art. 2645 c.c. devono poi essere trascritti tutti gli atti che producono gli effetti dei contratti previsti dall'art. 2643 c.c. come, ad esempio, la sentenza che costituisce una servitù coattiva ex art. 1032 </a:t>
            </a:r>
            <a:r>
              <a:rPr lang="it-IT" dirty="0" err="1"/>
              <a:t>c.c</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a:t>Gli atti enunciati nell'articolo precedente (2643) non hanno effetto riguardo ai terzi che a qualunque titolo hanno acquistato diritti sugli immobili in base a un atto trascritto o iscritto anteriormente alla trascrizione degli atti medesimi</a:t>
            </a:r>
            <a:r>
              <a:rPr lang="it-IT" dirty="0" smtClean="0"/>
              <a:t>.</a:t>
            </a:r>
          </a:p>
          <a:p>
            <a:r>
              <a:rPr lang="it-IT" dirty="0" smtClean="0"/>
              <a:t>VALE SOLO PER QUELLI SUCCESSIVI</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a:t>Secondo l'art. 2650 c.c. se un atto di acquisto è soggetto a trascrizione, le successive trascrizioni o iscrizioni a carico dell'acquirente non producono effetto, se non è stato trascritto l'atto anteriore di acquisto.</a:t>
            </a:r>
          </a:p>
          <a:p>
            <a:r>
              <a:rPr lang="it-IT" dirty="0"/>
              <a:t>Sulla procedura per la trascrizione è necessario, secondo l'art. 2657 c.c. possedere una sentenza o una scrittura privata con sottoscrizione autenticata o accertata giudizialmente, oppure un atto pubblico</a:t>
            </a:r>
          </a:p>
          <a:p>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Tra </a:t>
            </a:r>
            <a:r>
              <a:rPr lang="it-IT" dirty="0"/>
              <a:t>i beni mobili ne esistono alcuni che sono soggetti ad un regime particolare: essi sono i </a:t>
            </a:r>
            <a:r>
              <a:rPr lang="it-IT" b="1" dirty="0"/>
              <a:t>beni mobili registrati</a:t>
            </a:r>
            <a:r>
              <a:rPr lang="it-IT" dirty="0"/>
              <a:t>, disciplinati dall'art.816 del Codice civile.</a:t>
            </a:r>
          </a:p>
          <a:p>
            <a:r>
              <a:rPr lang="it-IT" dirty="0"/>
              <a:t>Questi beni sono beni mobili che, per la loro importanza economica, sono</a:t>
            </a:r>
            <a:r>
              <a:rPr lang="it-IT" b="1" dirty="0"/>
              <a:t> iscritti in pubblici registri</a:t>
            </a:r>
            <a:r>
              <a:rPr lang="it-IT" dirty="0"/>
              <a:t>: per questo motivo sono detti beni mobili registrati.</a:t>
            </a:r>
          </a:p>
          <a:p>
            <a:r>
              <a:rPr lang="it-IT" dirty="0"/>
              <a:t>A questi beni si applicano </a:t>
            </a:r>
            <a:r>
              <a:rPr lang="it-IT" b="1" dirty="0">
                <a:hlinkClick r:id="rId2"/>
              </a:rPr>
              <a:t>norme</a:t>
            </a:r>
            <a:r>
              <a:rPr lang="it-IT" dirty="0"/>
              <a:t> </a:t>
            </a:r>
            <a:r>
              <a:rPr lang="it-IT" b="1" dirty="0"/>
              <a:t>particolari </a:t>
            </a:r>
            <a:r>
              <a:rPr lang="it-IT" dirty="0"/>
              <a:t>per ciò che concerne la</a:t>
            </a:r>
            <a:r>
              <a:rPr lang="it-IT" b="1" dirty="0"/>
              <a:t> trascrizione</a:t>
            </a:r>
            <a:r>
              <a:rPr lang="it-IT" dirty="0"/>
              <a:t> e l'</a:t>
            </a:r>
            <a:r>
              <a:rPr lang="it-IT" b="1" dirty="0"/>
              <a:t>ipoteca</a:t>
            </a:r>
            <a:r>
              <a:rPr lang="it-IT" dirty="0"/>
              <a:t>, mentre per il resto sono soggetti alle norme relative ai beni mobili.</a:t>
            </a:r>
          </a:p>
          <a:p>
            <a:r>
              <a:rPr lang="it-IT" dirty="0"/>
              <a:t>Sono beni mobili registrati: le</a:t>
            </a:r>
            <a:r>
              <a:rPr lang="it-IT" i="1" dirty="0"/>
              <a:t> navi</a:t>
            </a:r>
            <a:r>
              <a:rPr lang="it-IT" dirty="0"/>
              <a:t>, gli </a:t>
            </a:r>
            <a:r>
              <a:rPr lang="it-IT" i="1" dirty="0"/>
              <a:t>aeromobili</a:t>
            </a:r>
            <a:r>
              <a:rPr lang="it-IT" dirty="0"/>
              <a:t>, gli </a:t>
            </a:r>
            <a:r>
              <a:rPr lang="it-IT" i="1" dirty="0"/>
              <a:t>autoveicoli</a:t>
            </a:r>
            <a:r>
              <a:rPr lang="it-IT" dirty="0"/>
              <a:t>.</a:t>
            </a:r>
          </a:p>
          <a:p>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ONERE DELLA PROVA</a:t>
            </a:r>
            <a:endParaRPr lang="it-IT" dirty="0"/>
          </a:p>
        </p:txBody>
      </p:sp>
      <p:sp>
        <p:nvSpPr>
          <p:cNvPr id="3" name="Segnaposto contenuto 2"/>
          <p:cNvSpPr>
            <a:spLocks noGrp="1"/>
          </p:cNvSpPr>
          <p:nvPr>
            <p:ph idx="1"/>
          </p:nvPr>
        </p:nvSpPr>
        <p:spPr/>
        <p:txBody>
          <a:bodyPr>
            <a:normAutofit fontScale="92500" lnSpcReduction="20000"/>
          </a:bodyPr>
          <a:lstStyle/>
          <a:p>
            <a:r>
              <a:rPr lang="it-IT" dirty="0"/>
              <a:t>Chi vuol far valere un diritto in giudizio (Cod. Proc. Civ. 163) deve provare i fatti che ne costituiscono il fondamento (Cod. Proc. Civ. 115).</a:t>
            </a:r>
          </a:p>
          <a:p>
            <a:r>
              <a:rPr lang="it-IT" dirty="0"/>
              <a:t>Chi eccepisce l'inefficacia di tali fatti ovvero eccepisce che il diritto si è modificato o estinto deve provare i fatti su cui l'eccezione si fonda</a:t>
            </a:r>
            <a:r>
              <a:rPr lang="it-IT" dirty="0" smtClean="0"/>
              <a:t>.</a:t>
            </a:r>
          </a:p>
          <a:p>
            <a:endParaRPr lang="it-IT" dirty="0"/>
          </a:p>
          <a:p>
            <a:r>
              <a:rPr lang="it-IT" b="1" dirty="0"/>
              <a:t>Art. 2698 Patti relativi all'onere della prova</a:t>
            </a:r>
            <a:endParaRPr lang="it-IT" dirty="0"/>
          </a:p>
          <a:p>
            <a:r>
              <a:rPr lang="it-IT" dirty="0"/>
              <a:t>Sono nulli i patti con i quali è invertito ovvero e modificato l'onere della prova, quando si tratta di diritti di cui le parti non possono disporre o quando l'inversione o la modificazione (1341) ha per effetto di rendere a una delle parti eccessivamente difficile l'esercizio del diritto. </a:t>
            </a:r>
          </a:p>
          <a:p>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ATTO PUBBLICO</a:t>
            </a:r>
            <a:endParaRPr lang="it-IT" dirty="0"/>
          </a:p>
        </p:txBody>
      </p:sp>
      <p:sp>
        <p:nvSpPr>
          <p:cNvPr id="3" name="Segnaposto contenuto 2"/>
          <p:cNvSpPr>
            <a:spLocks noGrp="1"/>
          </p:cNvSpPr>
          <p:nvPr>
            <p:ph idx="1"/>
          </p:nvPr>
        </p:nvSpPr>
        <p:spPr/>
        <p:txBody>
          <a:bodyPr>
            <a:normAutofit fontScale="77500" lnSpcReduction="20000"/>
          </a:bodyPr>
          <a:lstStyle/>
          <a:p>
            <a:r>
              <a:rPr lang="it-IT" b="1" dirty="0"/>
              <a:t>Art. 2699 Atto pubblico</a:t>
            </a:r>
            <a:endParaRPr lang="it-IT" dirty="0"/>
          </a:p>
          <a:p>
            <a:r>
              <a:rPr lang="it-IT" dirty="0"/>
              <a:t>L'atto pubblico (2714) è il documento redatto, con le richieste formalità, da un notaio o da altro pubblico ufficiale autorizzato ad attribuirgli pubblica fede nel luogo dove l'atto è formato.</a:t>
            </a:r>
          </a:p>
          <a:p>
            <a:r>
              <a:rPr lang="it-IT" b="1" dirty="0"/>
              <a:t>Art. 2700 Efficacia dell'atto pubblico</a:t>
            </a:r>
            <a:endParaRPr lang="it-IT" dirty="0"/>
          </a:p>
          <a:p>
            <a:r>
              <a:rPr lang="it-IT" dirty="0"/>
              <a:t>L'atto pubblico fa piena prova, fino a querela di falso (Cod. Proc. Civ. 221 e seguenti; Cod. Pen. 476) della provenienza del documento dal pubblico ufficiale che lo ha formata, nonché delle dichiarazioni delle parti e degli altri fatti che il pubblico ufficiale attesta avvenuti in sua presenza o da lui compiuti (Cod. Nav. 178, 775).</a:t>
            </a:r>
          </a:p>
          <a:p>
            <a:r>
              <a:rPr lang="it-IT" b="1" dirty="0"/>
              <a:t>Art. 2701 Conversione dell'atto pubblico</a:t>
            </a:r>
            <a:endParaRPr lang="it-IT" dirty="0"/>
          </a:p>
          <a:p>
            <a:r>
              <a:rPr lang="it-IT" dirty="0"/>
              <a:t>Il documento formato da ufficiale pubblico incompetente o incapace ovvero senza l'osservanza delle formalità prescritte, se e stato sottoscritto dalle parti ha la stessa efficacia probatoria della scrittura </a:t>
            </a:r>
            <a:r>
              <a:rPr lang="it-IT" dirty="0" err="1" smtClean="0"/>
              <a:t>privatA</a:t>
            </a:r>
            <a:endParaRPr lang="it-IT" dirty="0"/>
          </a:p>
          <a:p>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SCRITTURA PRIVATA</a:t>
            </a:r>
            <a:endParaRPr lang="it-IT" dirty="0"/>
          </a:p>
        </p:txBody>
      </p:sp>
      <p:sp>
        <p:nvSpPr>
          <p:cNvPr id="3" name="Segnaposto contenuto 2"/>
          <p:cNvSpPr>
            <a:spLocks noGrp="1"/>
          </p:cNvSpPr>
          <p:nvPr>
            <p:ph idx="1"/>
          </p:nvPr>
        </p:nvSpPr>
        <p:spPr/>
        <p:txBody>
          <a:bodyPr>
            <a:normAutofit fontScale="85000" lnSpcReduction="20000"/>
          </a:bodyPr>
          <a:lstStyle/>
          <a:p>
            <a:r>
              <a:rPr lang="it-IT" b="1" dirty="0" smtClean="0"/>
              <a:t>Art</a:t>
            </a:r>
            <a:r>
              <a:rPr lang="it-IT" b="1" dirty="0"/>
              <a:t>. 2702 Efficacia della scrittura privata</a:t>
            </a:r>
            <a:endParaRPr lang="it-IT" dirty="0"/>
          </a:p>
          <a:p>
            <a:r>
              <a:rPr lang="it-IT" dirty="0"/>
              <a:t>La scrittura privata fa piena prova, fino a querela di falso (Cod. Proc. Civ. 221 e seguenti), della provenienza delle dichiarazioni da chi l'ha sottoscritta, se colui contro il quale la scrittura è prodotta ne riconosce la sottoscrizione, ovvero se questa e legalmente considerata come riconosciuta (Cod. Proc. Civ. 214, 215; Cod. Nav. 178, 775).</a:t>
            </a:r>
          </a:p>
          <a:p>
            <a:r>
              <a:rPr lang="it-IT" b="1" dirty="0"/>
              <a:t>Art. 2703 Sottoscrizione autenticata</a:t>
            </a:r>
            <a:endParaRPr lang="it-IT" dirty="0"/>
          </a:p>
          <a:p>
            <a:r>
              <a:rPr lang="it-IT" dirty="0"/>
              <a:t>Si ha per riconosciuta la sottoscrizione autenticata dal notaio o da altro pubblico ufficiale a ciò autorizzato.</a:t>
            </a:r>
          </a:p>
          <a:p>
            <a:r>
              <a:rPr lang="it-IT" dirty="0"/>
              <a:t>L'autenticazione consiste nell'attestazione da parte del pubblico ufficiale che la sottoscrizione è stata apposta in sua presenza. Il pubblico ufficiale deve previamente accertare l'identità della persona che sottoscrive.</a:t>
            </a:r>
          </a:p>
          <a:p>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PROVA TESTIMONIALE</a:t>
            </a:r>
            <a:endParaRPr lang="it-IT" dirty="0"/>
          </a:p>
        </p:txBody>
      </p:sp>
      <p:sp>
        <p:nvSpPr>
          <p:cNvPr id="3" name="Segnaposto contenuto 2"/>
          <p:cNvSpPr>
            <a:spLocks noGrp="1"/>
          </p:cNvSpPr>
          <p:nvPr>
            <p:ph idx="1"/>
          </p:nvPr>
        </p:nvSpPr>
        <p:spPr/>
        <p:txBody>
          <a:bodyPr>
            <a:normAutofit fontScale="77500" lnSpcReduction="20000"/>
          </a:bodyPr>
          <a:lstStyle/>
          <a:p>
            <a:r>
              <a:rPr lang="it-IT" dirty="0"/>
              <a:t>La prova per testimoni dei contratti non è ammessa quando il valore dell'oggetto eccede le L. 5.000 (att. 233, Cod. Proc. Civ. 224 e seguenti).</a:t>
            </a:r>
          </a:p>
          <a:p>
            <a:r>
              <a:rPr lang="it-IT" dirty="0"/>
              <a:t>Tuttavia l'autorità giudiziaria può consentire la prova oltre il limite anzidetto, tenuto conto della qualità delle parti, della natura del contratto e di ogni altra circostanza (Cod. Proc. Civ. 439).</a:t>
            </a:r>
          </a:p>
          <a:p>
            <a:r>
              <a:rPr lang="it-IT" b="1" dirty="0"/>
              <a:t>Art. 2722 Patti aggiunti o contrari al contenuto di un documento</a:t>
            </a:r>
            <a:endParaRPr lang="it-IT" dirty="0"/>
          </a:p>
          <a:p>
            <a:r>
              <a:rPr lang="it-IT" dirty="0"/>
              <a:t>La prova per testimoni non è ammessa se ha per oggetto patti aggiunti o contrari al contenuto di un documento, per i quali si alleghi che la stipulazione e stata anteriore o contemporanea.</a:t>
            </a:r>
          </a:p>
          <a:p>
            <a:r>
              <a:rPr lang="it-IT" b="1" dirty="0"/>
              <a:t>Art. 2723 Patti posteriori alla formazione del documento</a:t>
            </a:r>
            <a:endParaRPr lang="it-IT" dirty="0"/>
          </a:p>
          <a:p>
            <a:r>
              <a:rPr lang="it-IT" dirty="0"/>
              <a:t>Qualora si alleghi che, dopo la formazione di un documento, è stato stipulato un patto aggiunto o contrario al contenuto di esso, l'autorità giudiziaria può consentire la prova per testimoni soltanto se, avuto riguardo alla qualità delle parti, alla natura del contratto e a ogni altra circostanza, appare verosimile che siano state fatte aggiunte o modificazioni verbali.</a:t>
            </a:r>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b="1" dirty="0"/>
              <a:t>Eccezioni al divieto della prova testimoniale</a:t>
            </a:r>
            <a:endParaRPr lang="it-IT" dirty="0"/>
          </a:p>
          <a:p>
            <a:r>
              <a:rPr lang="it-IT" dirty="0"/>
              <a:t>La prova per testimoni e ammessa in ogni caso (1417):</a:t>
            </a:r>
          </a:p>
          <a:p>
            <a:r>
              <a:rPr lang="it-IT" dirty="0"/>
              <a:t>1) quando vi è un principio di prova per iscritto: questo e costituito da qualsiasi scritto, proveniente dalla persona contro la quale è diretta la domanda o dal suo rappresentante, che faccia apparire verosimile il fatto allegato;</a:t>
            </a:r>
          </a:p>
          <a:p>
            <a:r>
              <a:rPr lang="it-IT" dirty="0"/>
              <a:t>2) quando il contraente e stato nell'impossibilità morale o materiale di procurarsi una prova scritta;</a:t>
            </a:r>
          </a:p>
          <a:p>
            <a:r>
              <a:rPr lang="it-IT" dirty="0"/>
              <a:t>3) quando il contraente ha senza sua colpa perduto il documento che gli forniva la prova.</a:t>
            </a:r>
          </a:p>
          <a:p>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PRESUNZIONI</a:t>
            </a:r>
            <a:endParaRPr lang="it-IT" dirty="0"/>
          </a:p>
        </p:txBody>
      </p:sp>
      <p:sp>
        <p:nvSpPr>
          <p:cNvPr id="3" name="Segnaposto contenuto 2"/>
          <p:cNvSpPr>
            <a:spLocks noGrp="1"/>
          </p:cNvSpPr>
          <p:nvPr>
            <p:ph idx="1"/>
          </p:nvPr>
        </p:nvSpPr>
        <p:spPr/>
        <p:txBody>
          <a:bodyPr/>
          <a:lstStyle/>
          <a:p>
            <a:r>
              <a:rPr lang="it-IT" dirty="0"/>
              <a:t>Con la presunzione si riesce a provare un fatto di causa, non attraverso una valutazione della prova, ma attraverso un ragionamento. </a:t>
            </a:r>
            <a:r>
              <a:rPr lang="it-IT" dirty="0" smtClean="0"/>
              <a:t/>
            </a:r>
            <a:br>
              <a:rPr lang="it-IT" dirty="0" smtClean="0"/>
            </a:br>
            <a:r>
              <a:rPr lang="it-IT" dirty="0"/>
              <a:t>Le presunzioni sono, infatti, “le conseguenze che la legge o il giudice trae da un fatto noto per risalire ad un fatto ignorato” (art. 2727 c.c.).</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a:t>Vi sono, quindi, due tipi di </a:t>
            </a:r>
            <a:r>
              <a:rPr lang="it-IT" b="1" dirty="0"/>
              <a:t>presunzioni, legali e semplici.</a:t>
            </a:r>
          </a:p>
          <a:p>
            <a:r>
              <a:rPr lang="it-IT" b="1" dirty="0"/>
              <a:t>Le presunzioni legali </a:t>
            </a:r>
            <a:r>
              <a:rPr lang="it-IT" dirty="0"/>
              <a:t>sono le conseguenze che la legge trae da un fatto noto per risalire ad un fatto ignoto; contenute, di solito, nel codice civile, dispensano la parte favorita dalla presunzione dal provare i fatti di causa. Possono a loro volta dividersi in due categorie:</a:t>
            </a:r>
          </a:p>
          <a:p>
            <a:r>
              <a:rPr lang="it-IT" dirty="0"/>
              <a:t> presunzioni assolute, che non ammettono prova contraria (es. art. 599 c.c.);</a:t>
            </a:r>
          </a:p>
          <a:p>
            <a:r>
              <a:rPr lang="it-IT" dirty="0"/>
              <a:t>presunzioni relative, che ammettono prova contraria (es. artt. 234, 235 c.c</a:t>
            </a:r>
            <a:r>
              <a:rPr lang="it-IT" dirty="0" smtClean="0"/>
              <a:t>.).</a:t>
            </a:r>
          </a:p>
          <a:p>
            <a:endParaRPr lang="it-IT" dirty="0"/>
          </a:p>
          <a:p>
            <a:r>
              <a:rPr lang="it-IT" b="1" dirty="0"/>
              <a:t>Le presunzioni semplici </a:t>
            </a:r>
            <a:r>
              <a:rPr lang="it-IT" dirty="0"/>
              <a:t>sono quelle ricavate dal giudice e non dalla legge</a:t>
            </a:r>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CONFESSIONE</a:t>
            </a:r>
            <a:endParaRPr lang="it-IT" dirty="0"/>
          </a:p>
        </p:txBody>
      </p:sp>
      <p:sp>
        <p:nvSpPr>
          <p:cNvPr id="3" name="Segnaposto contenuto 2"/>
          <p:cNvSpPr>
            <a:spLocks noGrp="1"/>
          </p:cNvSpPr>
          <p:nvPr>
            <p:ph idx="1"/>
          </p:nvPr>
        </p:nvSpPr>
        <p:spPr/>
        <p:txBody>
          <a:bodyPr>
            <a:normAutofit/>
          </a:bodyPr>
          <a:lstStyle/>
          <a:p>
            <a:r>
              <a:rPr lang="it-IT" dirty="0"/>
              <a:t>La confessione è la dichiarazione che una parte fa della verità di fatti ad essa sfavorevoli e favorevoli all'altra parte.</a:t>
            </a:r>
          </a:p>
          <a:p>
            <a:r>
              <a:rPr lang="it-IT" dirty="0"/>
              <a:t>La confessione è giudiziale o stragiudiziale.</a:t>
            </a:r>
          </a:p>
          <a:p>
            <a:r>
              <a:rPr lang="it-IT" b="1" dirty="0"/>
              <a:t>Art. 2731 Capacità richiesta per la confessione</a:t>
            </a:r>
            <a:endParaRPr lang="it-IT" dirty="0"/>
          </a:p>
          <a:p>
            <a:r>
              <a:rPr lang="it-IT" dirty="0"/>
              <a:t>La confessione non è efficace se non proviene da persona capace di disporre del diritto, a cui i fatti confessati si riferiscono. Qualora sia resa da un rappresentante, è efficace solo se fatta entro i limiti e nei modi in cui questi vincola il rappresentato (1388).</a:t>
            </a:r>
          </a:p>
          <a:p>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GIURAMENTO</a:t>
            </a:r>
            <a:endParaRPr lang="it-IT" dirty="0"/>
          </a:p>
        </p:txBody>
      </p:sp>
      <p:sp>
        <p:nvSpPr>
          <p:cNvPr id="3" name="Segnaposto contenuto 2"/>
          <p:cNvSpPr>
            <a:spLocks noGrp="1"/>
          </p:cNvSpPr>
          <p:nvPr>
            <p:ph idx="1"/>
          </p:nvPr>
        </p:nvSpPr>
        <p:spPr/>
        <p:txBody>
          <a:bodyPr>
            <a:normAutofit/>
          </a:bodyPr>
          <a:lstStyle/>
          <a:p>
            <a:r>
              <a:rPr lang="it-IT" b="1" dirty="0"/>
              <a:t>Il giuramento ha valore di prova legale</a:t>
            </a:r>
            <a:r>
              <a:rPr lang="it-IT" dirty="0"/>
              <a:t> e, rispetto alle altre prove legali, è quella di maggiore intensità in quanto, una volta prestato, l’altra parte non può provare il contrario, né può agire in revocazione, anche se il giuramento sia stato dichiarato falso con sentenza.</a:t>
            </a: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Il giuramento è di due tipi,</a:t>
            </a:r>
            <a:r>
              <a:rPr lang="it-IT" b="1" dirty="0"/>
              <a:t> decisorio e suppletorio</a:t>
            </a:r>
            <a:r>
              <a:rPr lang="it-IT" dirty="0"/>
              <a:t>.</a:t>
            </a:r>
          </a:p>
          <a:p>
            <a:r>
              <a:rPr lang="it-IT" dirty="0"/>
              <a:t>Il primo è richiesto dalla parte che intende far giurare l’altra.</a:t>
            </a:r>
            <a:br>
              <a:rPr lang="it-IT" dirty="0"/>
            </a:br>
            <a:r>
              <a:rPr lang="it-IT" dirty="0"/>
              <a:t>Il secondo è invece deferito dal collegio.</a:t>
            </a:r>
          </a:p>
          <a:p>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157</TotalTime>
  <Words>2217</Words>
  <Application>Microsoft Office PowerPoint</Application>
  <PresentationFormat>Presentazione su schermo (4:3)</PresentationFormat>
  <Paragraphs>154</Paragraphs>
  <Slides>44</Slides>
  <Notes>0</Notes>
  <HiddenSlides>0</HiddenSlides>
  <MMClips>0</MMClips>
  <ScaleCrop>false</ScaleCrop>
  <HeadingPairs>
    <vt:vector size="4" baseType="variant">
      <vt:variant>
        <vt:lpstr>Tema</vt:lpstr>
      </vt:variant>
      <vt:variant>
        <vt:i4>1</vt:i4>
      </vt:variant>
      <vt:variant>
        <vt:lpstr>Titoli diapositive</vt:lpstr>
      </vt:variant>
      <vt:variant>
        <vt:i4>44</vt:i4>
      </vt:variant>
    </vt:vector>
  </HeadingPairs>
  <TitlesOfParts>
    <vt:vector size="45" baseType="lpstr">
      <vt:lpstr>Equinozio</vt:lpstr>
      <vt:lpstr>2740 RESPONSABILITA’ PATRIMONIALE </vt:lpstr>
      <vt:lpstr>caratteristiche</vt:lpstr>
      <vt:lpstr>Diapositiva 3</vt:lpstr>
      <vt:lpstr>Diapositiva 4</vt:lpstr>
      <vt:lpstr>Diapositiva 5</vt:lpstr>
      <vt:lpstr>PRIVILEGIO</vt:lpstr>
      <vt:lpstr>Diapositiva 7</vt:lpstr>
      <vt:lpstr>Soltanto alcuni esempi….</vt:lpstr>
      <vt:lpstr>Diapositiva 9</vt:lpstr>
      <vt:lpstr>Diapositiva 10</vt:lpstr>
      <vt:lpstr>Diapositiva 11</vt:lpstr>
      <vt:lpstr>pegno</vt:lpstr>
      <vt:lpstr>Diapositiva 13</vt:lpstr>
      <vt:lpstr>Diapositiva 14</vt:lpstr>
      <vt:lpstr>Diapositiva 15</vt:lpstr>
      <vt:lpstr>ipoteca</vt:lpstr>
      <vt:lpstr>Diapositiva 17</vt:lpstr>
      <vt:lpstr>Diapositiva 18</vt:lpstr>
      <vt:lpstr>Oggetto dell’ipoteca</vt:lpstr>
      <vt:lpstr>Diapositiva 20</vt:lpstr>
      <vt:lpstr>Diapositiva 21</vt:lpstr>
      <vt:lpstr>prescrizione</vt:lpstr>
      <vt:lpstr>Diapositiva 23</vt:lpstr>
      <vt:lpstr>Diapositiva 24</vt:lpstr>
      <vt:lpstr>Diapositiva 25</vt:lpstr>
      <vt:lpstr>Diapositiva 26</vt:lpstr>
      <vt:lpstr>Diapositiva 27</vt:lpstr>
      <vt:lpstr>Diapositiva 28</vt:lpstr>
      <vt:lpstr>TRASCRIZIONE</vt:lpstr>
      <vt:lpstr>Diapositiva 30</vt:lpstr>
      <vt:lpstr>Atti che devono esser trascritti</vt:lpstr>
      <vt:lpstr>Diapositiva 32</vt:lpstr>
      <vt:lpstr>Diapositiva 33</vt:lpstr>
      <vt:lpstr>Diapositiva 34</vt:lpstr>
      <vt:lpstr>ONERE DELLA PROVA</vt:lpstr>
      <vt:lpstr>ATTO PUBBLICO</vt:lpstr>
      <vt:lpstr>SCRITTURA PRIVATA</vt:lpstr>
      <vt:lpstr>PROVA TESTIMONIALE</vt:lpstr>
      <vt:lpstr>Diapositiva 39</vt:lpstr>
      <vt:lpstr>PRESUNZIONI</vt:lpstr>
      <vt:lpstr>Diapositiva 41</vt:lpstr>
      <vt:lpstr>CONFESSIONE</vt:lpstr>
      <vt:lpstr>GIURAMENTO</vt:lpstr>
      <vt:lpstr>Diapositiva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TRASCRIZIONE</dc:title>
  <dc:creator>Windows User</dc:creator>
  <cp:lastModifiedBy>Windows User</cp:lastModifiedBy>
  <cp:revision>5</cp:revision>
  <dcterms:created xsi:type="dcterms:W3CDTF">2018-02-09T08:23:07Z</dcterms:created>
  <dcterms:modified xsi:type="dcterms:W3CDTF">2021-06-18T08:46:13Z</dcterms:modified>
</cp:coreProperties>
</file>