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2" r:id="rId2"/>
    <p:sldId id="263" r:id="rId3"/>
    <p:sldId id="264" r:id="rId4"/>
    <p:sldId id="265" r:id="rId5"/>
    <p:sldId id="266" r:id="rId6"/>
    <p:sldId id="267" r:id="rId7"/>
    <p:sldId id="256" r:id="rId8"/>
    <p:sldId id="257" r:id="rId9"/>
    <p:sldId id="258" r:id="rId10"/>
    <p:sldId id="261" r:id="rId11"/>
    <p:sldId id="260" r:id="rId12"/>
    <p:sldId id="274" r:id="rId13"/>
    <p:sldId id="275" r:id="rId14"/>
    <p:sldId id="268" r:id="rId15"/>
    <p:sldId id="269" r:id="rId16"/>
    <p:sldId id="270" r:id="rId17"/>
    <p:sldId id="273" r:id="rId18"/>
    <p:sldId id="271" r:id="rId19"/>
    <p:sldId id="272" r:id="rId20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4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40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51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o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7" name="Sottotito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30" name="Segnaposto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EFE2A-F6C9-4AB4-9D83-845BFEC51B67}" type="datetimeFigureOut">
              <a:rPr lang="it-IT" smtClean="0"/>
              <a:t>25/07/2019</a:t>
            </a:fld>
            <a:endParaRPr lang="it-IT"/>
          </a:p>
        </p:txBody>
      </p:sp>
      <p:sp>
        <p:nvSpPr>
          <p:cNvPr id="19" name="Segnaposto piè di pagina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27" name="Segnaposto numero diapositiva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EC093-32D0-45B1-8223-11DE722E77B7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EFE2A-F6C9-4AB4-9D83-845BFEC51B67}" type="datetimeFigureOut">
              <a:rPr lang="it-IT" smtClean="0"/>
              <a:t>25/07/2019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EC093-32D0-45B1-8223-11DE722E77B7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EFE2A-F6C9-4AB4-9D83-845BFEC51B67}" type="datetimeFigureOut">
              <a:rPr lang="it-IT" smtClean="0"/>
              <a:t>25/07/2019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EC093-32D0-45B1-8223-11DE722E77B7}" type="slidenum">
              <a:rPr lang="it-IT" smtClean="0"/>
              <a:t>‹N›</a:t>
            </a:fld>
            <a:endParaRPr lang="it-IT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EFE2A-F6C9-4AB4-9D83-845BFEC51B67}" type="datetimeFigureOut">
              <a:rPr lang="it-IT" smtClean="0"/>
              <a:t>25/07/2019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EC093-32D0-45B1-8223-11DE722E77B7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EFE2A-F6C9-4AB4-9D83-845BFEC51B67}" type="datetimeFigureOut">
              <a:rPr lang="it-IT" smtClean="0"/>
              <a:t>25/07/2019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EC093-32D0-45B1-8223-11DE722E77B7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EFE2A-F6C9-4AB4-9D83-845BFEC51B67}" type="datetimeFigureOut">
              <a:rPr lang="it-IT" smtClean="0"/>
              <a:t>25/07/2019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EC093-32D0-45B1-8223-11DE722E77B7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EFE2A-F6C9-4AB4-9D83-845BFEC51B67}" type="datetimeFigureOut">
              <a:rPr lang="it-IT" smtClean="0"/>
              <a:t>25/07/2019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EC093-32D0-45B1-8223-11DE722E77B7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EFE2A-F6C9-4AB4-9D83-845BFEC51B67}" type="datetimeFigureOut">
              <a:rPr lang="it-IT" smtClean="0"/>
              <a:t>25/07/2019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EC093-32D0-45B1-8223-11DE722E77B7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taglia e arrotonda singolo angolo rettangol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olo rettango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EFE2A-F6C9-4AB4-9D83-845BFEC51B67}" type="datetimeFigureOut">
              <a:rPr lang="it-IT" smtClean="0"/>
              <a:t>25/07/2019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97EC093-32D0-45B1-8223-11DE722E77B7}" type="slidenum">
              <a:rPr lang="it-IT" smtClean="0"/>
              <a:t>‹N›</a:t>
            </a:fld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10" name="Figura a mano libera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igura a mano libera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EFE2A-F6C9-4AB4-9D83-845BFEC51B67}" type="datetimeFigureOut">
              <a:rPr lang="it-IT" smtClean="0"/>
              <a:t>25/07/2019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EC093-32D0-45B1-8223-11DE722E77B7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AEFE2A-F6C9-4AB4-9D83-845BFEC51B67}" type="datetimeFigureOut">
              <a:rPr lang="it-IT" smtClean="0"/>
              <a:t>25/07/2019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7EC093-32D0-45B1-8223-11DE722E77B7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igura a mano libera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igura a mano libera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egnaposto tito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0" name="Segnaposto tes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0" name="Segnaposto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AAEFE2A-F6C9-4AB4-9D83-845BFEC51B67}" type="datetimeFigureOut">
              <a:rPr lang="it-IT" smtClean="0"/>
              <a:t>25/07/2019</a:t>
            </a:fld>
            <a:endParaRPr lang="it-IT"/>
          </a:p>
        </p:txBody>
      </p:sp>
      <p:sp>
        <p:nvSpPr>
          <p:cNvPr id="22" name="Segnaposto piè di pagina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97EC093-32D0-45B1-8223-11DE722E77B7}" type="slidenum">
              <a:rPr lang="it-IT" smtClean="0"/>
              <a:t>‹N›</a:t>
            </a:fld>
            <a:endParaRPr lang="it-IT"/>
          </a:p>
        </p:txBody>
      </p:sp>
      <p:grpSp>
        <p:nvGrpSpPr>
          <p:cNvPr id="2" name="Grup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igura a mano libera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igura a mano libera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t-IT" sz="3600" dirty="0" smtClean="0"/>
              <a:t>La nomina del direttore generale deve essere effettuata nel termine perentorio di sessanta giorni dalla data di vacanza dell'ufficio.</a:t>
            </a:r>
            <a:endParaRPr lang="it-IT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 regione provvede alla nomina dei direttori generali delle aziende e degli enti del Servizio sanitario regionale, attingendo obbligatoriamente all'elenco regionale di idonei, ovvero agli analoghi elenchi delle altre regioni, costituiti previo avviso pubblico e selezione effettuata, secondo </a:t>
            </a:r>
            <a:r>
              <a:rPr lang="it-IT" dirty="0" err="1" smtClean="0"/>
              <a:t>modalita'</a:t>
            </a:r>
            <a:r>
              <a:rPr lang="it-IT" dirty="0" smtClean="0"/>
              <a:t> e criteri individuati dalla regione, da parte di una commissione costituita dalla regione medesima in prevalenza tra esperti</a:t>
            </a:r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Alla selezione si accede con il possesso di laurea magistrale e di adeguata esperienza dirigenziale, almeno quinquennale, nel campo delle strutture sanitarie o settennale negli altri settori, con autonomia gestionale e con diretta </a:t>
            </a:r>
            <a:r>
              <a:rPr lang="it-IT" dirty="0" err="1" smtClean="0"/>
              <a:t>responsabilita'</a:t>
            </a:r>
            <a:r>
              <a:rPr lang="it-IT" dirty="0" smtClean="0"/>
              <a:t> delle risorse umane, tecniche o finanziarie, </a:t>
            </a:r>
            <a:r>
              <a:rPr lang="it-IT" dirty="0" err="1" smtClean="0"/>
              <a:t>nonche'</a:t>
            </a:r>
            <a:r>
              <a:rPr lang="it-IT" dirty="0" smtClean="0"/>
              <a:t> di eventuali ulteriori requisiti stabiliti dalla regione. </a:t>
            </a:r>
            <a:endParaRPr lang="it-IT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 direttori generali nominati devono produrre, entro diciotto mesi dalla nomina, il certificato di frequenza del corso di formazione in materia di </a:t>
            </a:r>
            <a:r>
              <a:rPr lang="it-IT" dirty="0" err="1" smtClean="0"/>
              <a:t>sanita'</a:t>
            </a:r>
            <a:r>
              <a:rPr lang="it-IT" dirty="0" smtClean="0"/>
              <a:t> pubblica e di organizzazione e gestione sanitaria. I predetti corsi sono organizzati ed attivati dalle regioni, anche in ambito interregionale ed in collaborazione con le </a:t>
            </a:r>
            <a:r>
              <a:rPr lang="it-IT" dirty="0" err="1" smtClean="0"/>
              <a:t>universita'</a:t>
            </a:r>
            <a:r>
              <a:rPr lang="it-IT" dirty="0" smtClean="0"/>
              <a:t> o altri soggetti pubblici o privati accreditati</a:t>
            </a:r>
            <a:endParaRPr lang="it-IT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 regione </a:t>
            </a:r>
            <a:r>
              <a:rPr lang="it-IT" dirty="0" err="1" smtClean="0"/>
              <a:t>puo'</a:t>
            </a:r>
            <a:r>
              <a:rPr lang="it-IT" dirty="0" smtClean="0"/>
              <a:t> stabilire che il conferimento dell'incarico di direttore amministrativo sia subordinato, in analogia a quanto previsto per il direttore </a:t>
            </a:r>
            <a:r>
              <a:rPr lang="it-IT" dirty="0" smtClean="0"/>
              <a:t>sanitario, </a:t>
            </a:r>
            <a:r>
              <a:rPr lang="it-IT" dirty="0" smtClean="0"/>
              <a:t>alla frequenza del corso di formazione programmato per il conferimento dell'incarico di direttore generale o del corso di formazione manageriale</a:t>
            </a:r>
            <a:endParaRPr lang="it-IT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ds</a:t>
            </a: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direttore sanitario e' un medico in possesso della </a:t>
            </a:r>
            <a:r>
              <a:rPr lang="it-IT" dirty="0" err="1" smtClean="0"/>
              <a:t>idoneita'</a:t>
            </a:r>
            <a:r>
              <a:rPr lang="it-IT" dirty="0" smtClean="0"/>
              <a:t> nazionale di cui all'art. 17 che non abbia compiuto il sessantacinquesimo anno di </a:t>
            </a:r>
            <a:r>
              <a:rPr lang="it-IT" dirty="0" err="1" smtClean="0"/>
              <a:t>eta'</a:t>
            </a:r>
            <a:r>
              <a:rPr lang="it-IT" dirty="0" smtClean="0"/>
              <a:t> e che abbia svolto per almeno cinque anni qualificata </a:t>
            </a:r>
            <a:r>
              <a:rPr lang="it-IT" dirty="0" err="1" smtClean="0"/>
              <a:t>attivita'</a:t>
            </a:r>
            <a:r>
              <a:rPr lang="it-IT" dirty="0" smtClean="0"/>
              <a:t> di direzione tecnico-sanitaria in enti o strutture sanitarie, pubbliche o private, di media o grande dimensione.</a:t>
            </a:r>
            <a:endParaRPr lang="it-IT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direttore sanitario dirige i servizi sanitari ai fini organizzativi ed igienico-sanitari e fornisce parere obbligatorio al direttore generale sugli atti relativi alle materie di competenza</a:t>
            </a:r>
            <a:endParaRPr lang="it-IT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direttore amministrativo e' un laureato in discipline giuridiche o economiche che non abbia compiuto il sessantacinquesimo anno di </a:t>
            </a:r>
            <a:r>
              <a:rPr lang="it-IT" dirty="0" err="1" smtClean="0"/>
              <a:t>eta'</a:t>
            </a:r>
            <a:r>
              <a:rPr lang="it-IT" dirty="0" smtClean="0"/>
              <a:t> e che abbia svolto per almeno cinque anni una qualificata </a:t>
            </a:r>
            <a:r>
              <a:rPr lang="it-IT" dirty="0" err="1" smtClean="0"/>
              <a:t>attivita'</a:t>
            </a:r>
            <a:r>
              <a:rPr lang="it-IT" dirty="0" smtClean="0"/>
              <a:t> di direzione tecnica o amministrativa in enti o strutture sanitarie pubbliche o private di media o grande </a:t>
            </a:r>
            <a:r>
              <a:rPr lang="it-IT" dirty="0" smtClean="0"/>
              <a:t>dimensione</a:t>
            </a:r>
          </a:p>
          <a:p>
            <a:r>
              <a:rPr lang="it-IT" dirty="0" smtClean="0"/>
              <a:t>Il direttore amministrativo dirige i servizi amministrativi dell'unita' sanitaria locale</a:t>
            </a:r>
            <a:endParaRPr lang="it-IT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t-IT" dirty="0" smtClean="0"/>
              <a:t>non </a:t>
            </a:r>
            <a:r>
              <a:rPr lang="it-IT" dirty="0" smtClean="0"/>
              <a:t>possono essere nominati direttori generali, direttori amministrativi o direttori sanitari delle </a:t>
            </a:r>
            <a:r>
              <a:rPr lang="it-IT" dirty="0" err="1" smtClean="0"/>
              <a:t>unita'</a:t>
            </a:r>
            <a:r>
              <a:rPr lang="it-IT" dirty="0" smtClean="0"/>
              <a:t> sanitarie locali</a:t>
            </a:r>
            <a:r>
              <a:rPr lang="it-IT" dirty="0" smtClean="0"/>
              <a:t>:</a:t>
            </a:r>
          </a:p>
          <a:p>
            <a:r>
              <a:rPr lang="it-IT" dirty="0" smtClean="0"/>
              <a:t> </a:t>
            </a:r>
            <a:r>
              <a:rPr lang="it-IT" dirty="0" smtClean="0"/>
              <a:t>a) coloro che hanno riportato condanna, anche non definitiva, a pena detentiva non inferiore ad un anno per delitto non colposo ovvero a pena detentiva non inferiore a sei mesi per delitto non colposo commesso nella </a:t>
            </a:r>
            <a:r>
              <a:rPr lang="it-IT" dirty="0" err="1" smtClean="0"/>
              <a:t>qualita'</a:t>
            </a:r>
            <a:r>
              <a:rPr lang="it-IT" dirty="0" smtClean="0"/>
              <a:t> di pubblico ufficiale o con abuso dei poteri o violazione dei doveri inerenti ad una pubblica funzione, salvo quanto disposto dal secondo comma dell'articolo 166 del codice penale; </a:t>
            </a:r>
            <a:endParaRPr lang="it-IT" dirty="0" smtClean="0"/>
          </a:p>
          <a:p>
            <a:r>
              <a:rPr lang="it-IT" dirty="0" smtClean="0"/>
              <a:t>b</a:t>
            </a:r>
            <a:r>
              <a:rPr lang="it-IT" dirty="0" smtClean="0"/>
              <a:t>) coloro che sono sottoposti a procedimento penale per delitto per il quale e' previsto l'arresto obbligatorio in flagranza; </a:t>
            </a:r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c) coloro che sono stati sottoposti, anche con provvedimento non definitivo ad una misura di prevenzione, salvi gli effetti della riabilitazione prevista dall'articolo 15 della legge 3 agosto 1988, n. 327, e dall'articolo 14 della legge 19 marzo 1990, n. 55; d) coloro che sono sottoposti a misura di sicurezza detentiva o a </a:t>
            </a:r>
            <a:r>
              <a:rPr lang="it-IT" dirty="0" err="1" smtClean="0"/>
              <a:t>liberta'</a:t>
            </a:r>
            <a:r>
              <a:rPr lang="it-IT" dirty="0" smtClean="0"/>
              <a:t> vigilata. </a:t>
            </a:r>
            <a:endParaRPr lang="it-IT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rapporto di lavoro del direttore generale, del direttore amministrativo e del direttore sanitario e' esclusivo ed e' regolato da contratto di diritto privato, di durata non inferiore a tre e non superiore a cinque anni, rinnovabile</a:t>
            </a:r>
            <a:endParaRPr lang="it-IT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 carica di direttore generale e' incompatibile con la sussistenza di altro rapporto di lavoro, dipendente o autonomo</a:t>
            </a:r>
            <a:endParaRPr lang="it-IT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Operato del </a:t>
            </a:r>
            <a:r>
              <a:rPr lang="it-IT" dirty="0" err="1" smtClean="0"/>
              <a:t>dg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Al fine di assicurare una </a:t>
            </a:r>
            <a:r>
              <a:rPr lang="it-IT" dirty="0" err="1" smtClean="0"/>
              <a:t>omogeneita'</a:t>
            </a:r>
            <a:r>
              <a:rPr lang="it-IT" dirty="0" smtClean="0"/>
              <a:t> nella valutazione dell'</a:t>
            </a:r>
            <a:r>
              <a:rPr lang="it-IT" dirty="0" err="1" smtClean="0"/>
              <a:t>attivita</a:t>
            </a:r>
            <a:r>
              <a:rPr lang="it-IT" dirty="0" smtClean="0"/>
              <a:t>' dei direttori generali, le regioni concordano, in sede di Conferenza delle regioni e delle province autonome, criteri e sistemi per valutare e verificare tale </a:t>
            </a:r>
            <a:r>
              <a:rPr lang="it-IT" dirty="0" err="1" smtClean="0"/>
              <a:t>attivita'</a:t>
            </a:r>
            <a:r>
              <a:rPr lang="it-IT" dirty="0" smtClean="0"/>
              <a:t>, sulla base di obiettivi di salute e di funzionamento dei servizi definiti nel quadro della programmazione regionale, con particolare riferimento all'efficienza, all'efficacia, alla sicurezza, all'ottimizzazione dei servizi sanitari</a:t>
            </a:r>
            <a:endParaRPr lang="it-IT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Trascorsi diciotto mesi dalla nomina di ciascun direttore generale, la regione verifica i risultati aziendali conseguiti e il raggiungimento degli </a:t>
            </a:r>
            <a:r>
              <a:rPr lang="it-IT" dirty="0" smtClean="0"/>
              <a:t>obiettivi, </a:t>
            </a:r>
            <a:r>
              <a:rPr lang="it-IT" dirty="0" smtClean="0"/>
              <a:t>sentito il parere del sindaco o della conferenza dei </a:t>
            </a:r>
            <a:r>
              <a:rPr lang="it-IT" dirty="0" smtClean="0"/>
              <a:t>sindaci</a:t>
            </a:r>
          </a:p>
          <a:p>
            <a:endParaRPr lang="it-IT" dirty="0" smtClean="0"/>
          </a:p>
          <a:p>
            <a:r>
              <a:rPr lang="it-IT" dirty="0" smtClean="0"/>
              <a:t>procede o meno alla conferma entro i tre mesi successivi alla scadenza del termine.</a:t>
            </a:r>
            <a:endParaRPr lang="it-IT" dirty="0"/>
          </a:p>
        </p:txBody>
      </p:sp>
      <p:sp>
        <p:nvSpPr>
          <p:cNvPr id="4" name="Freccia in giù 3"/>
          <p:cNvSpPr/>
          <p:nvPr/>
        </p:nvSpPr>
        <p:spPr>
          <a:xfrm>
            <a:off x="3851920" y="4077072"/>
            <a:ext cx="504056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decadenza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Quando ricorrano gravi motivi o la gestione presenti una situazione di grave disavanzo o in caso di violazione di leggi o del principio di buon andamento e di </a:t>
            </a:r>
            <a:r>
              <a:rPr lang="it-IT" dirty="0" err="1" smtClean="0"/>
              <a:t>imparzialita'</a:t>
            </a:r>
            <a:r>
              <a:rPr lang="it-IT" dirty="0" smtClean="0"/>
              <a:t> della amministrazione, la regione risolve il contratto dichiarando la decadenza del direttore generale e provvede alla sua sostituzione</a:t>
            </a:r>
            <a:endParaRPr lang="it-IT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L'accertamento da parte della regione del mancato conseguimento degli obiettivi di salute e assistenziali costituisce per il direttore generale grave inadempimento contrattuale e comporta la decadenza automatica dello stesso</a:t>
            </a:r>
            <a:endParaRPr lang="it-IT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revoca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sindaco o la Conferenza dei </a:t>
            </a:r>
            <a:r>
              <a:rPr lang="it-IT" dirty="0" smtClean="0"/>
              <a:t>sindaci, </a:t>
            </a:r>
            <a:r>
              <a:rPr lang="it-IT" dirty="0" smtClean="0"/>
              <a:t>nel caso di manifesta </a:t>
            </a:r>
            <a:r>
              <a:rPr lang="it-IT" dirty="0" err="1" smtClean="0"/>
              <a:t>inattuazione</a:t>
            </a:r>
            <a:r>
              <a:rPr lang="it-IT" dirty="0" smtClean="0"/>
              <a:t> nella realizzazione del Piano attuativo locale, possono chiedere alla regione di revocare il direttore generale, o di non disporne la conferma, ove il contratto sia </a:t>
            </a:r>
            <a:r>
              <a:rPr lang="it-IT" dirty="0" err="1" smtClean="0"/>
              <a:t>gia'</a:t>
            </a:r>
            <a:r>
              <a:rPr lang="it-IT" dirty="0" smtClean="0"/>
              <a:t> scaduto.</a:t>
            </a:r>
            <a:endParaRPr lang="it-IT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nozio">
  <a:themeElements>
    <a:clrScheme name="Equinozi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nozi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nozi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32</TotalTime>
  <Words>884</Words>
  <Application>Microsoft Office PowerPoint</Application>
  <PresentationFormat>Presentazione su schermo (4:3)</PresentationFormat>
  <Paragraphs>27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19</vt:i4>
      </vt:variant>
    </vt:vector>
  </HeadingPairs>
  <TitlesOfParts>
    <vt:vector size="20" baseType="lpstr">
      <vt:lpstr>Equinozio</vt:lpstr>
      <vt:lpstr>Diapositiva 1</vt:lpstr>
      <vt:lpstr>Diapositiva 2</vt:lpstr>
      <vt:lpstr>Diapositiva 3</vt:lpstr>
      <vt:lpstr>Diapositiva 4</vt:lpstr>
      <vt:lpstr>Diapositiva 5</vt:lpstr>
      <vt:lpstr>Diapositiva 6</vt:lpstr>
      <vt:lpstr>ds</vt:lpstr>
      <vt:lpstr>Diapositiva 8</vt:lpstr>
      <vt:lpstr>da</vt:lpstr>
      <vt:lpstr>Diapositiva 10</vt:lpstr>
      <vt:lpstr>Diapositiva 11</vt:lpstr>
      <vt:lpstr>Diapositiva 12</vt:lpstr>
      <vt:lpstr>Diapositiva 13</vt:lpstr>
      <vt:lpstr>Operato del dg</vt:lpstr>
      <vt:lpstr>Diapositiva 15</vt:lpstr>
      <vt:lpstr>decadenza</vt:lpstr>
      <vt:lpstr>Diapositiva 17</vt:lpstr>
      <vt:lpstr>revoca</vt:lpstr>
      <vt:lpstr>Diapositiva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Windows User</dc:creator>
  <cp:lastModifiedBy>Windows User</cp:lastModifiedBy>
  <cp:revision>1</cp:revision>
  <dcterms:created xsi:type="dcterms:W3CDTF">2019-07-25T09:04:23Z</dcterms:created>
  <dcterms:modified xsi:type="dcterms:W3CDTF">2019-07-25T09:36:39Z</dcterms:modified>
</cp:coreProperties>
</file>