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-612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Rettangolo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ttangolo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Connettore 1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Connettore 1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ttangolo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e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e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e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Segnaposto contenuto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0" name="Segnaposto piè di pagina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Rettangolo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Connettore 1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Connettore 1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Connettore 1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ttangolo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e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e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e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e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e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Connettore 1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9" name="Segnaposto contenuto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11" name="Segnaposto contenuto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3" name="Segnaposto contenuto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12" name="Segnaposto testo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4" name="Segnaposto testo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6" name="Segnaposto data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8" name="Connettore 1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ttangolo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Connettore 1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e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egnaposto contenuto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21" name="Segnaposto data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22" name="Segnaposto numero diapositiva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3" name="Segnaposto piè di pagina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e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it-IT" smtClean="0"/>
              <a:t>Fare clic sull'icona per inserire un'immagine</a:t>
            </a:r>
            <a:endParaRPr kumimoji="0" lang="en-US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10" name="Connettore 1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ttangolo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nettore 1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Connettore 1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Connettore 1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egnaposto data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18" name="Segnaposto numero diapositiva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1" name="Segnaposto piè di pagina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nettore 1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10/20/2018</a:t>
            </a:fld>
            <a:endParaRPr lang="en-US" dirty="0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Connettore 1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Connettore 1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ttangolo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Connettore 1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e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it.wikipedia.org/wiki/Trattati_di_Roma" TargetMode="External"/><Relationship Id="rId3" Type="http://schemas.openxmlformats.org/officeDocument/2006/relationships/hyperlink" Target="https://it.wikipedia.org/wiki/Francia" TargetMode="External"/><Relationship Id="rId7" Type="http://schemas.openxmlformats.org/officeDocument/2006/relationships/hyperlink" Target="https://it.wikipedia.org/wiki/Paesi_Bassi" TargetMode="External"/><Relationship Id="rId12" Type="http://schemas.openxmlformats.org/officeDocument/2006/relationships/hyperlink" Target="https://it.wikipedia.org/wiki/Trattato_di_Lisbona" TargetMode="External"/><Relationship Id="rId2" Type="http://schemas.openxmlformats.org/officeDocument/2006/relationships/hyperlink" Target="https://it.wikipedia.org/wiki/Belgi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t.wikipedia.org/wiki/Lussemburgo" TargetMode="External"/><Relationship Id="rId11" Type="http://schemas.openxmlformats.org/officeDocument/2006/relationships/hyperlink" Target="https://it.wikipedia.org/wiki/Tre_pilastri_dell%27Unione_europea" TargetMode="External"/><Relationship Id="rId5" Type="http://schemas.openxmlformats.org/officeDocument/2006/relationships/hyperlink" Target="https://it.wikipedia.org/wiki/Italia" TargetMode="External"/><Relationship Id="rId10" Type="http://schemas.openxmlformats.org/officeDocument/2006/relationships/hyperlink" Target="https://it.wikipedia.org/wiki/Trattato_di_Maastricht" TargetMode="External"/><Relationship Id="rId4" Type="http://schemas.openxmlformats.org/officeDocument/2006/relationships/hyperlink" Target="https://it.wikipedia.org/wiki/Germania" TargetMode="External"/><Relationship Id="rId9" Type="http://schemas.openxmlformats.org/officeDocument/2006/relationships/hyperlink" Target="https://it.wikipedia.org/wiki/1958" TargetMode="Externa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contenuto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Il processo di integrazione tra i Paesi membri della Comunità e poi dell’Unione, parte dall’immediato dopoguerra.</a:t>
            </a:r>
          </a:p>
          <a:p>
            <a:pPr marL="0" indent="0">
              <a:buNone/>
            </a:pPr>
            <a:r>
              <a:rPr lang="it-IT" sz="2800" dirty="0" smtClean="0"/>
              <a:t>L’obiettivo era </a:t>
            </a:r>
            <a:r>
              <a:rPr lang="it-IT" sz="2800" dirty="0"/>
              <a:t>impedire il riprodursi delle situazioni politiche, economiche e militari che avevano portato l’Europa ed il mondo intero a quel disastro.</a:t>
            </a:r>
          </a:p>
          <a:p>
            <a:pPr marL="0" indent="0">
              <a:buNone/>
            </a:pPr>
            <a:r>
              <a:rPr lang="it-IT" sz="2800" dirty="0" smtClean="0"/>
              <a:t>Le </a:t>
            </a:r>
            <a:r>
              <a:rPr lang="it-IT" sz="2800" dirty="0"/>
              <a:t>risposte a queste esigenze, si tramutarono nell’istituzione della NATO e della CECA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4027444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La CECA fu il primo ente sovranazionale che, attraverso la sua Alta Autorità, gestiva (in piena indipendenza dai Paesi membri) le imprese del settore del carbone e dell’acciaio.</a:t>
            </a:r>
          </a:p>
          <a:p>
            <a:pPr marL="0" indent="0">
              <a:buNone/>
            </a:pPr>
            <a:r>
              <a:rPr lang="it-IT" sz="2800" dirty="0" smtClean="0"/>
              <a:t>Il </a:t>
            </a:r>
            <a:r>
              <a:rPr lang="it-IT" sz="2800" dirty="0"/>
              <a:t>Trattato della CECA fu firmato a Parigi nel 1951 da Francia, Germania, Italia, Belgio, Olanda e Lussemburgo.</a:t>
            </a:r>
          </a:p>
        </p:txBody>
      </p:sp>
    </p:spTree>
    <p:extLst>
      <p:ext uri="{BB962C8B-B14F-4D97-AF65-F5344CB8AC3E}">
        <p14:creationId xmlns:p14="http://schemas.microsoft.com/office/powerpoint/2010/main" xmlns="" val="2928645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it-IT" sz="2800" dirty="0" smtClean="0"/>
              <a:t>1957</a:t>
            </a:r>
            <a:r>
              <a:rPr lang="it-IT" sz="2800" dirty="0" smtClean="0">
                <a:sym typeface="Wingdings" panose="05000000000000000000" pitchFamily="2" charset="2"/>
              </a:rPr>
              <a:t></a:t>
            </a:r>
            <a:r>
              <a:rPr lang="it-IT" sz="2800" dirty="0" smtClean="0"/>
              <a:t> </a:t>
            </a:r>
            <a:r>
              <a:rPr lang="it-IT" sz="2800" dirty="0"/>
              <a:t>accanto alla CECA, si delinearono le figure della CEE (Comunità Economica Europea) e la Comunità Europea per l’energia atomica (o </a:t>
            </a:r>
            <a:r>
              <a:rPr lang="it-IT" sz="2800" dirty="0" err="1"/>
              <a:t>Euratom</a:t>
            </a:r>
            <a:r>
              <a:rPr lang="it-IT" sz="2800" dirty="0"/>
              <a:t>): </a:t>
            </a:r>
            <a:endParaRPr lang="it-IT" sz="2800" dirty="0" smtClean="0"/>
          </a:p>
          <a:p>
            <a:r>
              <a:rPr lang="it-IT" sz="2800" dirty="0" smtClean="0"/>
              <a:t>quando </a:t>
            </a:r>
            <a:r>
              <a:rPr lang="it-IT" sz="2800" dirty="0" smtClean="0"/>
              <a:t>sei Stati (</a:t>
            </a:r>
            <a:r>
              <a:rPr lang="it-IT" sz="2800" dirty="0" smtClean="0">
                <a:hlinkClick r:id="rId2" tooltip="Belgio"/>
              </a:rPr>
              <a:t>Belgio</a:t>
            </a:r>
            <a:r>
              <a:rPr lang="it-IT" sz="2800" dirty="0" smtClean="0"/>
              <a:t>, </a:t>
            </a:r>
            <a:r>
              <a:rPr lang="it-IT" sz="2800" dirty="0" smtClean="0">
                <a:hlinkClick r:id="rId3" tooltip="Francia"/>
              </a:rPr>
              <a:t>Francia</a:t>
            </a:r>
            <a:r>
              <a:rPr lang="it-IT" sz="2800" dirty="0" smtClean="0"/>
              <a:t>, </a:t>
            </a:r>
            <a:r>
              <a:rPr lang="it-IT" sz="2800" dirty="0" smtClean="0">
                <a:hlinkClick r:id="rId4" tooltip="Germania"/>
              </a:rPr>
              <a:t>Germania</a:t>
            </a:r>
            <a:r>
              <a:rPr lang="it-IT" sz="2800" dirty="0" smtClean="0"/>
              <a:t>, </a:t>
            </a:r>
            <a:r>
              <a:rPr lang="it-IT" sz="2800" dirty="0" smtClean="0">
                <a:hlinkClick r:id="rId5" tooltip="Italia"/>
              </a:rPr>
              <a:t>Italia</a:t>
            </a:r>
            <a:r>
              <a:rPr lang="it-IT" sz="2800" dirty="0" smtClean="0"/>
              <a:t>, </a:t>
            </a:r>
            <a:r>
              <a:rPr lang="it-IT" sz="2800" dirty="0" smtClean="0">
                <a:hlinkClick r:id="rId6" tooltip="Lussemburgo"/>
              </a:rPr>
              <a:t>Lussemburgo</a:t>
            </a:r>
            <a:r>
              <a:rPr lang="it-IT" sz="2800" dirty="0" smtClean="0"/>
              <a:t>, </a:t>
            </a:r>
            <a:r>
              <a:rPr lang="it-IT" sz="2800" dirty="0" smtClean="0">
                <a:hlinkClick r:id="rId7" tooltip="Paesi Bassi"/>
              </a:rPr>
              <a:t>Paesi Bassi</a:t>
            </a:r>
            <a:r>
              <a:rPr lang="it-IT" sz="2800" dirty="0" smtClean="0"/>
              <a:t>) firmarono i </a:t>
            </a:r>
            <a:r>
              <a:rPr lang="it-IT" sz="2800" dirty="0" smtClean="0">
                <a:hlinkClick r:id="rId8" tooltip="Trattati di Roma"/>
              </a:rPr>
              <a:t>trattati di Roma</a:t>
            </a:r>
            <a:r>
              <a:rPr lang="it-IT" sz="2800" dirty="0" smtClean="0"/>
              <a:t>, che entrarono in vigore il 1º gennaio </a:t>
            </a:r>
            <a:r>
              <a:rPr lang="it-IT" sz="2800" dirty="0" smtClean="0">
                <a:hlinkClick r:id="rId9" tooltip="1958"/>
              </a:rPr>
              <a:t>1958</a:t>
            </a:r>
            <a:r>
              <a:rPr lang="it-IT" sz="2800" dirty="0" smtClean="0"/>
              <a:t>, dando così vita effettiva alla </a:t>
            </a:r>
            <a:r>
              <a:rPr lang="it-IT" sz="2800" b="1" dirty="0" smtClean="0"/>
              <a:t>Comunità economica europea</a:t>
            </a:r>
            <a:r>
              <a:rPr lang="it-IT" sz="2800" dirty="0" smtClean="0"/>
              <a:t> (abbreviata in </a:t>
            </a:r>
            <a:r>
              <a:rPr lang="it-IT" sz="2800" b="1" dirty="0" smtClean="0"/>
              <a:t>CEE</a:t>
            </a:r>
            <a:r>
              <a:rPr lang="it-IT" sz="2800" dirty="0" smtClean="0"/>
              <a:t>).</a:t>
            </a:r>
          </a:p>
          <a:p>
            <a:r>
              <a:rPr lang="it-IT" sz="2800" dirty="0" smtClean="0"/>
              <a:t>La parola "economica" fu rimossa dal nome a seguito del </a:t>
            </a:r>
            <a:r>
              <a:rPr lang="it-IT" sz="2800" dirty="0" smtClean="0">
                <a:hlinkClick r:id="rId10" tooltip="Trattato di Maastricht"/>
              </a:rPr>
              <a:t>Trattato di Maastricht</a:t>
            </a:r>
            <a:r>
              <a:rPr lang="it-IT" sz="2800" dirty="0" smtClean="0"/>
              <a:t> (1992) che fece della Comunità europea (CE) il "</a:t>
            </a:r>
            <a:r>
              <a:rPr lang="it-IT" sz="2800" i="1" dirty="0" smtClean="0">
                <a:hlinkClick r:id="rId11" tooltip="Tre pilastri dell'Unione europea"/>
              </a:rPr>
              <a:t>Primo pilastro</a:t>
            </a:r>
            <a:r>
              <a:rPr lang="it-IT" sz="2800" dirty="0" smtClean="0"/>
              <a:t>" dell'azione dell'Unione europea (UE). </a:t>
            </a:r>
            <a:endParaRPr lang="it-IT" sz="2800" dirty="0" smtClean="0"/>
          </a:p>
          <a:p>
            <a:r>
              <a:rPr lang="it-IT" sz="2800" dirty="0" smtClean="0"/>
              <a:t>Con l'adozione del </a:t>
            </a:r>
            <a:r>
              <a:rPr lang="it-IT" sz="2800" dirty="0" smtClean="0">
                <a:hlinkClick r:id="rId12" tooltip="Trattato di Lisbona"/>
              </a:rPr>
              <a:t>Trattato di Lisbona</a:t>
            </a:r>
            <a:r>
              <a:rPr lang="it-IT" sz="2800" dirty="0" smtClean="0"/>
              <a:t> il 1º dicembre 2009 essa, formalmente, non esiste più (è stata assorbita dall'Unione europea)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637497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Nel 1968 le </a:t>
            </a:r>
            <a:r>
              <a:rPr lang="it-IT" sz="2800" b="1" dirty="0"/>
              <a:t>barriere doganali tra gli stati membri erano abolite.</a:t>
            </a:r>
          </a:p>
          <a:p>
            <a:pPr marL="0" indent="0">
              <a:buNone/>
            </a:pPr>
            <a:endParaRPr lang="it-IT" sz="2800" dirty="0"/>
          </a:p>
          <a:p>
            <a:pPr marL="0" indent="0">
              <a:buNone/>
            </a:pPr>
            <a:r>
              <a:rPr lang="it-IT" sz="2800" dirty="0"/>
              <a:t>Tuttavia a seguito di un grave periodo di instabilità economica si cominciarono a porre le basi per una più accentuata convergenza delle economie e per una unione monetaria, attraverso la creazione di un sistema monetario</a:t>
            </a:r>
          </a:p>
        </p:txBody>
      </p:sp>
    </p:spTree>
    <p:extLst>
      <p:ext uri="{BB962C8B-B14F-4D97-AF65-F5344CB8AC3E}">
        <p14:creationId xmlns:p14="http://schemas.microsoft.com/office/powerpoint/2010/main" xmlns="" val="282569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 libri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141412" y="1609858"/>
            <a:ext cx="9905999" cy="491973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800" dirty="0"/>
              <a:t>I libri verdi e i libri bianchi sono dei documenti molto utilizzati dalle istituzioni europee, </a:t>
            </a:r>
            <a:r>
              <a:rPr lang="it-IT" sz="2800" u="sng" dirty="0"/>
              <a:t>prima di proporre riforme di fondamentale importanza</a:t>
            </a:r>
            <a:r>
              <a:rPr lang="it-IT" sz="2800" dirty="0"/>
              <a:t>.</a:t>
            </a:r>
          </a:p>
          <a:p>
            <a:pPr marL="0" indent="0">
              <a:buNone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Libri </a:t>
            </a:r>
            <a:r>
              <a: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verdi </a:t>
            </a:r>
            <a:r>
              <a:rPr lang="it-IT" sz="2800" dirty="0" smtClean="0">
                <a:sym typeface="Wingdings" panose="05000000000000000000" pitchFamily="2" charset="2"/>
              </a:rPr>
              <a:t></a:t>
            </a:r>
            <a:r>
              <a:rPr lang="it-IT" sz="2800" dirty="0" smtClean="0"/>
              <a:t> </a:t>
            </a:r>
            <a:r>
              <a:rPr lang="it-IT" sz="2800" dirty="0"/>
              <a:t>sono degli atti in cui </a:t>
            </a:r>
            <a:r>
              <a:rPr lang="it-IT" sz="2800" u="sng" dirty="0"/>
              <a:t>la commissione europea individua uno specifico campo i</a:t>
            </a:r>
            <a:r>
              <a:rPr lang="it-IT" sz="2800" dirty="0"/>
              <a:t>n cui tende introdurre una riforma e </a:t>
            </a:r>
            <a:r>
              <a:rPr lang="it-IT" sz="2800" u="sng" dirty="0"/>
              <a:t>avvia un processo di consultazione </a:t>
            </a:r>
            <a:r>
              <a:rPr lang="it-IT" sz="2800" dirty="0"/>
              <a:t>che coinvolge tutti i soggetti interessati </a:t>
            </a:r>
            <a:r>
              <a:rPr lang="it-IT" sz="2800" u="sng" dirty="0"/>
              <a:t>allo scopo di raccogliere le loro proposte e le loro osservazioni</a:t>
            </a:r>
            <a:r>
              <a:rPr lang="it-IT" sz="2800" dirty="0"/>
              <a:t>.</a:t>
            </a:r>
          </a:p>
          <a:p>
            <a:pPr marL="0" indent="0">
              <a:buNone/>
            </a:pPr>
            <a:r>
              <a:rPr lang="it-IT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Libri </a:t>
            </a:r>
            <a:r>
              <a:rPr lang="it-IT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bianchi </a:t>
            </a:r>
            <a:r>
              <a:rPr lang="it-IT" sz="2800" dirty="0" smtClean="0">
                <a:sym typeface="Wingdings" panose="05000000000000000000" pitchFamily="2" charset="2"/>
              </a:rPr>
              <a:t></a:t>
            </a:r>
            <a:r>
              <a:rPr lang="it-IT" sz="2800" dirty="0" smtClean="0"/>
              <a:t> </a:t>
            </a:r>
            <a:r>
              <a:rPr lang="it-IT" sz="2800" dirty="0"/>
              <a:t>alla pubblicazione del libro verde, segue spesso quella di un libro bianco, </a:t>
            </a:r>
            <a:r>
              <a:rPr lang="it-IT" sz="2800" u="sng" dirty="0"/>
              <a:t>in cui le consultazioni effettuate si traducono in concrete proposte </a:t>
            </a:r>
            <a:r>
              <a:rPr lang="it-IT" sz="2800" dirty="0"/>
              <a:t>d’azione necessari per raggiungere gli scopi prefissati.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20018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sz="2800" dirty="0"/>
              <a:t>Il Trattato di Maastricht sull’Unione Europea fu firmato il 7 febbraio 1992 ed entrò in vigore il 1 novembre 1993.</a:t>
            </a:r>
          </a:p>
          <a:p>
            <a:r>
              <a:rPr lang="it-IT" sz="2800" dirty="0" smtClean="0"/>
              <a:t>Questo </a:t>
            </a:r>
            <a:r>
              <a:rPr lang="it-IT" sz="2800" dirty="0"/>
              <a:t>Trattato rappresenta una tappa fondamentale nel passaggio da un’unione avente fini prevalentemente economici ad una struttura che tende al modello federale.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371585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141412" y="2249487"/>
            <a:ext cx="9905999" cy="42543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sz="2800" dirty="0"/>
              <a:t>Il Trattato di Maastricht che si componeva dei famosi “3 pilastri” (poi eliminati con il Trattato di Lisbona entrato in vigore nel 2009) </a:t>
            </a:r>
          </a:p>
          <a:p>
            <a:pPr marL="0" indent="0">
              <a:buNone/>
            </a:pPr>
            <a:r>
              <a:rPr lang="it-IT" sz="2800" dirty="0" smtClean="0"/>
              <a:t>1</a:t>
            </a:r>
            <a:r>
              <a:rPr lang="it-IT" sz="2800" dirty="0" smtClean="0">
                <a:sym typeface="Wingdings" panose="05000000000000000000" pitchFamily="2" charset="2"/>
              </a:rPr>
              <a:t></a:t>
            </a:r>
            <a:r>
              <a:rPr lang="it-IT" sz="2800" dirty="0" smtClean="0"/>
              <a:t>   </a:t>
            </a:r>
            <a:r>
              <a:rPr lang="it-IT" sz="2800" dirty="0"/>
              <a:t>mercato comune europeo, l'unione economica e monetaria, una serie di altre competenze aggiunte nel tempo, oltre alla politica del carbone e dell'acciaio e quella atomica.</a:t>
            </a:r>
          </a:p>
          <a:p>
            <a:pPr marL="0" indent="0">
              <a:buNone/>
            </a:pPr>
            <a:r>
              <a:rPr lang="it-IT" sz="2800" dirty="0" smtClean="0"/>
              <a:t>2.</a:t>
            </a:r>
            <a:r>
              <a:rPr lang="it-IT" sz="2800" dirty="0" smtClean="0">
                <a:sym typeface="Wingdings" panose="05000000000000000000" pitchFamily="2" charset="2"/>
              </a:rPr>
              <a:t></a:t>
            </a:r>
            <a:r>
              <a:rPr lang="it-IT" sz="2800" dirty="0" smtClean="0"/>
              <a:t>Politica </a:t>
            </a:r>
            <a:r>
              <a:rPr lang="it-IT" sz="2800" dirty="0"/>
              <a:t>estera e di sicurezza comune.</a:t>
            </a:r>
          </a:p>
          <a:p>
            <a:pPr marL="0" indent="0">
              <a:buNone/>
            </a:pPr>
            <a:r>
              <a:rPr lang="it-IT" sz="2800" dirty="0" smtClean="0"/>
              <a:t>3.</a:t>
            </a:r>
            <a:r>
              <a:rPr lang="it-IT" sz="2800" dirty="0" smtClean="0">
                <a:sym typeface="Wingdings" panose="05000000000000000000" pitchFamily="2" charset="2"/>
              </a:rPr>
              <a:t></a:t>
            </a:r>
            <a:r>
              <a:rPr lang="it-IT" sz="2800" dirty="0" smtClean="0"/>
              <a:t> </a:t>
            </a:r>
            <a:r>
              <a:rPr lang="it-IT" sz="2800" dirty="0"/>
              <a:t>Cooperazione giudiziaria e di polizia in materia penale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5245266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733764"/>
          </a:xfrm>
        </p:spPr>
        <p:txBody>
          <a:bodyPr>
            <a:normAutofit/>
          </a:bodyPr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141412" y="1352282"/>
            <a:ext cx="9905999" cy="516442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3200" dirty="0"/>
              <a:t>Il T. di Maastricht offre una vera definizione dell’Unione Europea, limitandosi a registrare che si è segnata “una nuova tappa nel processo di creazione di un’unione sempre più stretta tra i popoli dell’Unione, in cui le decisioni siano prese il più vicino possibile ai cittadini” (art.1).</a:t>
            </a:r>
          </a:p>
          <a:p>
            <a:pPr marL="0" indent="0">
              <a:buNone/>
            </a:pPr>
            <a:r>
              <a:rPr lang="it-IT" sz="3200" dirty="0" smtClean="0"/>
              <a:t>la </a:t>
            </a:r>
            <a:r>
              <a:rPr lang="it-IT" sz="3200" dirty="0"/>
              <a:t>CEE diventa CE, in quanto la CEE perdeva la connotazione economica, trasformandosi in “Comunità Europea” mirata all’avvicinamento al cittadino e alla solidarietà tra i popoli. </a:t>
            </a:r>
          </a:p>
          <a:p>
            <a:pPr marL="0" indent="0">
              <a:buNone/>
            </a:pPr>
            <a:r>
              <a:rPr lang="it-IT" sz="3200" dirty="0" smtClean="0"/>
              <a:t>istituzione </a:t>
            </a:r>
            <a:r>
              <a:rPr lang="it-IT" sz="3200" dirty="0"/>
              <a:t>di una “cittadinanza dell’Unione</a:t>
            </a:r>
          </a:p>
        </p:txBody>
      </p:sp>
    </p:spTree>
    <p:extLst>
      <p:ext uri="{BB962C8B-B14F-4D97-AF65-F5344CB8AC3E}">
        <p14:creationId xmlns:p14="http://schemas.microsoft.com/office/powerpoint/2010/main" xmlns="" val="19830361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il Trattato di Amsterdam: firmato il 2 ottobre 1997 ed entrato in vigore il 1 maggio 1999.</a:t>
            </a:r>
          </a:p>
          <a:p>
            <a:pPr marL="0" indent="0">
              <a:buNone/>
            </a:pPr>
            <a:r>
              <a:rPr lang="it-IT" sz="2800" dirty="0" smtClean="0"/>
              <a:t>Oltre </a:t>
            </a:r>
            <a:r>
              <a:rPr lang="it-IT" sz="2800" dirty="0"/>
              <a:t>a rinumerare tutti gli articoli dei Trattati esistenti, ha apportato modifiche al Trattato sull’Unione europea nelle sue tre parti. 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13475979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Alcune modifiche hanno inciso sui principi su cui si fonda l’Unione rafforzando il rispetto dei diritti fondamentali. </a:t>
            </a:r>
          </a:p>
          <a:p>
            <a:pPr marL="0" indent="0">
              <a:buNone/>
            </a:pPr>
            <a:r>
              <a:rPr lang="it-IT" sz="2800" dirty="0"/>
              <a:t>→	Attribuzione della competenza al Consiglio ( composta da capi di Stato e di Governo) di accertare eventuali violazioni gravi e persistenti dei diritti dell’uomo da parte di uno Stato membro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35619733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Il Trattato a Nizza fu firmato il 26 febbraio del 2001. Entrato in vigore il 1 febbraio 2003.</a:t>
            </a:r>
          </a:p>
          <a:p>
            <a:pPr marL="0" indent="0">
              <a:buNone/>
            </a:pPr>
            <a:r>
              <a:rPr lang="it-IT" sz="2800" dirty="0" smtClean="0"/>
              <a:t>Le </a:t>
            </a:r>
            <a:r>
              <a:rPr lang="it-IT" sz="2800" dirty="0"/>
              <a:t>modifiche apportate al TUE vanno a riguardare l’intervento del Consiglio nell’ipotesi di violazione dei principi fondamentali di libertà e democrazia, qualche miglioramento è stato apportato al meccanismo della cooperazione rafforzata.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4056267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Di sicuro rilievo è stata la proclamazione a </a:t>
            </a:r>
            <a:r>
              <a:rPr lang="it-IT" sz="2800" u="sng" dirty="0"/>
              <a:t>Nizza della Carta dei diritti fondamentali dell’Unione europea</a:t>
            </a:r>
            <a:r>
              <a:rPr lang="it-IT" sz="2800" dirty="0"/>
              <a:t>.</a:t>
            </a:r>
          </a:p>
          <a:p>
            <a:pPr marL="0" indent="0">
              <a:buNone/>
            </a:pPr>
            <a:r>
              <a:rPr lang="it-IT" sz="2800" dirty="0"/>
              <a:t>La Carta dei diritti fondamentali dell'Unione europea è stata solennemente proclamata una prima volta il 7 dicembre 2000 a Nizza e una seconda volta, in una versione adattata, il 12 dicembre 2007 a Strasburgo da Parlamento, Consiglio e Commissione</a:t>
            </a:r>
            <a:r>
              <a:rPr lang="it-IT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2041436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270124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141412" y="888642"/>
            <a:ext cx="9905999" cy="490255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La Carta enuncia i diritti e i principi che dovranno essere rispettati dall'Unione in sede di applicazione del diritto comunitario. </a:t>
            </a:r>
          </a:p>
          <a:p>
            <a:pPr marL="0" indent="0">
              <a:buNone/>
            </a:pPr>
            <a:r>
              <a:rPr lang="it-IT" sz="2800" dirty="0"/>
              <a:t>L'attuazione di tali principi, comunque, è affidata anche alle normative nazionali. </a:t>
            </a:r>
          </a:p>
          <a:p>
            <a:pPr marL="0" indent="0">
              <a:buNone/>
            </a:pPr>
            <a:r>
              <a:rPr lang="it-IT" sz="2800" dirty="0"/>
              <a:t>Tali diritti sono :</a:t>
            </a:r>
          </a:p>
          <a:p>
            <a:pPr marL="0" indent="0">
              <a:buNone/>
            </a:pPr>
            <a:r>
              <a:rPr lang="it-IT" sz="2800" dirty="0"/>
              <a:t>Dignità (art 1-5</a:t>
            </a:r>
            <a:r>
              <a:rPr lang="it-IT" sz="2800" dirty="0" smtClean="0"/>
              <a:t>); Libertà </a:t>
            </a:r>
            <a:r>
              <a:rPr lang="it-IT" sz="2800" dirty="0"/>
              <a:t>(art. 6-19</a:t>
            </a:r>
            <a:r>
              <a:rPr lang="it-IT" sz="2800" dirty="0" smtClean="0"/>
              <a:t>); Uguaglianza </a:t>
            </a:r>
            <a:r>
              <a:rPr lang="it-IT" sz="2800" dirty="0"/>
              <a:t>(art. 20-26);</a:t>
            </a:r>
          </a:p>
          <a:p>
            <a:pPr marL="0" indent="0">
              <a:buNone/>
            </a:pPr>
            <a:r>
              <a:rPr lang="it-IT" sz="2800" dirty="0"/>
              <a:t>Solidarietà (art. 27-38</a:t>
            </a:r>
            <a:r>
              <a:rPr lang="it-IT" sz="2800" dirty="0" smtClean="0"/>
              <a:t>); Cittadinanza </a:t>
            </a:r>
            <a:r>
              <a:rPr lang="it-IT" sz="2800" dirty="0"/>
              <a:t>(art. 39-46</a:t>
            </a:r>
            <a:r>
              <a:rPr lang="it-IT" sz="2800" dirty="0" smtClean="0"/>
              <a:t>); Giustizia </a:t>
            </a:r>
            <a:r>
              <a:rPr lang="it-IT" sz="2800" dirty="0"/>
              <a:t>(art. 47-50).</a:t>
            </a:r>
          </a:p>
          <a:p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823439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Nel 2007 è stato firmato il Trattato di Lisbona. (Fanno parte dell’UE, 28 Paesi – Croazia dal 1° Luglio 2013).</a:t>
            </a:r>
          </a:p>
          <a:p>
            <a:r>
              <a:rPr lang="it-IT" sz="2800" dirty="0" smtClean="0"/>
              <a:t>prevede </a:t>
            </a:r>
            <a:r>
              <a:rPr lang="it-IT" sz="2800" dirty="0"/>
              <a:t>la modifica del TCE (trattato istitutivo della Comunità europea del 1957) e del trattato di Maastricht del 1993</a:t>
            </a:r>
          </a:p>
          <a:p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22724467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I trattati istitutivi restano sempre 2:</a:t>
            </a:r>
          </a:p>
          <a:p>
            <a:pPr marL="0" indent="0">
              <a:buNone/>
            </a:pPr>
            <a:r>
              <a:rPr lang="it-IT" sz="2800" dirty="0" smtClean="0"/>
              <a:t>1)il </a:t>
            </a:r>
            <a:r>
              <a:rPr lang="it-IT" sz="2800" dirty="0"/>
              <a:t>TUE (nuovo trattato sull’Unione Europea – che modifica il trattato di Maastricht)</a:t>
            </a:r>
          </a:p>
          <a:p>
            <a:pPr marL="0" indent="0">
              <a:buNone/>
            </a:pPr>
            <a:r>
              <a:rPr lang="it-IT" sz="2800" dirty="0" smtClean="0"/>
              <a:t>2)il </a:t>
            </a:r>
            <a:r>
              <a:rPr lang="it-IT" sz="2800" dirty="0"/>
              <a:t>TFUE (che sostituisce il TCE del 1957):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4805607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321640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141412" y="1262130"/>
            <a:ext cx="9905999" cy="51000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Il TUE è ora composto da 6 titoli:</a:t>
            </a:r>
          </a:p>
          <a:p>
            <a:pPr marL="0" indent="0">
              <a:buNone/>
            </a:pPr>
            <a:r>
              <a:rPr lang="it-IT" sz="2800" dirty="0" smtClean="0"/>
              <a:t>1)Disposizioni </a:t>
            </a:r>
            <a:r>
              <a:rPr lang="it-IT" sz="2800" dirty="0"/>
              <a:t>comuni</a:t>
            </a:r>
          </a:p>
          <a:p>
            <a:pPr marL="0" indent="0">
              <a:buNone/>
            </a:pPr>
            <a:r>
              <a:rPr lang="it-IT" sz="2800" dirty="0" smtClean="0"/>
              <a:t>2)Disposizioni </a:t>
            </a:r>
            <a:r>
              <a:rPr lang="it-IT" sz="2800" dirty="0"/>
              <a:t>relative ai principi democratici</a:t>
            </a:r>
          </a:p>
          <a:p>
            <a:pPr marL="0" indent="0">
              <a:buNone/>
            </a:pPr>
            <a:r>
              <a:rPr lang="it-IT" sz="2800" dirty="0" smtClean="0"/>
              <a:t>3)Disposizioni </a:t>
            </a:r>
            <a:r>
              <a:rPr lang="it-IT" sz="2800" dirty="0"/>
              <a:t>relative alle istituzioni</a:t>
            </a:r>
          </a:p>
          <a:p>
            <a:pPr marL="0" indent="0">
              <a:buNone/>
            </a:pPr>
            <a:r>
              <a:rPr lang="it-IT" sz="2800" dirty="0" smtClean="0"/>
              <a:t>4)Disposizioni </a:t>
            </a:r>
            <a:r>
              <a:rPr lang="it-IT" sz="2800" dirty="0"/>
              <a:t>sulle cooperazioni rinforzate</a:t>
            </a:r>
          </a:p>
          <a:p>
            <a:pPr marL="0" indent="0">
              <a:buNone/>
            </a:pPr>
            <a:r>
              <a:rPr lang="it-IT" sz="2800" dirty="0" smtClean="0"/>
              <a:t>5)Disposizioni </a:t>
            </a:r>
            <a:r>
              <a:rPr lang="it-IT" sz="2800" dirty="0"/>
              <a:t>sull’azione esterna dell’UE – politica estera e sicurezza comune</a:t>
            </a:r>
          </a:p>
          <a:p>
            <a:pPr marL="0" indent="0">
              <a:buNone/>
            </a:pPr>
            <a:r>
              <a:rPr lang="it-IT" sz="2800" dirty="0" smtClean="0"/>
              <a:t>6)Disposizioni </a:t>
            </a:r>
            <a:r>
              <a:rPr lang="it-IT" sz="2800" dirty="0"/>
              <a:t>finali</a:t>
            </a:r>
          </a:p>
        </p:txBody>
      </p:sp>
    </p:spTree>
    <p:extLst>
      <p:ext uri="{BB962C8B-B14F-4D97-AF65-F5344CB8AC3E}">
        <p14:creationId xmlns:p14="http://schemas.microsoft.com/office/powerpoint/2010/main" xmlns="" val="30532822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Il TFUE , ha un taglio più operativo e raccoglie tutte le disposizioni volte a regolare le competenze e a delimitare il campo d’azione dell’Unione</a:t>
            </a:r>
          </a:p>
        </p:txBody>
      </p:sp>
    </p:spTree>
    <p:extLst>
      <p:ext uri="{BB962C8B-B14F-4D97-AF65-F5344CB8AC3E}">
        <p14:creationId xmlns:p14="http://schemas.microsoft.com/office/powerpoint/2010/main" xmlns="" val="730052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540581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Novita’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141412" y="1159099"/>
            <a:ext cx="9905999" cy="5370490"/>
          </a:xfrm>
        </p:spPr>
        <p:txBody>
          <a:bodyPr>
            <a:noAutofit/>
          </a:bodyPr>
          <a:lstStyle/>
          <a:p>
            <a:r>
              <a:rPr lang="it-IT" sz="2600" dirty="0" smtClean="0"/>
              <a:t>1)inseriti </a:t>
            </a:r>
            <a:r>
              <a:rPr lang="it-IT" sz="2600" dirty="0"/>
              <a:t>nuovi obiettivi (circa una trentina) che l’UE deve </a:t>
            </a:r>
            <a:r>
              <a:rPr lang="it-IT" sz="2600" dirty="0" smtClean="0"/>
              <a:t>perseguire(es </a:t>
            </a:r>
            <a:r>
              <a:rPr lang="it-IT" sz="2600" dirty="0" err="1" smtClean="0"/>
              <a:t>Pace,piena</a:t>
            </a:r>
            <a:r>
              <a:rPr lang="it-IT" sz="2600" dirty="0" smtClean="0"/>
              <a:t> </a:t>
            </a:r>
            <a:r>
              <a:rPr lang="it-IT" sz="2600" dirty="0"/>
              <a:t>occupazione, solidarietà, protezione dei cittadini </a:t>
            </a:r>
            <a:r>
              <a:rPr lang="it-IT" sz="2600" dirty="0" smtClean="0"/>
              <a:t>)</a:t>
            </a:r>
            <a:endParaRPr lang="it-IT" sz="2600" dirty="0"/>
          </a:p>
          <a:p>
            <a:r>
              <a:rPr lang="it-IT" sz="2600" dirty="0" smtClean="0"/>
              <a:t>2)sono </a:t>
            </a:r>
            <a:r>
              <a:rPr lang="it-IT" sz="2600" dirty="0"/>
              <a:t>stati estesi i settori per i quali si potrà decidere con una votazione a maggioranza qualificata e non all’unanimità, rendendo così il processo decisionale più semplice</a:t>
            </a:r>
          </a:p>
          <a:p>
            <a:r>
              <a:rPr lang="it-IT" sz="2600" dirty="0" smtClean="0"/>
              <a:t>3)quasi </a:t>
            </a:r>
            <a:r>
              <a:rPr lang="it-IT" sz="2600" dirty="0"/>
              <a:t>tutti gli atti europei sono adottati con la procedura di </a:t>
            </a:r>
            <a:r>
              <a:rPr lang="it-IT" sz="2600" dirty="0" err="1"/>
              <a:t>codecisione</a:t>
            </a:r>
            <a:r>
              <a:rPr lang="it-IT" sz="2600" dirty="0"/>
              <a:t>. </a:t>
            </a:r>
            <a:r>
              <a:rPr lang="it-IT" sz="2600" dirty="0" smtClean="0"/>
              <a:t>4)Vi </a:t>
            </a:r>
            <a:r>
              <a:rPr lang="it-IT" sz="2600" dirty="0"/>
              <a:t>è una distinzione tra atti legislativi europei e atti non legislativi</a:t>
            </a:r>
          </a:p>
          <a:p>
            <a:r>
              <a:rPr lang="it-IT" sz="2600" dirty="0" smtClean="0"/>
              <a:t>5)E</a:t>
            </a:r>
            <a:r>
              <a:rPr lang="it-IT" sz="2600" dirty="0"/>
              <a:t>’ introdotta la clausola di recesso </a:t>
            </a:r>
            <a:r>
              <a:rPr lang="it-IT" sz="2600" dirty="0" smtClean="0"/>
              <a:t>dall’Unione </a:t>
            </a:r>
            <a:endParaRPr lang="it-IT" sz="2600" dirty="0"/>
          </a:p>
        </p:txBody>
      </p:sp>
    </p:spTree>
    <p:extLst>
      <p:ext uri="{BB962C8B-B14F-4D97-AF65-F5344CB8AC3E}">
        <p14:creationId xmlns:p14="http://schemas.microsoft.com/office/powerpoint/2010/main" xmlns="" val="16158086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il Trattato di Lisbona ha ridisegnato il quadro istituzionale dell’Unione europea con l’obiettivo di:</a:t>
            </a:r>
          </a:p>
          <a:p>
            <a:pPr marL="0" indent="0">
              <a:buNone/>
            </a:pPr>
            <a:r>
              <a:rPr lang="it-IT" sz="2800" dirty="0" smtClean="0"/>
              <a:t>1)promuoverne </a:t>
            </a:r>
            <a:r>
              <a:rPr lang="it-IT" sz="2800" dirty="0"/>
              <a:t>i valori, </a:t>
            </a:r>
          </a:p>
          <a:p>
            <a:pPr marL="0" indent="0">
              <a:buNone/>
            </a:pPr>
            <a:r>
              <a:rPr lang="it-IT" sz="2800" dirty="0" smtClean="0"/>
              <a:t>2)perseguirne </a:t>
            </a:r>
            <a:r>
              <a:rPr lang="it-IT" sz="2800" dirty="0"/>
              <a:t>gli obiettivi, </a:t>
            </a:r>
          </a:p>
          <a:p>
            <a:pPr marL="0" indent="0">
              <a:buNone/>
            </a:pPr>
            <a:r>
              <a:rPr lang="it-IT" sz="2800" dirty="0" smtClean="0"/>
              <a:t>3)servire </a:t>
            </a:r>
            <a:r>
              <a:rPr lang="it-IT" sz="2800" dirty="0"/>
              <a:t>i suoi interessi, quelli dei suoi cittadini e quelli degli stati membri, garantirne la coerenza, l’efficacia e la continuità delle sue politiche e delle sue azioni.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841794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3200" dirty="0"/>
              <a:t>Il trattato di Lisbona ha recepito le disposizioni negli </a:t>
            </a:r>
            <a:r>
              <a:rPr lang="it-IT" sz="3200" dirty="0" err="1"/>
              <a:t>artt</a:t>
            </a:r>
            <a:r>
              <a:rPr lang="it-IT" sz="3200" dirty="0"/>
              <a:t> 20-25 TFUE .</a:t>
            </a:r>
          </a:p>
          <a:p>
            <a:pPr marL="0" indent="0">
              <a:buNone/>
            </a:pPr>
            <a:r>
              <a:rPr lang="it-IT" sz="3200" dirty="0"/>
              <a:t>E’ cittadino dell’Unione chiunque abbia la cittadinanza di uno Stato membro.</a:t>
            </a:r>
          </a:p>
          <a:p>
            <a:pPr marL="0" indent="0">
              <a:buNone/>
            </a:pPr>
            <a:r>
              <a:rPr lang="it-IT" sz="3200" dirty="0"/>
              <a:t>I cittadini dell’Unione godono dei diritti e sono soggetti ai doveri previsti dai trattati.</a:t>
            </a:r>
          </a:p>
        </p:txBody>
      </p:sp>
    </p:spTree>
    <p:extLst>
      <p:ext uri="{BB962C8B-B14F-4D97-AF65-F5344CB8AC3E}">
        <p14:creationId xmlns:p14="http://schemas.microsoft.com/office/powerpoint/2010/main" xmlns="" val="3399492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Diritti cittadini UE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141412" y="2249486"/>
            <a:ext cx="9905999" cy="403540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it-IT" dirty="0" smtClean="0"/>
              <a:t>-</a:t>
            </a:r>
            <a:r>
              <a:rPr lang="it-IT" sz="2800" dirty="0" smtClean="0"/>
              <a:t>diritto </a:t>
            </a:r>
            <a:r>
              <a:rPr lang="it-IT" sz="2800" dirty="0"/>
              <a:t>di circolare e soggiornare liberamente nel territorio degli Stati membri</a:t>
            </a:r>
          </a:p>
          <a:p>
            <a:pPr marL="0" indent="0">
              <a:buNone/>
            </a:pPr>
            <a:r>
              <a:rPr lang="it-IT" sz="2800" dirty="0" smtClean="0"/>
              <a:t>-diritto </a:t>
            </a:r>
            <a:r>
              <a:rPr lang="it-IT" sz="2800" dirty="0"/>
              <a:t>di votare e di essere eletto nello Stato membro in cui risiede</a:t>
            </a:r>
          </a:p>
          <a:p>
            <a:pPr marL="0" indent="0">
              <a:buNone/>
            </a:pPr>
            <a:r>
              <a:rPr lang="it-IT" sz="2800" dirty="0" smtClean="0"/>
              <a:t>-diritto </a:t>
            </a:r>
            <a:r>
              <a:rPr lang="it-IT" sz="2800" dirty="0"/>
              <a:t>alla tutela diplomatica e consolare nei paesi terzi, se il suo stato di appartenenza non è rappresentato.</a:t>
            </a:r>
          </a:p>
          <a:p>
            <a:pPr marL="0" indent="0">
              <a:buNone/>
            </a:pPr>
            <a:r>
              <a:rPr lang="it-IT" sz="2800" dirty="0" smtClean="0"/>
              <a:t>-Diritto </a:t>
            </a:r>
            <a:r>
              <a:rPr lang="it-IT" sz="2800" dirty="0"/>
              <a:t>di accesso ai documenti delle istituzioni;</a:t>
            </a:r>
          </a:p>
          <a:p>
            <a:pPr marL="0" indent="0">
              <a:buNone/>
            </a:pPr>
            <a:r>
              <a:rPr lang="it-IT" sz="2800" dirty="0" smtClean="0"/>
              <a:t>-Diritto </a:t>
            </a:r>
            <a:r>
              <a:rPr lang="it-IT" sz="2800" dirty="0"/>
              <a:t>di rivolgersi al mediatore europeo nei casi di cattiva amministrazione delle istituzioni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0880050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VALORI COMUNI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it-IT" sz="2800" dirty="0"/>
              <a:t>Art. 2 TUE : L'Unione si fonda sui valori del rispetto della dignità umana, della libertà, della </a:t>
            </a:r>
            <a:r>
              <a:rPr lang="it-IT" sz="2800" dirty="0" err="1"/>
              <a:t>democrazia,dell'uguaglianza</a:t>
            </a:r>
            <a:r>
              <a:rPr lang="it-IT" sz="2800" dirty="0"/>
              <a:t>, dello Stato di diritto e del rispetto dei diritti umani, compresi i diritti delle persone appartenenti a minoranze. Questi valori sono comuni agli Stati membri in una società caratterizzata dal pluralismo, dalla non discriminazione, dalla tolleranza, dalla giustizia, dalla solidarietà e dalla parità tra donne e uomini</a:t>
            </a:r>
          </a:p>
        </p:txBody>
      </p:sp>
    </p:spTree>
    <p:extLst>
      <p:ext uri="{BB962C8B-B14F-4D97-AF65-F5344CB8AC3E}">
        <p14:creationId xmlns:p14="http://schemas.microsoft.com/office/powerpoint/2010/main" xmlns="" val="33896973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ADESIONE ALL’UE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it-IT" dirty="0" smtClean="0"/>
              <a:t>1)Ogni </a:t>
            </a:r>
            <a:r>
              <a:rPr lang="it-IT" dirty="0"/>
              <a:t>paese europeo che desideri aderire all'UE presenta la propria candidatura al Consiglio. </a:t>
            </a:r>
          </a:p>
          <a:p>
            <a:r>
              <a:rPr lang="it-IT" dirty="0" smtClean="0"/>
              <a:t>2)Prima </a:t>
            </a:r>
            <a:r>
              <a:rPr lang="it-IT" dirty="0"/>
              <a:t>di prendere la propria decisione, quest'ultimo deve consultare la Commissione e chiedere un parere conforme al Parlamento europeo che si pronuncia alla maggioranza assoluta dei membri che lo compongono. </a:t>
            </a:r>
          </a:p>
          <a:p>
            <a:r>
              <a:rPr lang="it-IT" dirty="0" smtClean="0"/>
              <a:t>3)Il </a:t>
            </a:r>
            <a:r>
              <a:rPr lang="it-IT" dirty="0"/>
              <a:t>Consiglio, allora, decide all'unanimità.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837736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it-IT" sz="2800" dirty="0"/>
              <a:t>Per aderire all’Unione, occorre stipulare </a:t>
            </a:r>
            <a:r>
              <a:rPr lang="it-IT" sz="2800" b="1" dirty="0"/>
              <a:t>un accordo internazionale </a:t>
            </a:r>
            <a:r>
              <a:rPr lang="it-IT" sz="2800" dirty="0"/>
              <a:t>tra gli Stati membri del trattato originario e i nuovi Stati. Accordo che poi deve essere sottoposto alla ratifica di tutti i soggetti che vi hanno partecipato</a:t>
            </a:r>
          </a:p>
        </p:txBody>
      </p:sp>
    </p:spTree>
    <p:extLst>
      <p:ext uri="{BB962C8B-B14F-4D97-AF65-F5344CB8AC3E}">
        <p14:creationId xmlns:p14="http://schemas.microsoft.com/office/powerpoint/2010/main" xmlns="" val="3218961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-nuovi </a:t>
            </a:r>
            <a:r>
              <a:rPr lang="it-IT" dirty="0"/>
              <a:t>stati devono garantire il </a:t>
            </a:r>
            <a:r>
              <a:rPr lang="it-IT" u="sng" dirty="0"/>
              <a:t>rispetto delle condizioni </a:t>
            </a:r>
            <a:r>
              <a:rPr lang="it-IT" dirty="0"/>
              <a:t>dettate dal TUE (dignità umana – libertà – democrazia - ..)</a:t>
            </a:r>
          </a:p>
          <a:p>
            <a:pPr marL="0" indent="0">
              <a:buNone/>
            </a:pPr>
            <a:r>
              <a:rPr lang="it-IT" dirty="0" smtClean="0"/>
              <a:t>- </a:t>
            </a:r>
            <a:r>
              <a:rPr lang="it-IT" dirty="0"/>
              <a:t>nuovi Stati </a:t>
            </a:r>
            <a:r>
              <a:rPr lang="it-IT" u="sng" dirty="0"/>
              <a:t>diventano parti dei trattati istitutivi</a:t>
            </a:r>
            <a:r>
              <a:rPr lang="it-IT" dirty="0"/>
              <a:t>.</a:t>
            </a:r>
          </a:p>
          <a:p>
            <a:pPr marL="0" indent="0">
              <a:buNone/>
            </a:pPr>
            <a:r>
              <a:rPr lang="it-IT" dirty="0" smtClean="0"/>
              <a:t>-L’adesione </a:t>
            </a:r>
            <a:r>
              <a:rPr lang="it-IT" dirty="0"/>
              <a:t>comporta anche </a:t>
            </a:r>
            <a:r>
              <a:rPr lang="it-IT" u="sng" dirty="0"/>
              <a:t>l’accettazione del diritto derivato</a:t>
            </a:r>
            <a:r>
              <a:rPr lang="it-IT" dirty="0"/>
              <a:t> in forza dei trattati.</a:t>
            </a:r>
          </a:p>
          <a:p>
            <a:pPr marL="0" indent="0">
              <a:buNone/>
            </a:pPr>
            <a:r>
              <a:rPr lang="it-IT" dirty="0" smtClean="0"/>
              <a:t>-</a:t>
            </a:r>
            <a:r>
              <a:rPr lang="it-IT" u="sng" dirty="0" smtClean="0"/>
              <a:t>L’adesione </a:t>
            </a:r>
            <a:r>
              <a:rPr lang="it-IT" u="sng" dirty="0"/>
              <a:t>deve essere progressiva </a:t>
            </a:r>
            <a:r>
              <a:rPr lang="it-IT" u="sng" dirty="0" smtClean="0"/>
              <a:t> </a:t>
            </a:r>
            <a:r>
              <a:rPr lang="it-IT" dirty="0"/>
              <a:t>cioè occorre un </a:t>
            </a:r>
            <a:r>
              <a:rPr lang="it-IT" u="sng" dirty="0"/>
              <a:t>periodo transitorio</a:t>
            </a:r>
            <a:r>
              <a:rPr lang="it-IT" dirty="0"/>
              <a:t> affinché i nuovi Stati si inseriscano gradualmente nell’Unione</a:t>
            </a:r>
          </a:p>
          <a:p>
            <a:pPr marL="0" indent="0">
              <a:buNone/>
            </a:pP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86596284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recesso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L’art. 50 TUE attribuisce ad ogni stato dell’UE la facoltà di decidere, conformemente alle proprie norme costituzionali, di recedere dall’Unione.</a:t>
            </a:r>
          </a:p>
          <a:p>
            <a:pPr marL="0" indent="0">
              <a:buNone/>
            </a:pPr>
            <a:r>
              <a:rPr lang="it-IT" sz="2800" b="1" dirty="0" smtClean="0"/>
              <a:t>Non </a:t>
            </a:r>
            <a:r>
              <a:rPr lang="it-IT" sz="2800" b="1" dirty="0"/>
              <a:t>è richiesta l’approvazione </a:t>
            </a:r>
            <a:r>
              <a:rPr lang="it-IT" sz="2800" dirty="0"/>
              <a:t>del recesso da parte degli altri Stati</a:t>
            </a:r>
          </a:p>
          <a:p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863716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411792"/>
          </a:xfrm>
        </p:spPr>
        <p:txBody>
          <a:bodyPr>
            <a:normAutofit fontScale="90000"/>
          </a:bodyPr>
          <a:lstStyle/>
          <a:p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>
          <a:xfrm>
            <a:off x="1141413" y="1030310"/>
            <a:ext cx="9905999" cy="5602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sz="2800" dirty="0"/>
              <a:t>Lo stato membro deve notificare tale intenzione al Consiglio europeo, che formula gli orientamenti in base ai quali </a:t>
            </a:r>
            <a:r>
              <a:rPr lang="it-IT" sz="2800" u="sng" dirty="0"/>
              <a:t>l’Unione negozia e conclude con tale Stato un accordo volto a definire le modalità di recesso.</a:t>
            </a:r>
          </a:p>
          <a:p>
            <a:pPr marL="0" indent="0">
              <a:buNone/>
            </a:pPr>
            <a:r>
              <a:rPr lang="it-IT" sz="2800" dirty="0" smtClean="0"/>
              <a:t>L’accordo </a:t>
            </a:r>
            <a:r>
              <a:rPr lang="it-IT" sz="2800" dirty="0"/>
              <a:t>di recesso, che definisce anche le pendenze reciproche tra Unione e Stato recedente, viene negoziato ed è </a:t>
            </a:r>
            <a:r>
              <a:rPr lang="it-IT" sz="2800" b="1" dirty="0"/>
              <a:t>concluso dal Consiglio</a:t>
            </a:r>
            <a:r>
              <a:rPr lang="it-IT" sz="2800" dirty="0"/>
              <a:t>, che delibera a maggioranza qualificata previa approvazione del Parlamento europeo</a:t>
            </a:r>
          </a:p>
          <a:p>
            <a:pPr marL="0" indent="0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29047670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800" dirty="0"/>
              <a:t>A differenza del procedimento di adesione, che comprende, oltre alla fase comunitaria, anche una fase nazionale (ratifica accordo), la procedura di recesso si svolge interamente all’interno dell’Unione.</a:t>
            </a:r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266281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p. Di trasparenza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it-IT" sz="2800" dirty="0"/>
              <a:t>Il diritto di accesso agli atti da parte dei cittadini europei è stato inserito col trattato di Amsterdam.</a:t>
            </a:r>
          </a:p>
          <a:p>
            <a:pPr marL="0" indent="0">
              <a:buNone/>
            </a:pPr>
            <a:r>
              <a:rPr lang="it-IT" sz="2800" dirty="0"/>
              <a:t>Il trattato di Lisbona prevede che qualsiasi cittadino dell’Unione (e qualsiasi persona fisica o giuridica) che risiede in uno Stato membro, ha diritto di accedere ai documento delle istituzioni, organi e organismi europei.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2883476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it-IT" sz="2800" dirty="0"/>
              <a:t>Tale diritto incontra delle limitazioni.</a:t>
            </a:r>
          </a:p>
          <a:p>
            <a:pPr marL="0" indent="0">
              <a:buNone/>
            </a:pPr>
            <a:r>
              <a:rPr lang="it-IT" sz="2800" dirty="0"/>
              <a:t>Le istituzioni </a:t>
            </a:r>
            <a:r>
              <a:rPr lang="it-IT" sz="2800" dirty="0" smtClean="0"/>
              <a:t>possono rifiutare l’accesso </a:t>
            </a:r>
            <a:r>
              <a:rPr lang="it-IT" sz="2800" dirty="0"/>
              <a:t>ai documenti, quando la loro diffusione possa arrecare pregiudizio alla tutela :</a:t>
            </a:r>
          </a:p>
          <a:p>
            <a:pPr marL="0" indent="0">
              <a:buNone/>
            </a:pPr>
            <a:r>
              <a:rPr lang="it-IT" sz="2800" dirty="0" err="1" smtClean="0"/>
              <a:t>-dell</a:t>
            </a:r>
            <a:r>
              <a:rPr lang="it-IT" sz="2800" dirty="0" smtClean="0"/>
              <a:t>’interesse </a:t>
            </a:r>
            <a:r>
              <a:rPr lang="it-IT" sz="2800" dirty="0" smtClean="0"/>
              <a:t>pubblico</a:t>
            </a:r>
            <a:endParaRPr lang="it-IT" sz="2800" dirty="0"/>
          </a:p>
          <a:p>
            <a:pPr marL="0" indent="0">
              <a:buNone/>
            </a:pPr>
            <a:r>
              <a:rPr lang="it-IT" sz="2800" dirty="0" smtClean="0"/>
              <a:t>-della </a:t>
            </a:r>
            <a:r>
              <a:rPr lang="it-IT" sz="2800" dirty="0"/>
              <a:t>vita privata e dell’integrità dell’individuo</a:t>
            </a:r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xmlns="" val="30793216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oggia">
  <a:themeElements>
    <a:clrScheme name="Loggi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Loggi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oggi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69</TotalTime>
  <Words>1616</Words>
  <Application>Microsoft Office PowerPoint</Application>
  <PresentationFormat>Personalizzato</PresentationFormat>
  <Paragraphs>93</Paragraphs>
  <Slides>30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1" baseType="lpstr">
      <vt:lpstr>Loggia</vt:lpstr>
      <vt:lpstr>Diapositiva 1</vt:lpstr>
      <vt:lpstr>Diapositiva 2</vt:lpstr>
      <vt:lpstr>Diapositiva 3</vt:lpstr>
      <vt:lpstr>Diapositiva 4</vt:lpstr>
      <vt:lpstr>I libri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Novita’</vt:lpstr>
      <vt:lpstr>Diapositiva 19</vt:lpstr>
      <vt:lpstr>Diapositiva 20</vt:lpstr>
      <vt:lpstr>Diritti cittadini UE</vt:lpstr>
      <vt:lpstr>VALORI COMUNI</vt:lpstr>
      <vt:lpstr>ADESIONE ALL’UE</vt:lpstr>
      <vt:lpstr>Diapositiva 24</vt:lpstr>
      <vt:lpstr>Diapositiva 25</vt:lpstr>
      <vt:lpstr>recesso</vt:lpstr>
      <vt:lpstr>Diapositiva 27</vt:lpstr>
      <vt:lpstr>Diapositiva 28</vt:lpstr>
      <vt:lpstr>p. Di trasparenza</vt:lpstr>
      <vt:lpstr>Diapositiva 30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SerenaG</dc:creator>
  <cp:lastModifiedBy>Windows User</cp:lastModifiedBy>
  <cp:revision>6</cp:revision>
  <dcterms:created xsi:type="dcterms:W3CDTF">2015-10-17T12:42:09Z</dcterms:created>
  <dcterms:modified xsi:type="dcterms:W3CDTF">2018-10-20T12:22:47Z</dcterms:modified>
</cp:coreProperties>
</file>