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351"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6" r:id="rId30"/>
    <p:sldId id="287" r:id="rId31"/>
    <p:sldId id="288" r:id="rId32"/>
    <p:sldId id="289" r:id="rId33"/>
    <p:sldId id="290" r:id="rId34"/>
    <p:sldId id="284" r:id="rId35"/>
    <p:sldId id="285"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52" r:id="rId88"/>
    <p:sldId id="353" r:id="rId89"/>
    <p:sldId id="342" r:id="rId90"/>
    <p:sldId id="343" r:id="rId91"/>
    <p:sldId id="344" r:id="rId92"/>
    <p:sldId id="345" r:id="rId93"/>
    <p:sldId id="347" r:id="rId94"/>
    <p:sldId id="350" r:id="rId9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Sezione predefinita" id="{3C6DC9C7-FDA4-4E52-B0EE-1451EB03DB63}">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6"/>
            <p14:sldId id="287"/>
            <p14:sldId id="288"/>
            <p14:sldId id="289"/>
            <p14:sldId id="290"/>
            <p14:sldId id="284"/>
            <p14:sldId id="285"/>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8"/>
            <p14:sldId id="349"/>
            <p14:sldId id="350"/>
          </p14:sldIdLst>
        </p14:section>
        <p14:section name="Sezione senza titolo" id="{29D55914-928E-4A30-A281-DD749D28BD53}">
          <p14:sldIdLst/>
        </p14:section>
      </p14:sectionLst>
    </p:ex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3048000" y="3124200"/>
            <a:ext cx="82296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10733828" y="1110597"/>
            <a:ext cx="2286000" cy="508000"/>
          </a:xfrm>
        </p:spPr>
        <p:txBody>
          <a:bodyPr/>
          <a:lstStyle/>
          <a:p>
            <a:fld id="{48A87A34-81AB-432B-8DAE-1953F412C126}" type="datetimeFigureOut">
              <a:rPr lang="en-US" smtClean="0"/>
              <a:pPr/>
              <a:t>10/26/2018</a:t>
            </a:fld>
            <a:endParaRPr lang="en-US" dirty="0"/>
          </a:p>
        </p:txBody>
      </p:sp>
      <p:sp>
        <p:nvSpPr>
          <p:cNvPr id="17" name="Segnaposto piè di pagina 16"/>
          <p:cNvSpPr>
            <a:spLocks noGrp="1"/>
          </p:cNvSpPr>
          <p:nvPr>
            <p:ph type="ftr" sz="quarter" idx="11"/>
          </p:nvPr>
        </p:nvSpPr>
        <p:spPr bwMode="auto">
          <a:xfrm rot="5400000">
            <a:off x="10045959" y="4117661"/>
            <a:ext cx="3657600" cy="512064"/>
          </a:xfrm>
        </p:spPr>
        <p:txBody>
          <a:bodyPr/>
          <a:lstStyle/>
          <a:p>
            <a:endParaRPr lang="en-US" dirty="0"/>
          </a:p>
        </p:txBody>
      </p:sp>
      <p:sp>
        <p:nvSpPr>
          <p:cNvPr id="10" name="Rettangolo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767392" y="4928702"/>
            <a:ext cx="812800" cy="517524"/>
          </a:xfrm>
        </p:spPr>
        <p:txBody>
          <a:bodyPr/>
          <a:lstStyle/>
          <a:p>
            <a:fld id="{6D22F896-40B5-4ADD-8801-0D06FADFA095}" type="slidenum">
              <a:rPr lang="en-US" smtClean="0"/>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609600" y="1600200"/>
            <a:ext cx="99568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48A87A34-81AB-432B-8DAE-1953F412C126}" type="datetimeFigureOut">
              <a:rPr lang="en-US" smtClean="0"/>
              <a:pPr/>
              <a:t>10/26/2018</a:t>
            </a:fld>
            <a:endParaRPr lang="en-US" dirty="0"/>
          </a:p>
        </p:txBody>
      </p:sp>
      <p:sp>
        <p:nvSpPr>
          <p:cNvPr id="9" name="Segnaposto numero diapositiva 8"/>
          <p:cNvSpPr>
            <a:spLocks noGrp="1"/>
          </p:cNvSpPr>
          <p:nvPr>
            <p:ph type="sldNum" sz="quarter" idx="15"/>
          </p:nvPr>
        </p:nvSpPr>
        <p:spPr/>
        <p:txBody>
          <a:bodyPr rtlCol="0"/>
          <a:lstStyle/>
          <a:p>
            <a:fld id="{6D22F896-40B5-4ADD-8801-0D06FADFA095}" type="slidenum">
              <a:rPr lang="en-US" smtClean="0"/>
              <a:pPr/>
              <a:t>‹N›</a:t>
            </a:fld>
            <a:endParaRPr lang="en-US" dirty="0"/>
          </a:p>
        </p:txBody>
      </p:sp>
      <p:sp>
        <p:nvSpPr>
          <p:cNvPr id="10" name="Segnaposto piè di pagina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48000" y="2895600"/>
            <a:ext cx="82296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10732008" y="1106932"/>
            <a:ext cx="2286000" cy="508000"/>
          </a:xfrm>
        </p:spPr>
        <p:txBody>
          <a:bodyPr/>
          <a:lstStyle/>
          <a:p>
            <a:fld id="{48A87A34-81AB-432B-8DAE-1953F412C126}" type="datetimeFigureOut">
              <a:rPr lang="en-US" smtClean="0"/>
              <a:pPr/>
              <a:t>10/26/2018</a:t>
            </a:fld>
            <a:endParaRPr lang="en-US" dirty="0"/>
          </a:p>
        </p:txBody>
      </p:sp>
      <p:sp>
        <p:nvSpPr>
          <p:cNvPr id="5" name="Segnaposto piè di pagina 4"/>
          <p:cNvSpPr>
            <a:spLocks noGrp="1"/>
          </p:cNvSpPr>
          <p:nvPr>
            <p:ph type="ftr" sz="quarter" idx="11"/>
          </p:nvPr>
        </p:nvSpPr>
        <p:spPr bwMode="auto">
          <a:xfrm rot="5400000">
            <a:off x="10046208" y="4114800"/>
            <a:ext cx="3657600" cy="512064"/>
          </a:xfrm>
        </p:spPr>
        <p:txBody>
          <a:bodyPr/>
          <a:lstStyle/>
          <a:p>
            <a:endParaRPr lang="en-US" dirty="0"/>
          </a:p>
        </p:txBody>
      </p:sp>
      <p:sp>
        <p:nvSpPr>
          <p:cNvPr id="9" name="Rettangolo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787488" y="4928702"/>
            <a:ext cx="812800" cy="517524"/>
          </a:xfrm>
        </p:spPr>
        <p:txBody>
          <a:bodyPr/>
          <a:lstStyle/>
          <a:p>
            <a:fld id="{6D22F896-40B5-4ADD-8801-0D06FADFA095}" type="slidenum">
              <a:rPr lang="en-US" smtClean="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48A87A34-81AB-432B-8DAE-1953F412C126}" type="datetimeFigureOut">
              <a:rPr lang="en-US" smtClean="0"/>
              <a:pPr/>
              <a:t>10/26/2018</a:t>
            </a:fld>
            <a:endParaRPr lang="en-US" dirty="0"/>
          </a:p>
        </p:txBody>
      </p:sp>
      <p:sp>
        <p:nvSpPr>
          <p:cNvPr id="6" name="Segnaposto piè di pagina 5"/>
          <p:cNvSpPr>
            <a:spLocks noGrp="1"/>
          </p:cNvSpPr>
          <p:nvPr>
            <p:ph type="ftr" sz="quarter" idx="11"/>
          </p:nvPr>
        </p:nvSpPr>
        <p:spPr/>
        <p:txBody>
          <a:bodyPr/>
          <a:lstStyle/>
          <a:p>
            <a:endParaRPr lang="en-US" dirty="0"/>
          </a:p>
        </p:txBody>
      </p:sp>
      <p:sp>
        <p:nvSpPr>
          <p:cNvPr id="7" name="Segnaposto numero diapositiva 6"/>
          <p:cNvSpPr>
            <a:spLocks noGrp="1"/>
          </p:cNvSpPr>
          <p:nvPr>
            <p:ph type="sldNum" sz="quarter" idx="12"/>
          </p:nvPr>
        </p:nvSpPr>
        <p:spPr/>
        <p:txBody>
          <a:bodyPr/>
          <a:lstStyle/>
          <a:p>
            <a:fld id="{6D22F896-40B5-4ADD-8801-0D06FADFA095}" type="slidenum">
              <a:rPr lang="en-US" smtClean="0"/>
              <a:pPr/>
              <a:t>‹N›</a:t>
            </a:fld>
            <a:endParaRPr lang="en-US" dirty="0"/>
          </a:p>
        </p:txBody>
      </p:sp>
      <p:sp>
        <p:nvSpPr>
          <p:cNvPr id="9" name="Segnaposto contenuto 8"/>
          <p:cNvSpPr>
            <a:spLocks noGrp="1"/>
          </p:cNvSpPr>
          <p:nvPr>
            <p:ph sz="quarter" idx="1"/>
          </p:nvPr>
        </p:nvSpPr>
        <p:spPr>
          <a:xfrm>
            <a:off x="609600" y="1600200"/>
            <a:ext cx="48768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5693664" y="1600200"/>
            <a:ext cx="48768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3050"/>
            <a:ext cx="100584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48A87A34-81AB-432B-8DAE-1953F412C126}" type="datetimeFigureOut">
              <a:rPr lang="en-US" smtClean="0"/>
              <a:pPr/>
              <a:t>10/26/2018</a:t>
            </a:fld>
            <a:endParaRPr lang="en-US" dirty="0"/>
          </a:p>
        </p:txBody>
      </p:sp>
      <p:sp>
        <p:nvSpPr>
          <p:cNvPr id="8" name="Segnaposto piè di pagina 7"/>
          <p:cNvSpPr>
            <a:spLocks noGrp="1"/>
          </p:cNvSpPr>
          <p:nvPr>
            <p:ph type="ftr" sz="quarter" idx="11"/>
          </p:nvPr>
        </p:nvSpPr>
        <p:spPr/>
        <p:txBody>
          <a:bodyPr/>
          <a:lstStyle/>
          <a:p>
            <a:endParaRPr lang="en-US" dirty="0"/>
          </a:p>
        </p:txBody>
      </p:sp>
      <p:sp>
        <p:nvSpPr>
          <p:cNvPr id="9" name="Segnaposto numero diapositiva 8"/>
          <p:cNvSpPr>
            <a:spLocks noGrp="1"/>
          </p:cNvSpPr>
          <p:nvPr>
            <p:ph type="sldNum" sz="quarter" idx="12"/>
          </p:nvPr>
        </p:nvSpPr>
        <p:spPr/>
        <p:txBody>
          <a:bodyPr/>
          <a:lstStyle/>
          <a:p>
            <a:fld id="{6D22F896-40B5-4ADD-8801-0D06FADFA095}" type="slidenum">
              <a:rPr lang="en-US" smtClean="0"/>
              <a:pPr/>
              <a:t>‹N›</a:t>
            </a:fld>
            <a:endParaRPr lang="en-US" dirty="0"/>
          </a:p>
        </p:txBody>
      </p:sp>
      <p:sp>
        <p:nvSpPr>
          <p:cNvPr id="11" name="Segnaposto contenuto 10"/>
          <p:cNvSpPr>
            <a:spLocks noGrp="1"/>
          </p:cNvSpPr>
          <p:nvPr>
            <p:ph sz="quarter" idx="2"/>
          </p:nvPr>
        </p:nvSpPr>
        <p:spPr>
          <a:xfrm>
            <a:off x="609600" y="2362200"/>
            <a:ext cx="48768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5829300" y="2362200"/>
            <a:ext cx="48768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48A87A34-81AB-432B-8DAE-1953F412C126}" type="datetimeFigureOut">
              <a:rPr lang="en-US" smtClean="0"/>
              <a:pPr/>
              <a:t>10/26/2018</a:t>
            </a:fld>
            <a:endParaRPr lang="en-US" dirty="0"/>
          </a:p>
        </p:txBody>
      </p:sp>
      <p:sp>
        <p:nvSpPr>
          <p:cNvPr id="7" name="Segnaposto numero diapositiva 6"/>
          <p:cNvSpPr>
            <a:spLocks noGrp="1"/>
          </p:cNvSpPr>
          <p:nvPr>
            <p:ph type="sldNum" sz="quarter" idx="11"/>
          </p:nvPr>
        </p:nvSpPr>
        <p:spPr/>
        <p:txBody>
          <a:bodyPr rtlCol="0"/>
          <a:lstStyle/>
          <a:p>
            <a:fld id="{6D22F896-40B5-4ADD-8801-0D06FADFA095}" type="slidenum">
              <a:rPr lang="en-US" smtClean="0"/>
              <a:pPr/>
              <a:t>‹N›</a:t>
            </a:fld>
            <a:endParaRPr lang="en-US" dirty="0"/>
          </a:p>
        </p:txBody>
      </p:sp>
      <p:sp>
        <p:nvSpPr>
          <p:cNvPr id="8" name="Segnaposto piè di pagina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8A87A34-81AB-432B-8DAE-1953F412C126}" type="datetimeFigureOut">
              <a:rPr lang="en-US" smtClean="0"/>
              <a:pPr/>
              <a:t>10/26/2018</a:t>
            </a:fld>
            <a:endParaRPr lang="en-US" dirty="0"/>
          </a:p>
        </p:txBody>
      </p:sp>
      <p:sp>
        <p:nvSpPr>
          <p:cNvPr id="3" name="Segnaposto piè di pagina 2"/>
          <p:cNvSpPr>
            <a:spLocks noGrp="1"/>
          </p:cNvSpPr>
          <p:nvPr>
            <p:ph type="ftr" sz="quarter" idx="11"/>
          </p:nvPr>
        </p:nvSpPr>
        <p:spPr/>
        <p:txBody>
          <a:bodyPr/>
          <a:lstStyle/>
          <a:p>
            <a:endParaRPr lang="en-US" dirty="0"/>
          </a:p>
        </p:txBody>
      </p:sp>
      <p:sp>
        <p:nvSpPr>
          <p:cNvPr id="4" name="Segnaposto numero diapositiva 3"/>
          <p:cNvSpPr>
            <a:spLocks noGrp="1"/>
          </p:cNvSpPr>
          <p:nvPr>
            <p:ph type="sldNum" sz="quarter" idx="12"/>
          </p:nvPr>
        </p:nvSpPr>
        <p:spPr/>
        <p:txBody>
          <a:bodyPr/>
          <a:lstStyle/>
          <a:p>
            <a:fld id="{6D22F896-40B5-4ADD-8801-0D06FADFA095}"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406400" y="274320"/>
            <a:ext cx="75184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48A87A34-81AB-432B-8DAE-1953F412C126}" type="datetimeFigureOut">
              <a:rPr lang="en-US" smtClean="0"/>
              <a:pPr/>
              <a:t>10/26/2018</a:t>
            </a:fld>
            <a:endParaRPr lang="en-US" dirty="0"/>
          </a:p>
        </p:txBody>
      </p:sp>
      <p:sp>
        <p:nvSpPr>
          <p:cNvPr id="22" name="Segnaposto numero diapositiva 21"/>
          <p:cNvSpPr>
            <a:spLocks noGrp="1"/>
          </p:cNvSpPr>
          <p:nvPr>
            <p:ph type="sldNum" sz="quarter" idx="15"/>
          </p:nvPr>
        </p:nvSpPr>
        <p:spPr/>
        <p:txBody>
          <a:bodyPr rtlCol="0"/>
          <a:lstStyle/>
          <a:p>
            <a:fld id="{6D22F896-40B5-4ADD-8801-0D06FADFA095}" type="slidenum">
              <a:rPr lang="en-US" smtClean="0"/>
              <a:pPr/>
              <a:t>‹N›</a:t>
            </a:fld>
            <a:endParaRPr lang="en-US" dirty="0"/>
          </a:p>
        </p:txBody>
      </p:sp>
      <p:sp>
        <p:nvSpPr>
          <p:cNvPr id="23" name="Segnaposto piè di pagina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5518404" y="3124200"/>
            <a:ext cx="6309360" cy="6096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48A87A34-81AB-432B-8DAE-1953F412C126}" type="datetimeFigureOut">
              <a:rPr lang="en-US" smtClean="0"/>
              <a:pPr/>
              <a:t>10/26/2018</a:t>
            </a:fld>
            <a:endParaRPr lang="en-US" dirty="0"/>
          </a:p>
        </p:txBody>
      </p:sp>
      <p:sp>
        <p:nvSpPr>
          <p:cNvPr id="18" name="Segnaposto numero diapositiva 17"/>
          <p:cNvSpPr>
            <a:spLocks noGrp="1"/>
          </p:cNvSpPr>
          <p:nvPr>
            <p:ph type="sldNum" sz="quarter" idx="11"/>
          </p:nvPr>
        </p:nvSpPr>
        <p:spPr/>
        <p:txBody>
          <a:bodyPr rtlCol="0"/>
          <a:lstStyle/>
          <a:p>
            <a:fld id="{6D22F896-40B5-4ADD-8801-0D06FADFA095}" type="slidenum">
              <a:rPr lang="en-US" smtClean="0"/>
              <a:pPr/>
              <a:t>‹N›</a:t>
            </a:fld>
            <a:endParaRPr lang="en-US" dirty="0"/>
          </a:p>
        </p:txBody>
      </p:sp>
      <p:sp>
        <p:nvSpPr>
          <p:cNvPr id="21" name="Segnaposto piè di pagina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8A87A34-81AB-432B-8DAE-1953F412C126}" type="datetimeFigureOut">
              <a:rPr lang="en-US" smtClean="0"/>
              <a:pPr/>
              <a:t>10/26/2018</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6D22F896-40B5-4ADD-8801-0D06FADFA095}" type="slidenum">
              <a:rPr lang="en-US" smtClean="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40"/>
            <a:ext cx="22352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609600" y="274639"/>
            <a:ext cx="80264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8A87A34-81AB-432B-8DAE-1953F412C126}" type="datetimeFigureOut">
              <a:rPr lang="en-US" smtClean="0"/>
              <a:pPr/>
              <a:t>10/26/2018</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6D22F896-40B5-4ADD-8801-0D06FADFA095}" type="slidenum">
              <a:rPr lang="en-US" smtClean="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609600" y="274638"/>
            <a:ext cx="99568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48A87A34-81AB-432B-8DAE-1953F412C126}" type="datetimeFigureOut">
              <a:rPr lang="en-US" smtClean="0"/>
              <a:pPr/>
              <a:t>10/26/2018</a:t>
            </a:fld>
            <a:endParaRPr lang="en-US" dirty="0"/>
          </a:p>
        </p:txBody>
      </p:sp>
      <p:sp>
        <p:nvSpPr>
          <p:cNvPr id="3" name="Segnaposto piè di pagina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Connettore 1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6D22F896-40B5-4ADD-8801-0D06FADFA095}"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PARLAMENTO EUROPEO</a:t>
            </a:r>
            <a:endParaRPr lang="it-IT" dirty="0"/>
          </a:p>
        </p:txBody>
      </p:sp>
      <p:sp>
        <p:nvSpPr>
          <p:cNvPr id="5" name="Segnaposto contenuto 4"/>
          <p:cNvSpPr>
            <a:spLocks noGrp="1"/>
          </p:cNvSpPr>
          <p:nvPr>
            <p:ph sz="quarter" idx="1"/>
          </p:nvPr>
        </p:nvSpPr>
        <p:spPr/>
        <p:txBody>
          <a:bodyPr>
            <a:normAutofit/>
          </a:bodyPr>
          <a:lstStyle/>
          <a:p>
            <a:pPr marL="0" indent="0">
              <a:buNone/>
            </a:pPr>
            <a:r>
              <a:rPr lang="it-IT" sz="2800" dirty="0"/>
              <a:t>Il Parlamento europeo è composto dai rappresentanti dei cittadini dell’unione.</a:t>
            </a:r>
          </a:p>
          <a:p>
            <a:pPr marL="0" indent="0">
              <a:buNone/>
            </a:pPr>
            <a:r>
              <a:rPr lang="it-IT" sz="2800" dirty="0"/>
              <a:t>Esercita congiuntamente al Consiglio, la funzione legislativa e la funzione di bilancio .</a:t>
            </a:r>
          </a:p>
          <a:p>
            <a:pPr marL="0" indent="0">
              <a:buNone/>
            </a:pPr>
            <a:endParaRPr lang="it-IT" sz="2800" dirty="0"/>
          </a:p>
        </p:txBody>
      </p:sp>
    </p:spTree>
    <p:extLst>
      <p:ext uri="{BB962C8B-B14F-4D97-AF65-F5344CB8AC3E}">
        <p14:creationId xmlns="" xmlns:p14="http://schemas.microsoft.com/office/powerpoint/2010/main" val="523754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669369"/>
          </a:xfrm>
        </p:spPr>
        <p:txBody>
          <a:bodyPr/>
          <a:lstStyle/>
          <a:p>
            <a:endParaRPr lang="it-IT" dirty="0"/>
          </a:p>
        </p:txBody>
      </p:sp>
      <p:sp>
        <p:nvSpPr>
          <p:cNvPr id="3" name="Segnaposto contenuto 2"/>
          <p:cNvSpPr>
            <a:spLocks noGrp="1"/>
          </p:cNvSpPr>
          <p:nvPr>
            <p:ph sz="quarter" idx="1"/>
          </p:nvPr>
        </p:nvSpPr>
        <p:spPr>
          <a:xfrm>
            <a:off x="1118359" y="1412361"/>
            <a:ext cx="9905999" cy="4447526"/>
          </a:xfrm>
        </p:spPr>
        <p:txBody>
          <a:bodyPr>
            <a:noAutofit/>
          </a:bodyPr>
          <a:lstStyle/>
          <a:p>
            <a:pPr marL="0" indent="0" algn="just">
              <a:buNone/>
            </a:pPr>
            <a:r>
              <a:rPr lang="it-IT" sz="2800" dirty="0"/>
              <a:t>Il TUE stabilisce che il Parlamento europeo è composto da rappresentanti di cittadini di Stati membri. </a:t>
            </a:r>
          </a:p>
          <a:p>
            <a:pPr marL="0" indent="0" algn="just">
              <a:buNone/>
            </a:pPr>
            <a:r>
              <a:rPr lang="it-IT" sz="2800" dirty="0" smtClean="0"/>
              <a:t>Il </a:t>
            </a:r>
            <a:r>
              <a:rPr lang="it-IT" sz="2800" dirty="0"/>
              <a:t>numero dei parlamentari non può essere superiore a 750, più il presidente.</a:t>
            </a:r>
          </a:p>
          <a:p>
            <a:pPr marL="0" indent="0" algn="just">
              <a:buNone/>
            </a:pPr>
            <a:r>
              <a:rPr lang="it-IT" sz="2800" dirty="0" smtClean="0"/>
              <a:t>La composizione </a:t>
            </a:r>
            <a:r>
              <a:rPr lang="it-IT" sz="2800" dirty="0"/>
              <a:t>del Parlamento non è predeterminata dal Trattato, ma da un atto adottato dal consiglio europeo adottato all’unanimità, su iniziativa del parlamento europeo con l’approvazione di quest’ultimo</a:t>
            </a:r>
          </a:p>
          <a:p>
            <a:pPr marL="0" indent="0" algn="just">
              <a:buNone/>
            </a:pPr>
            <a:endParaRPr lang="it-IT" sz="2800" dirty="0"/>
          </a:p>
        </p:txBody>
      </p:sp>
    </p:spTree>
    <p:extLst>
      <p:ext uri="{BB962C8B-B14F-4D97-AF65-F5344CB8AC3E}">
        <p14:creationId xmlns="" xmlns:p14="http://schemas.microsoft.com/office/powerpoint/2010/main" val="1147173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smtClean="0"/>
              <a:t>Sono </a:t>
            </a:r>
            <a:r>
              <a:rPr lang="it-IT" sz="2800" dirty="0"/>
              <a:t>divisi in gruppi politici (partiti a livello europeo) e non in gruppi nazionali. </a:t>
            </a:r>
          </a:p>
          <a:p>
            <a:pPr marL="0" indent="0">
              <a:buNone/>
            </a:pPr>
            <a:r>
              <a:rPr lang="it-IT" sz="2800" dirty="0"/>
              <a:t>I partiti politici sono definiti a livello europeo come importante fattore per l’integrazione in seno all’Unione. Essi contribuiscono a formare una coscienza europea e a esprimere la volontà politica dei cittadini dell’Unione</a:t>
            </a:r>
          </a:p>
          <a:p>
            <a:pPr marL="0" indent="0">
              <a:buNone/>
            </a:pPr>
            <a:endParaRPr lang="it-IT" sz="2800" dirty="0"/>
          </a:p>
        </p:txBody>
      </p:sp>
    </p:spTree>
    <p:extLst>
      <p:ext uri="{BB962C8B-B14F-4D97-AF65-F5344CB8AC3E}">
        <p14:creationId xmlns="" xmlns:p14="http://schemas.microsoft.com/office/powerpoint/2010/main" val="3825913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463307"/>
          </a:xfrm>
        </p:spPr>
        <p:txBody>
          <a:bodyPr>
            <a:normAutofit fontScale="90000"/>
          </a:bodyPr>
          <a:lstStyle/>
          <a:p>
            <a:endParaRPr lang="it-IT" dirty="0"/>
          </a:p>
        </p:txBody>
      </p:sp>
      <p:sp>
        <p:nvSpPr>
          <p:cNvPr id="3" name="Segnaposto contenuto 2"/>
          <p:cNvSpPr>
            <a:spLocks noGrp="1"/>
          </p:cNvSpPr>
          <p:nvPr>
            <p:ph sz="quarter" idx="1"/>
          </p:nvPr>
        </p:nvSpPr>
        <p:spPr>
          <a:xfrm>
            <a:off x="1141412" y="1236372"/>
            <a:ext cx="9905999" cy="4554829"/>
          </a:xfrm>
        </p:spPr>
        <p:txBody>
          <a:bodyPr>
            <a:normAutofit/>
          </a:bodyPr>
          <a:lstStyle/>
          <a:p>
            <a:pPr marL="0" indent="0">
              <a:buNone/>
            </a:pPr>
            <a:r>
              <a:rPr lang="it-IT" sz="3400" dirty="0" smtClean="0"/>
              <a:t>Sistema </a:t>
            </a:r>
            <a:r>
              <a:rPr lang="it-IT" sz="3400" dirty="0"/>
              <a:t>elettorale proporzionale</a:t>
            </a:r>
          </a:p>
          <a:p>
            <a:pPr marL="0" indent="0">
              <a:buNone/>
            </a:pPr>
            <a:r>
              <a:rPr lang="it-IT" sz="3400" dirty="0"/>
              <a:t>- incompatibilità tra la carica di parlamentare europeo con quella di parlamentare nazionale</a:t>
            </a:r>
            <a:r>
              <a:rPr lang="it-IT" sz="3400" dirty="0" smtClean="0"/>
              <a:t>.</a:t>
            </a:r>
            <a:endParaRPr lang="it-IT" sz="3400" dirty="0"/>
          </a:p>
        </p:txBody>
      </p:sp>
    </p:spTree>
    <p:extLst>
      <p:ext uri="{BB962C8B-B14F-4D97-AF65-F5344CB8AC3E}">
        <p14:creationId xmlns="" xmlns:p14="http://schemas.microsoft.com/office/powerpoint/2010/main" val="3946264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3000" dirty="0"/>
              <a:t>Altri casi di Incompatibilità :</a:t>
            </a:r>
          </a:p>
          <a:p>
            <a:pPr marL="0" indent="0">
              <a:buNone/>
            </a:pPr>
            <a:r>
              <a:rPr lang="it-IT" sz="3000" dirty="0"/>
              <a:t>•membro del governo di uno Stato membro</a:t>
            </a:r>
          </a:p>
          <a:p>
            <a:pPr marL="0" indent="0">
              <a:buNone/>
            </a:pPr>
            <a:r>
              <a:rPr lang="it-IT" sz="3000" dirty="0"/>
              <a:t>•membro della commissione europea</a:t>
            </a:r>
          </a:p>
          <a:p>
            <a:pPr marL="0" indent="0">
              <a:buNone/>
            </a:pPr>
            <a:r>
              <a:rPr lang="it-IT" sz="3000" dirty="0"/>
              <a:t>•giudice , avvocato generale o cancelliere della Corte di Giustizia o del Tribunale</a:t>
            </a:r>
          </a:p>
          <a:p>
            <a:pPr marL="0" indent="0">
              <a:buNone/>
            </a:pPr>
            <a:r>
              <a:rPr lang="it-IT" sz="3000" dirty="0"/>
              <a:t>•membro della Corte dei Conti</a:t>
            </a:r>
          </a:p>
          <a:p>
            <a:pPr marL="0" indent="0">
              <a:buNone/>
            </a:pPr>
            <a:r>
              <a:rPr lang="it-IT" sz="3000" dirty="0"/>
              <a:t>•Mediatore dell’Unione</a:t>
            </a:r>
          </a:p>
          <a:p>
            <a:endParaRPr lang="it-IT" dirty="0"/>
          </a:p>
          <a:p>
            <a:endParaRPr lang="it-IT" dirty="0"/>
          </a:p>
        </p:txBody>
      </p:sp>
    </p:spTree>
    <p:extLst>
      <p:ext uri="{BB962C8B-B14F-4D97-AF65-F5344CB8AC3E}">
        <p14:creationId xmlns="" xmlns:p14="http://schemas.microsoft.com/office/powerpoint/2010/main" val="3046920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sz="2800" dirty="0"/>
              <a:t>Immunità e privilegi: i parlamentari europei non possono essere ricercati, detenuti, o perseguiti per le loro opinioni o per i voti espressi nell’esercizi della loro funzione salvo l’ipotesi di flagrante delitto  e la possibilità per il Parlamento europeo di privare delle immunità</a:t>
            </a:r>
            <a:r>
              <a:rPr lang="it-IT" dirty="0"/>
              <a:t>.</a:t>
            </a:r>
          </a:p>
        </p:txBody>
      </p:sp>
    </p:spTree>
    <p:extLst>
      <p:ext uri="{BB962C8B-B14F-4D97-AF65-F5344CB8AC3E}">
        <p14:creationId xmlns="" xmlns:p14="http://schemas.microsoft.com/office/powerpoint/2010/main" val="602711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Ai sensi dell’art. 231 TFUE, salvo disposizioni contrarie dei trattati, il Parlamento delibera a maggioranza dei suffragi espressi. </a:t>
            </a:r>
          </a:p>
          <a:p>
            <a:pPr marL="0" indent="0">
              <a:buNone/>
            </a:pPr>
            <a:r>
              <a:rPr lang="it-IT" sz="2800" dirty="0" smtClean="0"/>
              <a:t>•Il </a:t>
            </a:r>
            <a:r>
              <a:rPr lang="it-IT" sz="2800" dirty="0"/>
              <a:t>quorum è raggiunto quando sono presenti in aula  1/3 dei membri. </a:t>
            </a:r>
          </a:p>
          <a:p>
            <a:pPr marL="0" indent="0">
              <a:buNone/>
            </a:pPr>
            <a:r>
              <a:rPr lang="it-IT" sz="2800" dirty="0" smtClean="0"/>
              <a:t>In </a:t>
            </a:r>
            <a:r>
              <a:rPr lang="it-IT" sz="2800" dirty="0"/>
              <a:t>taluni casi richiesta la maggioranza assoluta dei componenti (elezione del Presidente della </a:t>
            </a:r>
            <a:r>
              <a:rPr lang="it-IT" sz="2800" dirty="0" err="1"/>
              <a:t>Commissione,ammissione</a:t>
            </a:r>
            <a:r>
              <a:rPr lang="it-IT" sz="2800" dirty="0"/>
              <a:t> di nuovi stati</a:t>
            </a:r>
          </a:p>
          <a:p>
            <a:pPr marL="0" indent="0">
              <a:buNone/>
            </a:pPr>
            <a:endParaRPr lang="it-IT" dirty="0"/>
          </a:p>
        </p:txBody>
      </p:sp>
    </p:spTree>
    <p:extLst>
      <p:ext uri="{BB962C8B-B14F-4D97-AF65-F5344CB8AC3E}">
        <p14:creationId xmlns="" xmlns:p14="http://schemas.microsoft.com/office/powerpoint/2010/main" val="3125547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t>regolamento interno del Parlamento </a:t>
            </a:r>
            <a:r>
              <a:rPr lang="it-IT" sz="2800" dirty="0" smtClean="0">
                <a:sym typeface="Wingdings" panose="05000000000000000000" pitchFamily="2" charset="2"/>
              </a:rPr>
              <a:t></a:t>
            </a:r>
            <a:r>
              <a:rPr lang="it-IT" sz="2800" dirty="0" smtClean="0"/>
              <a:t>disciplina </a:t>
            </a:r>
            <a:r>
              <a:rPr lang="it-IT" sz="2800" dirty="0"/>
              <a:t>tutti gli aspetti dell’attività dell’istituzione </a:t>
            </a:r>
            <a:r>
              <a:rPr lang="it-IT" sz="2800" dirty="0" smtClean="0"/>
              <a:t>quindi</a:t>
            </a:r>
            <a:r>
              <a:rPr lang="it-IT" sz="2800" dirty="0"/>
              <a:t>, status dei deputati, svolgimento dei lavori, organizzazione interna..</a:t>
            </a:r>
            <a:r>
              <a:rPr lang="it-IT" sz="2800" dirty="0" err="1"/>
              <a:t>ecc</a:t>
            </a:r>
            <a:endParaRPr lang="it-IT" sz="2800" dirty="0"/>
          </a:p>
          <a:p>
            <a:endParaRPr lang="it-IT" sz="2800" dirty="0"/>
          </a:p>
        </p:txBody>
      </p:sp>
    </p:spTree>
    <p:extLst>
      <p:ext uri="{BB962C8B-B14F-4D97-AF65-F5344CB8AC3E}">
        <p14:creationId xmlns="" xmlns:p14="http://schemas.microsoft.com/office/powerpoint/2010/main" val="2754585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normAutofit/>
          </a:bodyPr>
          <a:lstStyle/>
          <a:p>
            <a:r>
              <a:rPr lang="it-IT" sz="2800" dirty="0"/>
              <a:t>Per eventuali </a:t>
            </a:r>
            <a:r>
              <a:rPr lang="it-IT" sz="2800" u="sng" dirty="0"/>
              <a:t>modifiche al regolamento</a:t>
            </a:r>
            <a:r>
              <a:rPr lang="it-IT" sz="2800" dirty="0"/>
              <a:t>, è sufficiente la proposta anche di un singolo deputato. Segue il suo esame in Commissione parlamentare competente e la successiva votazione in aula con la maggioranza richiesta</a:t>
            </a:r>
          </a:p>
        </p:txBody>
      </p:sp>
    </p:spTree>
    <p:extLst>
      <p:ext uri="{BB962C8B-B14F-4D97-AF65-F5344CB8AC3E}">
        <p14:creationId xmlns="" xmlns:p14="http://schemas.microsoft.com/office/powerpoint/2010/main" val="1129907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61109" y="0"/>
            <a:ext cx="9905998" cy="1478570"/>
          </a:xfrm>
        </p:spPr>
        <p:txBody>
          <a:bodyPr/>
          <a:lstStyle/>
          <a:p>
            <a:r>
              <a:rPr lang="it-IT" dirty="0" smtClean="0"/>
              <a:t>Svolgimento lavori</a:t>
            </a:r>
            <a:endParaRPr lang="it-IT" dirty="0"/>
          </a:p>
        </p:txBody>
      </p:sp>
      <p:sp>
        <p:nvSpPr>
          <p:cNvPr id="3" name="Segnaposto contenuto 2"/>
          <p:cNvSpPr>
            <a:spLocks noGrp="1"/>
          </p:cNvSpPr>
          <p:nvPr>
            <p:ph sz="quarter" idx="1"/>
          </p:nvPr>
        </p:nvSpPr>
        <p:spPr>
          <a:xfrm>
            <a:off x="1141413" y="1712890"/>
            <a:ext cx="9905999" cy="4078311"/>
          </a:xfrm>
        </p:spPr>
        <p:txBody>
          <a:bodyPr>
            <a:normAutofit/>
          </a:bodyPr>
          <a:lstStyle/>
          <a:p>
            <a:pPr marL="0" indent="0">
              <a:buNone/>
            </a:pPr>
            <a:r>
              <a:rPr lang="it-IT" sz="2800" dirty="0" err="1" smtClean="0"/>
              <a:t>Legislature</a:t>
            </a:r>
            <a:r>
              <a:rPr lang="it-IT" sz="2800" dirty="0" err="1" smtClean="0">
                <a:sym typeface="Wingdings" panose="05000000000000000000" pitchFamily="2" charset="2"/>
              </a:rPr>
              <a:t></a:t>
            </a:r>
            <a:r>
              <a:rPr lang="it-IT" sz="2800" dirty="0" err="1" smtClean="0"/>
              <a:t>periodo</a:t>
            </a:r>
            <a:r>
              <a:rPr lang="it-IT" sz="2800" dirty="0" smtClean="0"/>
              <a:t> </a:t>
            </a:r>
            <a:r>
              <a:rPr lang="it-IT" sz="2800" dirty="0"/>
              <a:t>di durata effettiva massima del mandato dei parlamentari europei (5 anni)</a:t>
            </a:r>
          </a:p>
          <a:p>
            <a:pPr marL="0" indent="0">
              <a:buNone/>
            </a:pPr>
            <a:r>
              <a:rPr lang="it-IT" sz="2800" dirty="0" err="1" smtClean="0"/>
              <a:t>Sessioni</a:t>
            </a:r>
            <a:r>
              <a:rPr lang="it-IT" sz="2800" dirty="0" err="1" smtClean="0">
                <a:sym typeface="Wingdings" panose="05000000000000000000" pitchFamily="2" charset="2"/>
              </a:rPr>
              <a:t></a:t>
            </a:r>
            <a:r>
              <a:rPr lang="it-IT" sz="2800" dirty="0" err="1" smtClean="0"/>
              <a:t>hanno</a:t>
            </a:r>
            <a:r>
              <a:rPr lang="it-IT" sz="2800" dirty="0" smtClean="0"/>
              <a:t> </a:t>
            </a:r>
            <a:r>
              <a:rPr lang="it-IT" sz="2800" dirty="0"/>
              <a:t>durata annuale</a:t>
            </a:r>
          </a:p>
          <a:p>
            <a:pPr marL="0" indent="0">
              <a:buNone/>
            </a:pPr>
            <a:r>
              <a:rPr lang="it-IT" sz="2800" dirty="0" err="1" smtClean="0"/>
              <a:t>Tornate</a:t>
            </a:r>
            <a:r>
              <a:rPr lang="it-IT" sz="2800" dirty="0" err="1" smtClean="0">
                <a:sym typeface="Wingdings" panose="05000000000000000000" pitchFamily="2" charset="2"/>
              </a:rPr>
              <a:t></a:t>
            </a:r>
            <a:r>
              <a:rPr lang="it-IT" sz="2800" dirty="0" err="1" smtClean="0"/>
              <a:t>vale</a:t>
            </a:r>
            <a:r>
              <a:rPr lang="it-IT" sz="2800" dirty="0" smtClean="0"/>
              <a:t> </a:t>
            </a:r>
            <a:r>
              <a:rPr lang="it-IT" sz="2800" dirty="0"/>
              <a:t>a dire le singole riunioni del Parlamento , che ripartiscono in sedute</a:t>
            </a:r>
          </a:p>
          <a:p>
            <a:pPr marL="0" indent="0">
              <a:buNone/>
            </a:pPr>
            <a:r>
              <a:rPr lang="it-IT" sz="2800" dirty="0" smtClean="0"/>
              <a:t>Sedute</a:t>
            </a:r>
            <a:r>
              <a:rPr lang="it-IT" sz="2800" dirty="0" smtClean="0">
                <a:sym typeface="Wingdings" panose="05000000000000000000" pitchFamily="2" charset="2"/>
              </a:rPr>
              <a:t></a:t>
            </a:r>
            <a:r>
              <a:rPr lang="it-IT" sz="2800" dirty="0" smtClean="0"/>
              <a:t> </a:t>
            </a:r>
            <a:r>
              <a:rPr lang="it-IT" sz="2800" dirty="0"/>
              <a:t>singole riunioni quotidiane dell’istituzione. Se si tengono più sedute durante la singola giornata, la seduta si considera unica</a:t>
            </a:r>
          </a:p>
          <a:p>
            <a:pPr marL="0" indent="0">
              <a:buNone/>
            </a:pPr>
            <a:endParaRPr lang="it-IT" sz="2800" dirty="0"/>
          </a:p>
        </p:txBody>
      </p:sp>
    </p:spTree>
    <p:extLst>
      <p:ext uri="{BB962C8B-B14F-4D97-AF65-F5344CB8AC3E}">
        <p14:creationId xmlns="" xmlns:p14="http://schemas.microsoft.com/office/powerpoint/2010/main" val="3673689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a:t>I lavori del parlamento devono essere resi pubblici.  In particolare :</a:t>
            </a:r>
          </a:p>
          <a:p>
            <a:r>
              <a:rPr lang="it-IT" u="sng" dirty="0" smtClean="0"/>
              <a:t>il </a:t>
            </a:r>
            <a:r>
              <a:rPr lang="it-IT" u="sng" dirty="0"/>
              <a:t>processo verbale della seduta </a:t>
            </a:r>
            <a:r>
              <a:rPr lang="it-IT" dirty="0"/>
              <a:t>: cioè la sommaria ricostruzione delle decisioni adottate e i nomi degli oratori </a:t>
            </a:r>
            <a:r>
              <a:rPr lang="it-IT" dirty="0" smtClean="0"/>
              <a:t>è </a:t>
            </a:r>
            <a:r>
              <a:rPr lang="it-IT" dirty="0"/>
              <a:t>approvato dal parlamento nella </a:t>
            </a:r>
            <a:r>
              <a:rPr lang="it-IT" dirty="0" smtClean="0"/>
              <a:t>Seduta </a:t>
            </a:r>
            <a:r>
              <a:rPr lang="it-IT" dirty="0"/>
              <a:t>successiva e pubblicato nella GU dell’UE entro 1 mese.</a:t>
            </a:r>
          </a:p>
          <a:p>
            <a:r>
              <a:rPr lang="it-IT" dirty="0" smtClean="0"/>
              <a:t>I </a:t>
            </a:r>
            <a:r>
              <a:rPr lang="it-IT" u="sng" dirty="0"/>
              <a:t>testi approvati dal Parlamento </a:t>
            </a:r>
            <a:r>
              <a:rPr lang="it-IT" dirty="0"/>
              <a:t>sono pubblicati immediatamente dopo la votazione e sono conservati negli archivi del Parlamento. Sono pubblicati nella GU dell’UE.</a:t>
            </a:r>
          </a:p>
          <a:p>
            <a:endParaRPr lang="it-IT" dirty="0"/>
          </a:p>
        </p:txBody>
      </p:sp>
    </p:spTree>
    <p:extLst>
      <p:ext uri="{BB962C8B-B14F-4D97-AF65-F5344CB8AC3E}">
        <p14:creationId xmlns="" xmlns:p14="http://schemas.microsoft.com/office/powerpoint/2010/main" val="1455278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205730"/>
          </a:xfrm>
        </p:spPr>
        <p:txBody>
          <a:bodyPr>
            <a:normAutofit fontScale="90000"/>
          </a:bodyPr>
          <a:lstStyle/>
          <a:p>
            <a:endParaRPr lang="it-IT" dirty="0"/>
          </a:p>
        </p:txBody>
      </p:sp>
      <p:sp>
        <p:nvSpPr>
          <p:cNvPr id="3" name="Segnaposto contenuto 2"/>
          <p:cNvSpPr>
            <a:spLocks noGrp="1"/>
          </p:cNvSpPr>
          <p:nvPr>
            <p:ph sz="quarter" idx="1"/>
          </p:nvPr>
        </p:nvSpPr>
        <p:spPr>
          <a:xfrm>
            <a:off x="1141412" y="978794"/>
            <a:ext cx="9905999" cy="4812407"/>
          </a:xfrm>
        </p:spPr>
        <p:txBody>
          <a:bodyPr/>
          <a:lstStyle/>
          <a:p>
            <a:pPr marL="0" indent="0">
              <a:buNone/>
            </a:pPr>
            <a:r>
              <a:rPr lang="it-IT" sz="2800" dirty="0"/>
              <a:t>GLI ORGANI DEL PARLAMENTO EUROPEO.</a:t>
            </a:r>
          </a:p>
          <a:p>
            <a:pPr marL="0" indent="0">
              <a:buNone/>
            </a:pPr>
            <a:r>
              <a:rPr lang="it-IT" sz="2800" dirty="0"/>
              <a:t>1.	Ufficio di presidenza</a:t>
            </a:r>
          </a:p>
          <a:p>
            <a:pPr marL="0" indent="0">
              <a:buNone/>
            </a:pPr>
            <a:r>
              <a:rPr lang="it-IT" sz="2800" dirty="0"/>
              <a:t>2.	Conferenza dei presidenti</a:t>
            </a:r>
          </a:p>
          <a:p>
            <a:pPr marL="0" indent="0">
              <a:buNone/>
            </a:pPr>
            <a:r>
              <a:rPr lang="it-IT" sz="2800" dirty="0"/>
              <a:t>3.	Conferenza dei questori</a:t>
            </a:r>
          </a:p>
          <a:p>
            <a:pPr marL="0" indent="0">
              <a:buNone/>
            </a:pPr>
            <a:r>
              <a:rPr lang="it-IT" sz="2800" dirty="0"/>
              <a:t>4.	Conferenza dei presidenti di commissione</a:t>
            </a:r>
          </a:p>
          <a:p>
            <a:pPr marL="0" indent="0">
              <a:buNone/>
            </a:pPr>
            <a:r>
              <a:rPr lang="it-IT" sz="2800" dirty="0"/>
              <a:t>5.	Conferenza dei presidenti di delegazione</a:t>
            </a:r>
          </a:p>
          <a:p>
            <a:pPr marL="0" indent="0">
              <a:buNone/>
            </a:pPr>
            <a:endParaRPr lang="it-IT" dirty="0"/>
          </a:p>
        </p:txBody>
      </p:sp>
    </p:spTree>
    <p:extLst>
      <p:ext uri="{BB962C8B-B14F-4D97-AF65-F5344CB8AC3E}">
        <p14:creationId xmlns="" xmlns:p14="http://schemas.microsoft.com/office/powerpoint/2010/main" val="3857807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669369"/>
          </a:xfrm>
        </p:spPr>
        <p:txBody>
          <a:bodyPr/>
          <a:lstStyle/>
          <a:p>
            <a:endParaRPr lang="it-IT" dirty="0"/>
          </a:p>
        </p:txBody>
      </p:sp>
      <p:sp>
        <p:nvSpPr>
          <p:cNvPr id="3" name="Segnaposto contenuto 2"/>
          <p:cNvSpPr>
            <a:spLocks noGrp="1"/>
          </p:cNvSpPr>
          <p:nvPr>
            <p:ph sz="quarter" idx="1"/>
          </p:nvPr>
        </p:nvSpPr>
        <p:spPr>
          <a:xfrm>
            <a:off x="1141412" y="1287886"/>
            <a:ext cx="9905999" cy="4881093"/>
          </a:xfrm>
        </p:spPr>
        <p:txBody>
          <a:bodyPr>
            <a:normAutofit/>
          </a:bodyPr>
          <a:lstStyle/>
          <a:p>
            <a:pPr marL="0" indent="0">
              <a:buNone/>
            </a:pPr>
            <a:r>
              <a:rPr lang="it-IT" sz="2800" b="1" dirty="0"/>
              <a:t>L’ufficio di presidenza </a:t>
            </a:r>
            <a:r>
              <a:rPr lang="it-IT" sz="2800" dirty="0"/>
              <a:t>è composto da 1 presidente e da 14 vice presidenti, in carica per 2 anni e mezzo.</a:t>
            </a:r>
          </a:p>
          <a:p>
            <a:pPr marL="0" indent="0">
              <a:buNone/>
            </a:pPr>
            <a:r>
              <a:rPr lang="it-IT" sz="2800" dirty="0" smtClean="0"/>
              <a:t>I </a:t>
            </a:r>
            <a:r>
              <a:rPr lang="it-IT" sz="2800" dirty="0"/>
              <a:t>questori sono membri dell’ufficio e svolgono funzioni consultive e sono incaricati di compiti amm.vi e finanziari riguardanti direttamente i deputati.</a:t>
            </a:r>
          </a:p>
          <a:p>
            <a:pPr marL="0" indent="0">
              <a:buNone/>
            </a:pPr>
            <a:r>
              <a:rPr lang="it-IT" sz="2800" dirty="0" smtClean="0"/>
              <a:t>Il </a:t>
            </a:r>
            <a:r>
              <a:rPr lang="it-IT" sz="2800" dirty="0"/>
              <a:t>presidente è eletto per 2 anni e mezzo dal Parlamento a maggioranza assoluta dei voti nei primi 3 turni. Dal 4 turno in poi, si procede al ballottaggio tra i 2 candidati più votati</a:t>
            </a:r>
          </a:p>
          <a:p>
            <a:endParaRPr lang="it-IT" dirty="0"/>
          </a:p>
        </p:txBody>
      </p:sp>
    </p:spTree>
    <p:extLst>
      <p:ext uri="{BB962C8B-B14F-4D97-AF65-F5344CB8AC3E}">
        <p14:creationId xmlns="" xmlns:p14="http://schemas.microsoft.com/office/powerpoint/2010/main" val="2450935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dirty="0" smtClean="0"/>
              <a:t>Funzioni dell’u</a:t>
            </a:r>
            <a:r>
              <a:rPr lang="it-IT" b="1" dirty="0" smtClean="0"/>
              <a:t>fficio di presidenza </a:t>
            </a:r>
            <a:r>
              <a:rPr lang="it-IT" dirty="0" smtClean="0"/>
              <a:t>:</a:t>
            </a:r>
          </a:p>
          <a:p>
            <a:pPr marL="0" indent="0">
              <a:buNone/>
            </a:pPr>
            <a:r>
              <a:rPr lang="it-IT" dirty="0" smtClean="0"/>
              <a:t>1)	adotta decisioni di carattere finanziario, organizzativo e </a:t>
            </a:r>
            <a:r>
              <a:rPr lang="it-IT" dirty="0" err="1" smtClean="0"/>
              <a:t>amm.vo</a:t>
            </a:r>
            <a:r>
              <a:rPr lang="it-IT" dirty="0" smtClean="0"/>
              <a:t> relative ai deputati, organizzazione interna del parlamento, e ai suoi organi</a:t>
            </a:r>
          </a:p>
          <a:p>
            <a:pPr marL="0" indent="0">
              <a:buNone/>
            </a:pPr>
            <a:r>
              <a:rPr lang="it-IT" dirty="0" smtClean="0"/>
              <a:t>2)	disciplina le questioni relative allo svolgimento delle sedute</a:t>
            </a:r>
          </a:p>
          <a:p>
            <a:pPr marL="0" indent="0">
              <a:buNone/>
            </a:pPr>
            <a:r>
              <a:rPr lang="it-IT" dirty="0" smtClean="0"/>
              <a:t>3)	organizza la segreteria del gruppo dei non iscritti</a:t>
            </a:r>
          </a:p>
          <a:p>
            <a:pPr marL="0" indent="0">
              <a:buNone/>
            </a:pPr>
            <a:r>
              <a:rPr lang="it-IT" dirty="0" smtClean="0"/>
              <a:t>4)	nomina il Segretario generale</a:t>
            </a:r>
          </a:p>
          <a:p>
            <a:pPr marL="0" indent="0">
              <a:buNone/>
            </a:pPr>
            <a:r>
              <a:rPr lang="it-IT" dirty="0" smtClean="0"/>
              <a:t>5)	adotta le direttive per i questori</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321640"/>
          </a:xfrm>
        </p:spPr>
        <p:txBody>
          <a:bodyPr>
            <a:normAutofit fontScale="90000"/>
          </a:bodyPr>
          <a:lstStyle/>
          <a:p>
            <a:endParaRPr lang="it-IT" dirty="0"/>
          </a:p>
        </p:txBody>
      </p:sp>
      <p:sp>
        <p:nvSpPr>
          <p:cNvPr id="3" name="Segnaposto contenuto 2"/>
          <p:cNvSpPr>
            <a:spLocks noGrp="1"/>
          </p:cNvSpPr>
          <p:nvPr>
            <p:ph sz="quarter" idx="1"/>
          </p:nvPr>
        </p:nvSpPr>
        <p:spPr>
          <a:xfrm>
            <a:off x="1025502" y="940158"/>
            <a:ext cx="9905999" cy="4812407"/>
          </a:xfrm>
        </p:spPr>
        <p:txBody>
          <a:bodyPr>
            <a:normAutofit/>
          </a:bodyPr>
          <a:lstStyle/>
          <a:p>
            <a:pPr marL="0" indent="0">
              <a:buNone/>
            </a:pPr>
            <a:r>
              <a:rPr lang="it-IT" sz="2800" dirty="0"/>
              <a:t>Funzioni </a:t>
            </a:r>
            <a:r>
              <a:rPr lang="it-IT" sz="2800" b="1" dirty="0"/>
              <a:t>presidente del Parlamento europeo</a:t>
            </a:r>
            <a:r>
              <a:rPr lang="it-IT" sz="2800" dirty="0"/>
              <a:t>:</a:t>
            </a:r>
          </a:p>
          <a:p>
            <a:pPr marL="0" indent="0">
              <a:buNone/>
            </a:pPr>
            <a:r>
              <a:rPr lang="it-IT" sz="2800" dirty="0" smtClean="0"/>
              <a:t>1)dirige </a:t>
            </a:r>
            <a:r>
              <a:rPr lang="it-IT" sz="2800" dirty="0"/>
              <a:t>l’insieme dei lavori del Parlamento e dei suoi organi</a:t>
            </a:r>
          </a:p>
          <a:p>
            <a:pPr marL="0" indent="0">
              <a:buNone/>
            </a:pPr>
            <a:r>
              <a:rPr lang="it-IT" sz="2800" dirty="0" smtClean="0"/>
              <a:t>2)esercita </a:t>
            </a:r>
            <a:r>
              <a:rPr lang="it-IT" sz="2800" dirty="0"/>
              <a:t>poteri disciplinari per assicurare il buono svolgimento delle deliberazioni e delle discussioni</a:t>
            </a:r>
          </a:p>
          <a:p>
            <a:pPr marL="0" indent="0">
              <a:buNone/>
            </a:pPr>
            <a:r>
              <a:rPr lang="it-IT" sz="2800" dirty="0" smtClean="0"/>
              <a:t>3)apre</a:t>
            </a:r>
            <a:r>
              <a:rPr lang="it-IT" sz="2800" dirty="0"/>
              <a:t>, sospende e toglie le sedute</a:t>
            </a:r>
          </a:p>
          <a:p>
            <a:pPr marL="0" indent="0">
              <a:buNone/>
            </a:pPr>
            <a:r>
              <a:rPr lang="it-IT" sz="2800" dirty="0" smtClean="0"/>
              <a:t>4)rappresenta </a:t>
            </a:r>
            <a:r>
              <a:rPr lang="it-IT" sz="2800" dirty="0"/>
              <a:t>il parlamento nelle relazioni internazionali, nelle cerimonie, negli atti giudiziari, amministrativi o finanziari. Può delegare tale potere</a:t>
            </a:r>
          </a:p>
        </p:txBody>
      </p:sp>
    </p:spTree>
    <p:extLst>
      <p:ext uri="{BB962C8B-B14F-4D97-AF65-F5344CB8AC3E}">
        <p14:creationId xmlns="" xmlns:p14="http://schemas.microsoft.com/office/powerpoint/2010/main" val="4030965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244367"/>
          </a:xfrm>
        </p:spPr>
        <p:txBody>
          <a:bodyPr>
            <a:normAutofit fontScale="90000"/>
          </a:bodyPr>
          <a:lstStyle/>
          <a:p>
            <a:endParaRPr lang="it-IT" dirty="0"/>
          </a:p>
        </p:txBody>
      </p:sp>
      <p:sp>
        <p:nvSpPr>
          <p:cNvPr id="3" name="Segnaposto contenuto 2"/>
          <p:cNvSpPr>
            <a:spLocks noGrp="1"/>
          </p:cNvSpPr>
          <p:nvPr>
            <p:ph sz="quarter" idx="1"/>
          </p:nvPr>
        </p:nvSpPr>
        <p:spPr>
          <a:xfrm>
            <a:off x="1141412" y="978794"/>
            <a:ext cx="9905999" cy="5396248"/>
          </a:xfrm>
        </p:spPr>
        <p:txBody>
          <a:bodyPr>
            <a:normAutofit/>
          </a:bodyPr>
          <a:lstStyle/>
          <a:p>
            <a:pPr marL="0" indent="0">
              <a:buNone/>
            </a:pPr>
            <a:r>
              <a:rPr lang="it-IT" b="1" dirty="0"/>
              <a:t>Le deliberazioni </a:t>
            </a:r>
            <a:r>
              <a:rPr lang="it-IT" dirty="0"/>
              <a:t>del Parlamento europeo, salvo diversa disposizione dei trattati, sono adottate a maggioranza dei suffragi espressi.</a:t>
            </a:r>
          </a:p>
          <a:p>
            <a:pPr marL="0" indent="0">
              <a:buNone/>
            </a:pPr>
            <a:r>
              <a:rPr lang="it-IT" dirty="0"/>
              <a:t>Ai sensi del regolamento interno ci sono diverse modalità di votazione:</a:t>
            </a:r>
          </a:p>
          <a:p>
            <a:pPr marL="0" indent="0">
              <a:buNone/>
            </a:pPr>
            <a:r>
              <a:rPr lang="it-IT" dirty="0"/>
              <a:t>1)	per alzata di mano </a:t>
            </a:r>
            <a:r>
              <a:rPr lang="it-IT" dirty="0" smtClean="0"/>
              <a:t>rappresenta </a:t>
            </a:r>
            <a:r>
              <a:rPr lang="it-IT" dirty="0"/>
              <a:t>la procedura ordinaria</a:t>
            </a:r>
          </a:p>
          <a:p>
            <a:pPr marL="0" indent="0">
              <a:buNone/>
            </a:pPr>
            <a:r>
              <a:rPr lang="it-IT" dirty="0"/>
              <a:t>2)	per appello nominale </a:t>
            </a:r>
            <a:r>
              <a:rPr lang="it-IT" dirty="0" smtClean="0"/>
              <a:t>per </a:t>
            </a:r>
            <a:r>
              <a:rPr lang="it-IT" dirty="0"/>
              <a:t>la nomina dei membri della Commissione e per la votazione della mozione di censura</a:t>
            </a:r>
          </a:p>
          <a:p>
            <a:pPr marL="0" indent="0">
              <a:buNone/>
            </a:pPr>
            <a:r>
              <a:rPr lang="it-IT" dirty="0"/>
              <a:t>3)	a scrutinio </a:t>
            </a:r>
            <a:r>
              <a:rPr lang="it-IT" dirty="0" smtClean="0"/>
              <a:t>segreto </a:t>
            </a:r>
            <a:r>
              <a:rPr lang="it-IT" dirty="0"/>
              <a:t>è una procedura che si applica per le nomine o quando vi è richiesta di 1/5 dei deputati</a:t>
            </a:r>
          </a:p>
          <a:p>
            <a:pPr marL="0" indent="0">
              <a:buNone/>
            </a:pPr>
            <a:r>
              <a:rPr lang="it-IT" dirty="0"/>
              <a:t>4)	elettronica </a:t>
            </a:r>
            <a:r>
              <a:rPr lang="it-IT" dirty="0" smtClean="0"/>
              <a:t> </a:t>
            </a:r>
            <a:r>
              <a:rPr lang="it-IT" dirty="0"/>
              <a:t>può essere utilizzata in qualunque momento su decisione del Presidente</a:t>
            </a:r>
          </a:p>
          <a:p>
            <a:endParaRPr lang="it-IT" dirty="0"/>
          </a:p>
        </p:txBody>
      </p:sp>
    </p:spTree>
    <p:extLst>
      <p:ext uri="{BB962C8B-B14F-4D97-AF65-F5344CB8AC3E}">
        <p14:creationId xmlns="" xmlns:p14="http://schemas.microsoft.com/office/powerpoint/2010/main" val="3074874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Autofit/>
          </a:bodyPr>
          <a:lstStyle/>
          <a:p>
            <a:pPr marL="0" indent="0">
              <a:buNone/>
            </a:pPr>
            <a:r>
              <a:rPr lang="it-IT" sz="2800" dirty="0"/>
              <a:t>FUNZIONI DEL PARLAMENTO EUROPEO.</a:t>
            </a:r>
          </a:p>
          <a:p>
            <a:pPr marL="0" indent="0">
              <a:buNone/>
            </a:pPr>
            <a:r>
              <a:rPr lang="it-IT" sz="2800" dirty="0"/>
              <a:t>Il parlamento europeo svolge :</a:t>
            </a:r>
          </a:p>
          <a:p>
            <a:pPr marL="0" indent="0">
              <a:buNone/>
            </a:pPr>
            <a:r>
              <a:rPr lang="it-IT" sz="2800" dirty="0" smtClean="0"/>
              <a:t>1)funzioni </a:t>
            </a:r>
            <a:r>
              <a:rPr lang="it-IT" sz="2800" dirty="0"/>
              <a:t>legislative e di bilancio  </a:t>
            </a:r>
            <a:r>
              <a:rPr lang="it-IT" sz="2800" dirty="0" smtClean="0"/>
              <a:t>congiuntamente </a:t>
            </a:r>
            <a:r>
              <a:rPr lang="it-IT" sz="2800" dirty="0"/>
              <a:t>con il Consiglio</a:t>
            </a:r>
          </a:p>
          <a:p>
            <a:pPr marL="0" indent="0">
              <a:buNone/>
            </a:pPr>
            <a:r>
              <a:rPr lang="it-IT" sz="2800" dirty="0" smtClean="0"/>
              <a:t>2)funzioni </a:t>
            </a:r>
            <a:r>
              <a:rPr lang="it-IT" sz="2800" dirty="0"/>
              <a:t>di controllo politico e consultive</a:t>
            </a:r>
          </a:p>
          <a:p>
            <a:pPr marL="0" indent="0">
              <a:buNone/>
            </a:pPr>
            <a:r>
              <a:rPr lang="it-IT" sz="2800" dirty="0" smtClean="0"/>
              <a:t>3)elegge </a:t>
            </a:r>
            <a:r>
              <a:rPr lang="it-IT" sz="2800" dirty="0"/>
              <a:t>il presidente della Commissione</a:t>
            </a:r>
          </a:p>
          <a:p>
            <a:pPr marL="0" indent="0">
              <a:buNone/>
            </a:pPr>
            <a:endParaRPr lang="it-IT" sz="2800" dirty="0"/>
          </a:p>
        </p:txBody>
      </p:sp>
    </p:spTree>
    <p:extLst>
      <p:ext uri="{BB962C8B-B14F-4D97-AF65-F5344CB8AC3E}">
        <p14:creationId xmlns="" xmlns:p14="http://schemas.microsoft.com/office/powerpoint/2010/main" val="863395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La funzione legislativa è condivisa con il Consiglio nel procedimento di formazione degli atti dell’Unione.</a:t>
            </a:r>
          </a:p>
          <a:p>
            <a:pPr marL="0" indent="0">
              <a:buNone/>
            </a:pPr>
            <a:r>
              <a:rPr lang="it-IT" sz="2800" dirty="0"/>
              <a:t>Tale competenza può essere esercitata attraverso la procedura legislativa ordinaria o speciale a seconda della specifica previsione dei trattati</a:t>
            </a:r>
          </a:p>
          <a:p>
            <a:pPr marL="0" indent="0">
              <a:buNone/>
            </a:pPr>
            <a:endParaRPr lang="it-IT" sz="2800" dirty="0"/>
          </a:p>
        </p:txBody>
      </p:sp>
    </p:spTree>
    <p:extLst>
      <p:ext uri="{BB962C8B-B14F-4D97-AF65-F5344CB8AC3E}">
        <p14:creationId xmlns="" xmlns:p14="http://schemas.microsoft.com/office/powerpoint/2010/main" val="388424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Autofit/>
          </a:bodyPr>
          <a:lstStyle/>
          <a:p>
            <a:pPr marL="0" indent="0">
              <a:buNone/>
            </a:pPr>
            <a:r>
              <a:rPr lang="it-IT" sz="2800" dirty="0"/>
              <a:t>La funzione di bilancio non può essere esercitata senza l’accordo del Consiglio e del Parlamento.</a:t>
            </a:r>
          </a:p>
          <a:p>
            <a:pPr marL="0" indent="0">
              <a:buNone/>
            </a:pPr>
            <a:r>
              <a:rPr lang="it-IT" sz="2800" dirty="0"/>
              <a:t>Tale funzione consiste :</a:t>
            </a:r>
          </a:p>
          <a:p>
            <a:pPr marL="0" indent="0">
              <a:buNone/>
            </a:pPr>
            <a:r>
              <a:rPr lang="it-IT" sz="2800" dirty="0" smtClean="0"/>
              <a:t>•sia </a:t>
            </a:r>
            <a:r>
              <a:rPr lang="it-IT" sz="2800" dirty="0"/>
              <a:t>nell’approvazione del quadro finanziario pluriennale</a:t>
            </a:r>
          </a:p>
          <a:p>
            <a:pPr marL="0" indent="0">
              <a:buNone/>
            </a:pPr>
            <a:r>
              <a:rPr lang="it-IT" sz="2800" dirty="0" smtClean="0"/>
              <a:t>• sia </a:t>
            </a:r>
            <a:r>
              <a:rPr lang="it-IT" sz="2800" dirty="0"/>
              <a:t>nell’adozione delle spese da iscrivere nel Bilancio dell’Unione</a:t>
            </a:r>
          </a:p>
          <a:p>
            <a:pPr marL="0" indent="0">
              <a:buNone/>
            </a:pPr>
            <a:endParaRPr lang="it-IT" sz="2800" dirty="0"/>
          </a:p>
        </p:txBody>
      </p:sp>
    </p:spTree>
    <p:extLst>
      <p:ext uri="{BB962C8B-B14F-4D97-AF65-F5344CB8AC3E}">
        <p14:creationId xmlns="" xmlns:p14="http://schemas.microsoft.com/office/powerpoint/2010/main" val="92993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smtClean="0"/>
              <a:t>FUNZIONI </a:t>
            </a:r>
            <a:r>
              <a:rPr lang="it-IT" sz="2800" dirty="0"/>
              <a:t>DI </a:t>
            </a:r>
            <a:r>
              <a:rPr lang="it-IT" sz="2800" dirty="0" smtClean="0"/>
              <a:t>CONTROLLO </a:t>
            </a:r>
            <a:r>
              <a:rPr lang="it-IT" sz="2800" dirty="0"/>
              <a:t>SULLE ISTITUZIONI.</a:t>
            </a:r>
          </a:p>
          <a:p>
            <a:pPr marL="0" indent="0">
              <a:buNone/>
            </a:pPr>
            <a:r>
              <a:rPr lang="it-IT" sz="2800" dirty="0"/>
              <a:t>Tale controllo si esplica innanzitutto attraverso l’elezione del presidente della Commissione a maggioranza qualificata.</a:t>
            </a:r>
          </a:p>
          <a:p>
            <a:pPr marL="0" indent="0">
              <a:buNone/>
            </a:pPr>
            <a:r>
              <a:rPr lang="it-IT" sz="2800" dirty="0" smtClean="0"/>
              <a:t>Il </a:t>
            </a:r>
            <a:r>
              <a:rPr lang="it-IT" sz="2800" dirty="0"/>
              <a:t>parlamento può sentire i singoli commissari facenti parte della Commissione prima di votare</a:t>
            </a:r>
          </a:p>
          <a:p>
            <a:endParaRPr lang="it-IT" dirty="0"/>
          </a:p>
        </p:txBody>
      </p:sp>
    </p:spTree>
    <p:extLst>
      <p:ext uri="{BB962C8B-B14F-4D97-AF65-F5344CB8AC3E}">
        <p14:creationId xmlns="" xmlns:p14="http://schemas.microsoft.com/office/powerpoint/2010/main" val="1071237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Il parlamento esercita una forma di controllo indiretto anche sulla Corte dei conti:</a:t>
            </a:r>
          </a:p>
          <a:p>
            <a:pPr marL="0" indent="0">
              <a:buNone/>
            </a:pPr>
            <a:r>
              <a:rPr lang="it-IT" sz="2800" dirty="0" smtClean="0"/>
              <a:t>• </a:t>
            </a:r>
            <a:r>
              <a:rPr lang="it-IT" sz="2800" dirty="0"/>
              <a:t>la nomina dei componenti di </a:t>
            </a:r>
            <a:r>
              <a:rPr lang="it-IT" sz="2800" dirty="0" smtClean="0"/>
              <a:t>quest’ </a:t>
            </a:r>
            <a:r>
              <a:rPr lang="it-IT" sz="2800" dirty="0"/>
              <a:t>organo è effettuata dal Consiglio in seguito al parere del Parlamento, che anche in tal caso adotta la procedura di audizione dei candidati</a:t>
            </a:r>
          </a:p>
          <a:p>
            <a:endParaRPr lang="it-IT" dirty="0"/>
          </a:p>
        </p:txBody>
      </p:sp>
    </p:spTree>
    <p:extLst>
      <p:ext uri="{BB962C8B-B14F-4D97-AF65-F5344CB8AC3E}">
        <p14:creationId xmlns="" xmlns:p14="http://schemas.microsoft.com/office/powerpoint/2010/main" val="182096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Il controllo del Parlamento europeo, si estrinseca sulla Commissione, attraverso gli </a:t>
            </a:r>
            <a:r>
              <a:rPr lang="it-IT" dirty="0" smtClean="0"/>
              <a:t>strumenti:</a:t>
            </a:r>
            <a:endParaRPr lang="it-IT" dirty="0"/>
          </a:p>
        </p:txBody>
      </p:sp>
      <p:sp>
        <p:nvSpPr>
          <p:cNvPr id="3" name="Segnaposto contenuto 2"/>
          <p:cNvSpPr>
            <a:spLocks noGrp="1"/>
          </p:cNvSpPr>
          <p:nvPr>
            <p:ph sz="quarter" idx="1"/>
          </p:nvPr>
        </p:nvSpPr>
        <p:spPr>
          <a:xfrm>
            <a:off x="1141412" y="2249486"/>
            <a:ext cx="9905999" cy="4215707"/>
          </a:xfrm>
        </p:spPr>
        <p:txBody>
          <a:bodyPr>
            <a:normAutofit/>
          </a:bodyPr>
          <a:lstStyle/>
          <a:p>
            <a:pPr marL="0" indent="0">
              <a:buNone/>
            </a:pPr>
            <a:r>
              <a:rPr lang="it-IT" sz="2600" dirty="0" smtClean="0"/>
              <a:t>1.Mozione </a:t>
            </a:r>
            <a:r>
              <a:rPr lang="it-IT" sz="2600" dirty="0"/>
              <a:t>di Censura </a:t>
            </a:r>
            <a:r>
              <a:rPr lang="it-IT" sz="2600" dirty="0" smtClean="0">
                <a:sym typeface="Wingdings" panose="05000000000000000000" pitchFamily="2" charset="2"/>
              </a:rPr>
              <a:t></a:t>
            </a:r>
            <a:r>
              <a:rPr lang="it-IT" sz="2600" dirty="0" smtClean="0"/>
              <a:t>una </a:t>
            </a:r>
            <a:r>
              <a:rPr lang="it-IT" sz="2600" dirty="0"/>
              <a:t>volta approvata dai parlamentari, obbliga i membri della Commissione a dismettere collettivamente le loro funzioni</a:t>
            </a:r>
          </a:p>
          <a:p>
            <a:pPr marL="0" indent="0">
              <a:buNone/>
            </a:pPr>
            <a:r>
              <a:rPr lang="it-IT" sz="2600" dirty="0" smtClean="0"/>
              <a:t>2.Interrogazioni </a:t>
            </a:r>
            <a:r>
              <a:rPr lang="it-IT" sz="2600" dirty="0" smtClean="0">
                <a:sym typeface="Wingdings" panose="05000000000000000000" pitchFamily="2" charset="2"/>
              </a:rPr>
              <a:t></a:t>
            </a:r>
            <a:r>
              <a:rPr lang="it-IT" sz="2600" dirty="0" smtClean="0"/>
              <a:t>che </a:t>
            </a:r>
            <a:r>
              <a:rPr lang="it-IT" sz="2600" dirty="0"/>
              <a:t>ciascun parlamentare può porre alla Commissione</a:t>
            </a:r>
          </a:p>
          <a:p>
            <a:pPr marL="0" indent="0">
              <a:buNone/>
            </a:pPr>
            <a:r>
              <a:rPr lang="it-IT" sz="2600" dirty="0" smtClean="0"/>
              <a:t>3.Costituzione </a:t>
            </a:r>
            <a:r>
              <a:rPr lang="it-IT" sz="2600" dirty="0"/>
              <a:t>di una Commissione d’inchiesta</a:t>
            </a:r>
          </a:p>
          <a:p>
            <a:pPr marL="0" indent="0">
              <a:buNone/>
            </a:pPr>
            <a:r>
              <a:rPr lang="it-IT" sz="2600" dirty="0" smtClean="0"/>
              <a:t>4.Nomina </a:t>
            </a:r>
            <a:r>
              <a:rPr lang="it-IT" sz="2600" dirty="0"/>
              <a:t>di un Mediatore</a:t>
            </a:r>
          </a:p>
          <a:p>
            <a:pPr marL="0" indent="0">
              <a:buNone/>
            </a:pPr>
            <a:r>
              <a:rPr lang="it-IT" sz="2600" dirty="0" smtClean="0"/>
              <a:t>5.Ricezione </a:t>
            </a:r>
            <a:r>
              <a:rPr lang="it-IT" sz="2600" dirty="0"/>
              <a:t>di petizioni su materie di interesse </a:t>
            </a:r>
            <a:r>
              <a:rPr lang="it-IT" sz="2600" dirty="0" smtClean="0"/>
              <a:t>europeo</a:t>
            </a:r>
            <a:endParaRPr lang="it-IT" sz="2600" dirty="0"/>
          </a:p>
        </p:txBody>
      </p:sp>
    </p:spTree>
    <p:extLst>
      <p:ext uri="{BB962C8B-B14F-4D97-AF65-F5344CB8AC3E}">
        <p14:creationId xmlns="" xmlns:p14="http://schemas.microsoft.com/office/powerpoint/2010/main" val="256422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Autofit/>
          </a:bodyPr>
          <a:lstStyle/>
          <a:p>
            <a:pPr marL="0" indent="0">
              <a:buNone/>
            </a:pPr>
            <a:r>
              <a:rPr lang="it-IT" sz="2800" dirty="0"/>
              <a:t>COMMISSIONE D’INCHIESTA.</a:t>
            </a:r>
          </a:p>
          <a:p>
            <a:pPr marL="0" indent="0">
              <a:buNone/>
            </a:pPr>
            <a:r>
              <a:rPr lang="it-IT" sz="2800" dirty="0" smtClean="0"/>
              <a:t>−costituita </a:t>
            </a:r>
            <a:r>
              <a:rPr lang="it-IT" sz="2800" dirty="0"/>
              <a:t>su richiesta di ¼ dei membri del parlamento</a:t>
            </a:r>
          </a:p>
          <a:p>
            <a:pPr marL="0" indent="0">
              <a:buNone/>
            </a:pPr>
            <a:r>
              <a:rPr lang="it-IT" sz="2800" dirty="0" smtClean="0"/>
              <a:t>−è </a:t>
            </a:r>
            <a:r>
              <a:rPr lang="it-IT" sz="2800" dirty="0"/>
              <a:t>incaricata di esaminare le denunce di infrazione o di cattiva amministrazione del diritto dell’UE</a:t>
            </a:r>
          </a:p>
          <a:p>
            <a:pPr marL="0" indent="0">
              <a:buNone/>
            </a:pPr>
            <a:r>
              <a:rPr lang="it-IT" sz="2800" dirty="0" smtClean="0"/>
              <a:t>−redatta </a:t>
            </a:r>
            <a:r>
              <a:rPr lang="it-IT" sz="2800" dirty="0"/>
              <a:t>una relazione sui fatti oggetti di indagine, si SCIOGLIE.</a:t>
            </a:r>
          </a:p>
          <a:p>
            <a:pPr marL="0" indent="0">
              <a:buNone/>
            </a:pPr>
            <a:endParaRPr lang="it-IT" sz="2800" dirty="0"/>
          </a:p>
        </p:txBody>
      </p:sp>
    </p:spTree>
    <p:extLst>
      <p:ext uri="{BB962C8B-B14F-4D97-AF65-F5344CB8AC3E}">
        <p14:creationId xmlns="" xmlns:p14="http://schemas.microsoft.com/office/powerpoint/2010/main" val="3190629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1141412" y="2249486"/>
            <a:ext cx="9905999" cy="4061161"/>
          </a:xfrm>
        </p:spPr>
        <p:txBody>
          <a:bodyPr>
            <a:noAutofit/>
          </a:bodyPr>
          <a:lstStyle/>
          <a:p>
            <a:pPr marL="0" indent="0">
              <a:buNone/>
            </a:pPr>
            <a:r>
              <a:rPr lang="it-IT" sz="2800" dirty="0"/>
              <a:t>IL MEDIATORE.</a:t>
            </a:r>
          </a:p>
          <a:p>
            <a:pPr marL="0" indent="0">
              <a:buNone/>
            </a:pPr>
            <a:r>
              <a:rPr lang="it-IT" sz="2800" dirty="0" smtClean="0"/>
              <a:t>−eletto </a:t>
            </a:r>
            <a:r>
              <a:rPr lang="it-IT" sz="2800" dirty="0"/>
              <a:t>dal Parlamento europeo, dopo ogni elezione, per la durata della legislatura</a:t>
            </a:r>
          </a:p>
          <a:p>
            <a:pPr marL="0" indent="0">
              <a:buNone/>
            </a:pPr>
            <a:r>
              <a:rPr lang="it-IT" sz="2800" dirty="0" smtClean="0"/>
              <a:t>−è </a:t>
            </a:r>
            <a:r>
              <a:rPr lang="it-IT" sz="2800" dirty="0"/>
              <a:t>abilitato a ricevere denunce riguardanti i casi di cattiva amministrazione nell’azione delle istituzioni, ad eccezione della Corte di giustizia dell’UE nell’esercizio delle sue funzioni giurisdizionali.</a:t>
            </a:r>
          </a:p>
          <a:p>
            <a:pPr marL="0" indent="0">
              <a:buNone/>
            </a:pPr>
            <a:endParaRPr lang="it-IT" sz="2800" dirty="0"/>
          </a:p>
        </p:txBody>
      </p:sp>
    </p:spTree>
    <p:extLst>
      <p:ext uri="{BB962C8B-B14F-4D97-AF65-F5344CB8AC3E}">
        <p14:creationId xmlns="" xmlns:p14="http://schemas.microsoft.com/office/powerpoint/2010/main" val="41466515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Il </a:t>
            </a:r>
            <a:r>
              <a:rPr lang="it-IT" sz="2800" dirty="0"/>
              <a:t>mediatore è INDIPENDENTE ed la sua figura è incompatibile con qualunque tipo di attività professionale (anche non remunerata):</a:t>
            </a:r>
          </a:p>
          <a:p>
            <a:r>
              <a:rPr lang="it-IT" sz="2800" dirty="0"/>
              <a:t>Può essere dichiarato dimissionario solo dalla Corte di giustizia,  su richiesta del Parlamento per motivi attinenti alla propria indipendenza</a:t>
            </a:r>
          </a:p>
          <a:p>
            <a:endParaRPr lang="it-IT" dirty="0"/>
          </a:p>
        </p:txBody>
      </p:sp>
    </p:spTree>
    <p:extLst>
      <p:ext uri="{BB962C8B-B14F-4D97-AF65-F5344CB8AC3E}">
        <p14:creationId xmlns="" xmlns:p14="http://schemas.microsoft.com/office/powerpoint/2010/main" val="167351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CONSIGLIO EUROPEO</a:t>
            </a:r>
            <a:endParaRPr lang="it-IT" dirty="0"/>
          </a:p>
        </p:txBody>
      </p:sp>
      <p:sp>
        <p:nvSpPr>
          <p:cNvPr id="3" name="Segnaposto contenuto 2"/>
          <p:cNvSpPr>
            <a:spLocks noGrp="1"/>
          </p:cNvSpPr>
          <p:nvPr>
            <p:ph sz="quarter" idx="1"/>
          </p:nvPr>
        </p:nvSpPr>
        <p:spPr/>
        <p:txBody>
          <a:bodyPr/>
          <a:lstStyle/>
          <a:p>
            <a:pPr marL="0" indent="0">
              <a:buNone/>
            </a:pPr>
            <a:r>
              <a:rPr lang="it-IT" sz="2800" dirty="0"/>
              <a:t>Il Consiglio europeo definisce gli orientamenti e le priorità politiche generali dell'Unione europea.</a:t>
            </a:r>
          </a:p>
          <a:p>
            <a:pPr marL="0" indent="0">
              <a:buNone/>
            </a:pPr>
            <a:r>
              <a:rPr lang="it-IT" sz="2800" dirty="0"/>
              <a:t>Non esercita funzioni legislative.</a:t>
            </a:r>
          </a:p>
          <a:p>
            <a:pPr marL="0" indent="0">
              <a:buNone/>
            </a:pPr>
            <a:r>
              <a:rPr lang="it-IT" sz="2800" dirty="0"/>
              <a:t>Non va confuso con il Consiglio (o consiglio dei ministri</a:t>
            </a:r>
            <a:r>
              <a:rPr lang="it-IT" dirty="0"/>
              <a:t>).</a:t>
            </a:r>
          </a:p>
          <a:p>
            <a:endParaRPr lang="it-IT" dirty="0"/>
          </a:p>
        </p:txBody>
      </p:sp>
    </p:spTree>
    <p:extLst>
      <p:ext uri="{BB962C8B-B14F-4D97-AF65-F5344CB8AC3E}">
        <p14:creationId xmlns="" xmlns:p14="http://schemas.microsoft.com/office/powerpoint/2010/main" val="3942256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Non esercita funzioni legislative.</a:t>
            </a:r>
          </a:p>
          <a:p>
            <a:pPr marL="0" indent="0">
              <a:buNone/>
            </a:pPr>
            <a:r>
              <a:rPr lang="it-IT" sz="2800" dirty="0"/>
              <a:t>Non va confuso con il Consiglio (o consiglio dei ministri). </a:t>
            </a:r>
          </a:p>
          <a:p>
            <a:pPr marL="0" indent="0">
              <a:buNone/>
            </a:pPr>
            <a:r>
              <a:rPr lang="it-IT" sz="2800" dirty="0" smtClean="0"/>
              <a:t>Il </a:t>
            </a:r>
            <a:r>
              <a:rPr lang="it-IT" sz="2800" dirty="0"/>
              <a:t>trattato di Lisbona l’ha inserito a pieno tra le istituzioni e confermato il suo ruolo d’impulso e di definizione degli orientamenti politici generali (art. 4 TUE).</a:t>
            </a:r>
          </a:p>
          <a:p>
            <a:endParaRPr lang="it-IT" sz="2800" dirty="0"/>
          </a:p>
        </p:txBody>
      </p:sp>
    </p:spTree>
    <p:extLst>
      <p:ext uri="{BB962C8B-B14F-4D97-AF65-F5344CB8AC3E}">
        <p14:creationId xmlns="" xmlns:p14="http://schemas.microsoft.com/office/powerpoint/2010/main" val="1583543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dirty="0"/>
              <a:t>Composizione: </a:t>
            </a:r>
          </a:p>
          <a:p>
            <a:pPr marL="0" indent="0">
              <a:buNone/>
            </a:pPr>
            <a:r>
              <a:rPr lang="it-IT" dirty="0" smtClean="0"/>
              <a:t>1.capi </a:t>
            </a:r>
            <a:r>
              <a:rPr lang="it-IT" dirty="0"/>
              <a:t>di stato o di governo degli stati membri </a:t>
            </a:r>
          </a:p>
          <a:p>
            <a:pPr marL="0" indent="0">
              <a:buNone/>
            </a:pPr>
            <a:r>
              <a:rPr lang="it-IT" dirty="0" smtClean="0"/>
              <a:t>2.dal </a:t>
            </a:r>
            <a:r>
              <a:rPr lang="it-IT" dirty="0"/>
              <a:t>suo presidente </a:t>
            </a:r>
          </a:p>
          <a:p>
            <a:pPr marL="0" indent="0">
              <a:buNone/>
            </a:pPr>
            <a:r>
              <a:rPr lang="it-IT" dirty="0" smtClean="0"/>
              <a:t>3.dal </a:t>
            </a:r>
            <a:r>
              <a:rPr lang="it-IT" dirty="0"/>
              <a:t>presidente della commissione. </a:t>
            </a:r>
          </a:p>
          <a:p>
            <a:pPr marL="0" indent="0">
              <a:buNone/>
            </a:pPr>
            <a:r>
              <a:rPr lang="it-IT" dirty="0"/>
              <a:t>- L’ Alto rappresentante per gli affari esteri partecipa ai lavori senza farne parte</a:t>
            </a:r>
          </a:p>
          <a:p>
            <a:pPr marL="0" indent="0">
              <a:buNone/>
            </a:pPr>
            <a:endParaRPr lang="it-IT" dirty="0"/>
          </a:p>
        </p:txBody>
      </p:sp>
    </p:spTree>
    <p:extLst>
      <p:ext uri="{BB962C8B-B14F-4D97-AF65-F5344CB8AC3E}">
        <p14:creationId xmlns="" xmlns:p14="http://schemas.microsoft.com/office/powerpoint/2010/main" val="1722653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t>La presenza del presidente della Commissione è diretta a rendere l’esercizio del potere di  iniziativa legislativa coerente con gli indirizzi indicati del Consiglio europeo. </a:t>
            </a:r>
          </a:p>
          <a:p>
            <a:endParaRPr lang="it-IT" sz="2800" dirty="0"/>
          </a:p>
          <a:p>
            <a:endParaRPr lang="it-IT" sz="2800" dirty="0"/>
          </a:p>
        </p:txBody>
      </p:sp>
    </p:spTree>
    <p:extLst>
      <p:ext uri="{BB962C8B-B14F-4D97-AF65-F5344CB8AC3E}">
        <p14:creationId xmlns="" xmlns:p14="http://schemas.microsoft.com/office/powerpoint/2010/main" val="2986904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360276"/>
          </a:xfrm>
        </p:spPr>
        <p:txBody>
          <a:bodyPr>
            <a:normAutofit fontScale="90000"/>
          </a:bodyPr>
          <a:lstStyle/>
          <a:p>
            <a:endParaRPr lang="it-IT"/>
          </a:p>
        </p:txBody>
      </p:sp>
      <p:sp>
        <p:nvSpPr>
          <p:cNvPr id="3" name="Segnaposto contenuto 2"/>
          <p:cNvSpPr>
            <a:spLocks noGrp="1"/>
          </p:cNvSpPr>
          <p:nvPr>
            <p:ph sz="quarter" idx="1"/>
          </p:nvPr>
        </p:nvSpPr>
        <p:spPr>
          <a:xfrm>
            <a:off x="1141412" y="1236372"/>
            <a:ext cx="9905999" cy="4554829"/>
          </a:xfrm>
        </p:spPr>
        <p:txBody>
          <a:bodyPr>
            <a:normAutofit/>
          </a:bodyPr>
          <a:lstStyle/>
          <a:p>
            <a:pPr marL="0" indent="0">
              <a:buNone/>
            </a:pPr>
            <a:r>
              <a:rPr lang="it-IT" sz="2800" dirty="0" smtClean="0"/>
              <a:t>I membri </a:t>
            </a:r>
            <a:r>
              <a:rPr lang="it-IT" sz="2800" dirty="0"/>
              <a:t>del consiglio europeo dispongono di un solo voto.</a:t>
            </a:r>
          </a:p>
          <a:p>
            <a:pPr marL="0" indent="0">
              <a:buNone/>
            </a:pPr>
            <a:r>
              <a:rPr lang="it-IT" sz="2800" dirty="0"/>
              <a:t>Deliberano :</a:t>
            </a:r>
          </a:p>
          <a:p>
            <a:pPr marL="0" indent="0">
              <a:buNone/>
            </a:pPr>
            <a:r>
              <a:rPr lang="it-IT" sz="2800" dirty="0"/>
              <a:t>all’unanimità </a:t>
            </a:r>
            <a:r>
              <a:rPr lang="it-IT" sz="2800" dirty="0" smtClean="0">
                <a:sym typeface="Wingdings" panose="05000000000000000000" pitchFamily="2" charset="2"/>
              </a:rPr>
              <a:t></a:t>
            </a:r>
            <a:r>
              <a:rPr lang="it-IT" sz="2800" dirty="0" smtClean="0"/>
              <a:t>nel </a:t>
            </a:r>
            <a:r>
              <a:rPr lang="it-IT" sz="2800" dirty="0"/>
              <a:t>caso di violazione dei valori contemplati dall’art. 2 TUE</a:t>
            </a:r>
          </a:p>
          <a:p>
            <a:pPr marL="0" indent="0">
              <a:buNone/>
            </a:pPr>
            <a:r>
              <a:rPr lang="it-IT" sz="2800" dirty="0"/>
              <a:t>a maggioranza qualificata </a:t>
            </a:r>
            <a:r>
              <a:rPr lang="it-IT" sz="2800" dirty="0" smtClean="0">
                <a:sym typeface="Wingdings" panose="05000000000000000000" pitchFamily="2" charset="2"/>
              </a:rPr>
              <a:t></a:t>
            </a:r>
            <a:r>
              <a:rPr lang="it-IT" sz="2800" dirty="0" smtClean="0"/>
              <a:t> </a:t>
            </a:r>
            <a:r>
              <a:rPr lang="it-IT" sz="2800" dirty="0"/>
              <a:t>per elezione del presidente del consiglio europeo e per l’alto rappresentante PESC</a:t>
            </a:r>
          </a:p>
          <a:p>
            <a:pPr marL="0" indent="0">
              <a:buNone/>
            </a:pPr>
            <a:r>
              <a:rPr lang="it-IT" sz="2800" dirty="0"/>
              <a:t>a maggioranza semplice </a:t>
            </a:r>
            <a:r>
              <a:rPr lang="it-IT" sz="2800" dirty="0" smtClean="0">
                <a:sym typeface="Wingdings" panose="05000000000000000000" pitchFamily="2" charset="2"/>
              </a:rPr>
              <a:t></a:t>
            </a:r>
            <a:r>
              <a:rPr lang="it-IT" sz="2800" dirty="0" smtClean="0"/>
              <a:t>in </a:t>
            </a:r>
            <a:r>
              <a:rPr lang="it-IT" sz="2800" dirty="0"/>
              <a:t>merito a questioni procedurali e per l’adozione del regolamento interno</a:t>
            </a:r>
          </a:p>
          <a:p>
            <a:endParaRPr lang="it-IT" dirty="0"/>
          </a:p>
        </p:txBody>
      </p:sp>
    </p:spTree>
    <p:extLst>
      <p:ext uri="{BB962C8B-B14F-4D97-AF65-F5344CB8AC3E}">
        <p14:creationId xmlns="" xmlns:p14="http://schemas.microsoft.com/office/powerpoint/2010/main" val="137190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Non votano il Presidente del consiglio europeo e il Presidente della commissione.</a:t>
            </a:r>
          </a:p>
          <a:p>
            <a:pPr marL="0" indent="0">
              <a:buNone/>
            </a:pPr>
            <a:r>
              <a:rPr lang="it-IT" sz="2800" dirty="0" smtClean="0"/>
              <a:t>Il </a:t>
            </a:r>
            <a:r>
              <a:rPr lang="it-IT" sz="2800" dirty="0"/>
              <a:t>Presidente è eletto a maggioranza qualificata per un periodo di 2 anni e mezzo rinnovabile 1 volta sola</a:t>
            </a:r>
          </a:p>
          <a:p>
            <a:endParaRPr lang="it-IT" dirty="0"/>
          </a:p>
        </p:txBody>
      </p:sp>
    </p:spTree>
    <p:extLst>
      <p:ext uri="{BB962C8B-B14F-4D97-AF65-F5344CB8AC3E}">
        <p14:creationId xmlns="" xmlns:p14="http://schemas.microsoft.com/office/powerpoint/2010/main" val="2177364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t>Gli atti del consiglio europeo, sono diventati con il Trattato di Lisbona, oggetto di controllo giurisdizionale da parte della Corte di giustizia dell’UE</a:t>
            </a:r>
          </a:p>
        </p:txBody>
      </p:sp>
    </p:spTree>
    <p:extLst>
      <p:ext uri="{BB962C8B-B14F-4D97-AF65-F5344CB8AC3E}">
        <p14:creationId xmlns="" xmlns:p14="http://schemas.microsoft.com/office/powerpoint/2010/main" val="2259277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smtClean="0"/>
              <a:t>E’ UN ORGANO CHE SI RIUNISCE PERIODICAMNETE PER ESAMINARE LE PRINCIPALI PROBEMATICHENEL PROCESSO DI INNTEGRAZIONE EUROPEA</a:t>
            </a:r>
            <a:endParaRPr lang="it-IT" sz="2800" dirty="0"/>
          </a:p>
        </p:txBody>
      </p:sp>
    </p:spTree>
    <p:extLst>
      <p:ext uri="{BB962C8B-B14F-4D97-AF65-F5344CB8AC3E}">
        <p14:creationId xmlns="" xmlns:p14="http://schemas.microsoft.com/office/powerpoint/2010/main" val="12072039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L'Alto rappresentante dell'Unione per gli affari esteri «guida la politica estera e di sicurezza comune dell'Unione Europea» e l'attua «in qualità di mandatario del Consiglio dell'Unione europea». È membro ed ex officio Vicepresidente della Commissione europea. </a:t>
            </a:r>
          </a:p>
        </p:txBody>
      </p:sp>
    </p:spTree>
    <p:extLst>
      <p:ext uri="{BB962C8B-B14F-4D97-AF65-F5344CB8AC3E}">
        <p14:creationId xmlns="" xmlns:p14="http://schemas.microsoft.com/office/powerpoint/2010/main" val="363234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t>L’alto rappresentante è designato dal Consiglio europeo che delibera a maggioranza qualificata e con l’accordo del presidente della Commissione. Il Consiglio europeo può porre fine al mandato secondo la medesima procedura.</a:t>
            </a:r>
          </a:p>
        </p:txBody>
      </p:sp>
    </p:spTree>
    <p:extLst>
      <p:ext uri="{BB962C8B-B14F-4D97-AF65-F5344CB8AC3E}">
        <p14:creationId xmlns="" xmlns:p14="http://schemas.microsoft.com/office/powerpoint/2010/main" val="1679983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consiglio</a:t>
            </a:r>
            <a:endParaRPr lang="it-IT" dirty="0"/>
          </a:p>
        </p:txBody>
      </p:sp>
      <p:sp>
        <p:nvSpPr>
          <p:cNvPr id="3" name="Segnaposto contenuto 2"/>
          <p:cNvSpPr>
            <a:spLocks noGrp="1"/>
          </p:cNvSpPr>
          <p:nvPr>
            <p:ph sz="quarter" idx="1"/>
          </p:nvPr>
        </p:nvSpPr>
        <p:spPr/>
        <p:txBody>
          <a:bodyPr>
            <a:normAutofit/>
          </a:bodyPr>
          <a:lstStyle/>
          <a:p>
            <a:pPr marL="0" indent="0">
              <a:buNone/>
            </a:pPr>
            <a:r>
              <a:rPr lang="it-IT" sz="2800" dirty="0"/>
              <a:t>IL CONSIGLIO (dell’Unione europea o dei ministri). </a:t>
            </a:r>
          </a:p>
          <a:p>
            <a:pPr marL="0" indent="0">
              <a:buNone/>
            </a:pPr>
            <a:r>
              <a:rPr lang="it-IT" sz="2800" dirty="0" smtClean="0"/>
              <a:t>Il </a:t>
            </a:r>
            <a:r>
              <a:rPr lang="it-IT" sz="2800" dirty="0"/>
              <a:t>Consiglio dell'Unione europea, detto anche Consiglio UE, è l'istituzione in seno alla quale i rappresentanti di tutti i paesi dell'UE, di norma ministri, si riuniscono per adottare le normative e coordinare le politiche</a:t>
            </a:r>
          </a:p>
          <a:p>
            <a:pPr marL="0" indent="0">
              <a:buNone/>
            </a:pPr>
            <a:endParaRPr lang="it-IT" sz="2800" dirty="0"/>
          </a:p>
        </p:txBody>
      </p:sp>
    </p:spTree>
    <p:extLst>
      <p:ext uri="{BB962C8B-B14F-4D97-AF65-F5344CB8AC3E}">
        <p14:creationId xmlns="" xmlns:p14="http://schemas.microsoft.com/office/powerpoint/2010/main" val="40599543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798158"/>
          </a:xfrm>
        </p:spPr>
        <p:txBody>
          <a:bodyPr/>
          <a:lstStyle/>
          <a:p>
            <a:r>
              <a:rPr lang="it-IT" dirty="0" smtClean="0"/>
              <a:t>funzioni</a:t>
            </a:r>
            <a:endParaRPr lang="it-IT" dirty="0"/>
          </a:p>
        </p:txBody>
      </p:sp>
      <p:sp>
        <p:nvSpPr>
          <p:cNvPr id="3" name="Segnaposto contenuto 2"/>
          <p:cNvSpPr>
            <a:spLocks noGrp="1"/>
          </p:cNvSpPr>
          <p:nvPr>
            <p:ph sz="quarter" idx="1"/>
          </p:nvPr>
        </p:nvSpPr>
        <p:spPr>
          <a:xfrm>
            <a:off x="1141412" y="1416676"/>
            <a:ext cx="9905999" cy="4906851"/>
          </a:xfrm>
        </p:spPr>
        <p:txBody>
          <a:bodyPr>
            <a:normAutofit/>
          </a:bodyPr>
          <a:lstStyle/>
          <a:p>
            <a:pPr marL="0" indent="0">
              <a:buNone/>
            </a:pPr>
            <a:r>
              <a:rPr lang="it-IT" sz="2800" dirty="0" smtClean="0"/>
              <a:t>1.Approva </a:t>
            </a:r>
            <a:r>
              <a:rPr lang="it-IT" sz="2800" dirty="0"/>
              <a:t>la legislazione dell'UE</a:t>
            </a:r>
          </a:p>
          <a:p>
            <a:pPr marL="0" indent="0">
              <a:buNone/>
            </a:pPr>
            <a:r>
              <a:rPr lang="it-IT" sz="2800" dirty="0" smtClean="0"/>
              <a:t>2.Coordina </a:t>
            </a:r>
            <a:r>
              <a:rPr lang="it-IT" sz="2800" dirty="0"/>
              <a:t>le politiche economiche generali dei paesi membri</a:t>
            </a:r>
          </a:p>
          <a:p>
            <a:pPr marL="0" indent="0">
              <a:buNone/>
            </a:pPr>
            <a:r>
              <a:rPr lang="it-IT" sz="2800" dirty="0" smtClean="0"/>
              <a:t>3.Firma </a:t>
            </a:r>
            <a:r>
              <a:rPr lang="it-IT" sz="2800" dirty="0"/>
              <a:t>accordi tra l'UE e gli altri paesi</a:t>
            </a:r>
          </a:p>
          <a:p>
            <a:pPr marL="0" indent="0">
              <a:buNone/>
            </a:pPr>
            <a:r>
              <a:rPr lang="it-IT" sz="2800" dirty="0" smtClean="0"/>
              <a:t>4.Approva </a:t>
            </a:r>
            <a:r>
              <a:rPr lang="it-IT" sz="2800" dirty="0"/>
              <a:t>il bilancio annuale dell'UE</a:t>
            </a:r>
          </a:p>
          <a:p>
            <a:pPr marL="0" indent="0">
              <a:buNone/>
            </a:pPr>
            <a:r>
              <a:rPr lang="it-IT" sz="2800" dirty="0" smtClean="0"/>
              <a:t>5.Elabora </a:t>
            </a:r>
            <a:r>
              <a:rPr lang="it-IT" sz="2800" dirty="0"/>
              <a:t>la politica estera e di difesa dell'UE</a:t>
            </a:r>
          </a:p>
          <a:p>
            <a:pPr marL="0" indent="0">
              <a:buNone/>
            </a:pPr>
            <a:r>
              <a:rPr lang="it-IT" sz="2800" dirty="0" smtClean="0"/>
              <a:t>6.Coordina </a:t>
            </a:r>
            <a:r>
              <a:rPr lang="it-IT" sz="2800" dirty="0"/>
              <a:t>la cooperazione fra i tribunali e le forze di polizia nazionali dei paesi membri</a:t>
            </a:r>
          </a:p>
          <a:p>
            <a:endParaRPr lang="it-IT" sz="2800" dirty="0"/>
          </a:p>
        </p:txBody>
      </p:sp>
    </p:spTree>
    <p:extLst>
      <p:ext uri="{BB962C8B-B14F-4D97-AF65-F5344CB8AC3E}">
        <p14:creationId xmlns="" xmlns:p14="http://schemas.microsoft.com/office/powerpoint/2010/main" val="18980788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Approvazione della legislazione dell'UE</a:t>
            </a:r>
          </a:p>
          <a:p>
            <a:pPr marL="0" indent="0">
              <a:buNone/>
            </a:pPr>
            <a:r>
              <a:rPr lang="it-IT" sz="2800" dirty="0"/>
              <a:t>Il Consiglio e il Parlamento europeo prendono congiuntamente la decisione finale sulle proposte legislative presentate dalla Commissione</a:t>
            </a:r>
          </a:p>
        </p:txBody>
      </p:sp>
    </p:spTree>
    <p:extLst>
      <p:ext uri="{BB962C8B-B14F-4D97-AF65-F5344CB8AC3E}">
        <p14:creationId xmlns="" xmlns:p14="http://schemas.microsoft.com/office/powerpoint/2010/main" val="2821594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smtClean="0"/>
              <a:t>Coordinamento </a:t>
            </a:r>
            <a:r>
              <a:rPr lang="it-IT" sz="2800" dirty="0"/>
              <a:t>delle politiche economiche</a:t>
            </a:r>
          </a:p>
          <a:p>
            <a:pPr marL="0" indent="0">
              <a:buNone/>
            </a:pPr>
            <a:r>
              <a:rPr lang="it-IT" sz="2800" dirty="0"/>
              <a:t>I paesi dell'UE si sono accordati per dotare l'Europa di una politica economica globale, coordinata dai rispettivi ministri dell'Economia e delle Finanze.</a:t>
            </a:r>
          </a:p>
          <a:p>
            <a:pPr marL="0" indent="0">
              <a:buNone/>
            </a:pPr>
            <a:r>
              <a:rPr lang="it-IT" sz="2800" dirty="0" smtClean="0"/>
              <a:t>I </a:t>
            </a:r>
            <a:r>
              <a:rPr lang="it-IT" sz="2800" dirty="0"/>
              <a:t>paesi membri possono trovare accordi su obiettivi comuni e condividere le loro esperienze</a:t>
            </a:r>
          </a:p>
          <a:p>
            <a:endParaRPr lang="it-IT" dirty="0"/>
          </a:p>
        </p:txBody>
      </p:sp>
    </p:spTree>
    <p:extLst>
      <p:ext uri="{BB962C8B-B14F-4D97-AF65-F5344CB8AC3E}">
        <p14:creationId xmlns="" xmlns:p14="http://schemas.microsoft.com/office/powerpoint/2010/main" val="3355586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Firma di accordi internazionali</a:t>
            </a:r>
          </a:p>
          <a:p>
            <a:pPr marL="0" indent="0">
              <a:buNone/>
            </a:pPr>
            <a:r>
              <a:rPr lang="it-IT" sz="2800" dirty="0"/>
              <a:t>Il Consiglio firma accordi per conto dell'UE in diversi settori, come l'ambiente, il commercio, lo sviluppo, il settore tessile, la pesca, la scienza, la tecnologia e i trasporti</a:t>
            </a:r>
          </a:p>
        </p:txBody>
      </p:sp>
    </p:spTree>
    <p:extLst>
      <p:ext uri="{BB962C8B-B14F-4D97-AF65-F5344CB8AC3E}">
        <p14:creationId xmlns="" xmlns:p14="http://schemas.microsoft.com/office/powerpoint/2010/main" val="34819009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Approvazione del bilancio dell'UE</a:t>
            </a:r>
          </a:p>
          <a:p>
            <a:pPr marL="0" indent="0">
              <a:buNone/>
            </a:pPr>
            <a:r>
              <a:rPr lang="it-IT" sz="2800" dirty="0"/>
              <a:t>L'ammontare delle spese che l'UE può sostenere ogni anno viene deciso congiuntamente dal Consiglio e dal Parlamento europeo</a:t>
            </a:r>
          </a:p>
          <a:p>
            <a:pPr marL="0" indent="0">
              <a:buNone/>
            </a:pPr>
            <a:endParaRPr lang="it-IT" sz="2800" dirty="0"/>
          </a:p>
        </p:txBody>
      </p:sp>
    </p:spTree>
    <p:extLst>
      <p:ext uri="{BB962C8B-B14F-4D97-AF65-F5344CB8AC3E}">
        <p14:creationId xmlns="" xmlns:p14="http://schemas.microsoft.com/office/powerpoint/2010/main" val="6668206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Politica estera e di difesa</a:t>
            </a:r>
          </a:p>
          <a:p>
            <a:pPr marL="0" indent="0">
              <a:buNone/>
            </a:pPr>
            <a:r>
              <a:rPr lang="it-IT" sz="2800" dirty="0"/>
              <a:t>I governi nazionali mantengono tutte le competenze in queste materie, ma cooperano per sviluppare una cosiddetta politica estera e di sicurezza comune. È principalmente in seno al Consiglio che ha luogo tale cooperazione.</a:t>
            </a:r>
          </a:p>
          <a:p>
            <a:pPr marL="0" indent="0">
              <a:buNone/>
            </a:pPr>
            <a:endParaRPr lang="it-IT" sz="2800" dirty="0"/>
          </a:p>
        </p:txBody>
      </p:sp>
    </p:spTree>
    <p:extLst>
      <p:ext uri="{BB962C8B-B14F-4D97-AF65-F5344CB8AC3E}">
        <p14:creationId xmlns="" xmlns:p14="http://schemas.microsoft.com/office/powerpoint/2010/main" val="37929827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Giustizia</a:t>
            </a:r>
          </a:p>
          <a:p>
            <a:pPr marL="0" indent="0">
              <a:buNone/>
            </a:pPr>
            <a:r>
              <a:rPr lang="it-IT" sz="2800" dirty="0"/>
              <a:t>I cittadini dell'UE devono avere pari condizioni di accesso alla giustizia in qualsiasi paese dell'UE. All'interno del Consiglio, i ministri della Giustizia si impegnano a garantire che una sentenza emessa da un paese dell'UE, ad esempio in materia di divorzio, venga riconosciuta in tutti gli altri paesi membri.</a:t>
            </a:r>
          </a:p>
          <a:p>
            <a:pPr marL="0" indent="0">
              <a:buNone/>
            </a:pPr>
            <a:endParaRPr lang="it-IT" sz="2800" dirty="0"/>
          </a:p>
        </p:txBody>
      </p:sp>
    </p:spTree>
    <p:extLst>
      <p:ext uri="{BB962C8B-B14F-4D97-AF65-F5344CB8AC3E}">
        <p14:creationId xmlns="" xmlns:p14="http://schemas.microsoft.com/office/powerpoint/2010/main" val="26225547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membri</a:t>
            </a:r>
            <a:endParaRPr lang="it-IT" dirty="0"/>
          </a:p>
        </p:txBody>
      </p:sp>
      <p:sp>
        <p:nvSpPr>
          <p:cNvPr id="3" name="Segnaposto contenuto 2"/>
          <p:cNvSpPr>
            <a:spLocks noGrp="1"/>
          </p:cNvSpPr>
          <p:nvPr>
            <p:ph sz="quarter" idx="1"/>
          </p:nvPr>
        </p:nvSpPr>
        <p:spPr/>
        <p:txBody>
          <a:bodyPr>
            <a:normAutofit/>
          </a:bodyPr>
          <a:lstStyle/>
          <a:p>
            <a:r>
              <a:rPr lang="it-IT" sz="2800" dirty="0"/>
              <a:t>Non ci sono membri fissi. In occasione di ogni riunione del Consiglio, ciascun paese è rappresentato dal ministro responsabile della materia trattata in quell'occasione, ad esempio il ministro dell'Ambiente sarà presente durante la seduta in cui si discuterà di questioni ambientali. Quella riunione prenderà quindi il nome di Consiglio "Ambiente".</a:t>
            </a:r>
          </a:p>
        </p:txBody>
      </p:sp>
    </p:spTree>
    <p:extLst>
      <p:ext uri="{BB962C8B-B14F-4D97-AF65-F5344CB8AC3E}">
        <p14:creationId xmlns="" xmlns:p14="http://schemas.microsoft.com/office/powerpoint/2010/main" val="1569179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Il Consiglio dei ministri degli Esteri ha un presidente permanente, l'Alto rappresentante per la politica estera e di sicurezza dell'UE .</a:t>
            </a:r>
          </a:p>
          <a:p>
            <a:pPr marL="0" indent="0">
              <a:buNone/>
            </a:pPr>
            <a:r>
              <a:rPr lang="it-IT" sz="2800" dirty="0" smtClean="0"/>
              <a:t>Tutte </a:t>
            </a:r>
            <a:r>
              <a:rPr lang="it-IT" sz="2800" dirty="0"/>
              <a:t>le altre riunioni del Consiglio sono presiedute dal ministro competente del paese che in quel momento esercita la presidenza di turno dell'UE.</a:t>
            </a:r>
          </a:p>
          <a:p>
            <a:pPr marL="0" indent="0">
              <a:buNone/>
            </a:pPr>
            <a:endParaRPr lang="it-IT" sz="2800" dirty="0"/>
          </a:p>
        </p:txBody>
      </p:sp>
    </p:spTree>
    <p:extLst>
      <p:ext uri="{BB962C8B-B14F-4D97-AF65-F5344CB8AC3E}">
        <p14:creationId xmlns="" xmlns:p14="http://schemas.microsoft.com/office/powerpoint/2010/main" val="776601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smtClean="0"/>
              <a:t>Il paese che a turno presiede il Consiglio:</a:t>
            </a:r>
          </a:p>
          <a:p>
            <a:pPr marL="0" indent="0">
              <a:buNone/>
            </a:pPr>
            <a:r>
              <a:rPr lang="it-IT" sz="2800" dirty="0" smtClean="0"/>
              <a:t>−rappresenta </a:t>
            </a:r>
            <a:r>
              <a:rPr lang="it-IT" sz="2800" dirty="0"/>
              <a:t>il Consiglio in tutte le sedi in cui ciò sia necessario</a:t>
            </a:r>
          </a:p>
          <a:p>
            <a:pPr marL="0" indent="0">
              <a:buNone/>
            </a:pPr>
            <a:r>
              <a:rPr lang="it-IT" sz="2800" dirty="0" smtClean="0"/>
              <a:t>−convoca il Consiglio di propria iniziativa (in quanto Stato membro) o su formale richiesta di un altro stato membro o della Commissione</a:t>
            </a:r>
          </a:p>
          <a:p>
            <a:pPr marL="0" indent="0">
              <a:buNone/>
            </a:pPr>
            <a:r>
              <a:rPr lang="it-IT" sz="2800" dirty="0" smtClean="0"/>
              <a:t>−risponde </a:t>
            </a:r>
            <a:r>
              <a:rPr lang="it-IT" sz="2800" dirty="0"/>
              <a:t>alle interrogazioni del Parlamento europeo per conto del Consiglio</a:t>
            </a:r>
          </a:p>
          <a:p>
            <a:pPr marL="0" indent="0">
              <a:buNone/>
            </a:pPr>
            <a:r>
              <a:rPr lang="it-IT" sz="2800" dirty="0" smtClean="0"/>
              <a:t>−cura </a:t>
            </a:r>
            <a:r>
              <a:rPr lang="it-IT" sz="2800" dirty="0"/>
              <a:t>le relazioni internazionali dell’Unione</a:t>
            </a:r>
          </a:p>
          <a:p>
            <a:endParaRPr lang="it-IT" dirty="0"/>
          </a:p>
        </p:txBody>
      </p:sp>
    </p:spTree>
    <p:extLst>
      <p:ext uri="{BB962C8B-B14F-4D97-AF65-F5344CB8AC3E}">
        <p14:creationId xmlns="" xmlns:p14="http://schemas.microsoft.com/office/powerpoint/2010/main" val="11082669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Di norma, il Consiglio adotta le decisioni a maggioranza qualificata. </a:t>
            </a:r>
          </a:p>
          <a:p>
            <a:pPr marL="0" indent="0">
              <a:buNone/>
            </a:pPr>
            <a:r>
              <a:rPr lang="it-IT" sz="2800" dirty="0"/>
              <a:t>Quanto più numerosa è la popolazione di un paese, tanto maggiore è il numero di voti di cui tale paese dispone; </a:t>
            </a:r>
          </a:p>
          <a:p>
            <a:pPr marL="0" indent="0">
              <a:buNone/>
            </a:pPr>
            <a:r>
              <a:rPr lang="it-IT" sz="2800" dirty="0" smtClean="0"/>
              <a:t>-ponderazione </a:t>
            </a:r>
            <a:r>
              <a:rPr lang="it-IT" sz="2800" dirty="0"/>
              <a:t>a favore dei paesi con meno abitanti</a:t>
            </a:r>
          </a:p>
          <a:p>
            <a:pPr marL="0" indent="0">
              <a:buNone/>
            </a:pPr>
            <a:endParaRPr lang="it-IT" sz="2800" dirty="0"/>
          </a:p>
        </p:txBody>
      </p:sp>
    </p:spTree>
    <p:extLst>
      <p:ext uri="{BB962C8B-B14F-4D97-AF65-F5344CB8AC3E}">
        <p14:creationId xmlns="" xmlns:p14="http://schemas.microsoft.com/office/powerpoint/2010/main" val="42345775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Durante le votazioni del Consiglio, si applica la "maggioranza qualificata", che si raggiunge se:</a:t>
            </a:r>
          </a:p>
          <a:p>
            <a:pPr marL="0" indent="0">
              <a:buNone/>
            </a:pPr>
            <a:r>
              <a:rPr lang="it-IT" sz="2800" dirty="0" smtClean="0"/>
              <a:t>-la </a:t>
            </a:r>
            <a:r>
              <a:rPr lang="it-IT" sz="2800" dirty="0"/>
              <a:t>maggioranza (a volte anche due terzi) dei 28 paesi dell'UE vota a favore sono espressi almeno 260 voti su 352.</a:t>
            </a:r>
          </a:p>
          <a:p>
            <a:endParaRPr lang="it-IT" dirty="0"/>
          </a:p>
        </p:txBody>
      </p:sp>
    </p:spTree>
    <p:extLst>
      <p:ext uri="{BB962C8B-B14F-4D97-AF65-F5344CB8AC3E}">
        <p14:creationId xmlns="" xmlns:p14="http://schemas.microsoft.com/office/powerpoint/2010/main" val="32314985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Inoltre, un paese membro può chiedere di verificare che la maggioranza rappresenti almeno il 62% della popolazione totale. </a:t>
            </a:r>
          </a:p>
          <a:p>
            <a:pPr marL="0" indent="0">
              <a:buNone/>
            </a:pPr>
            <a:r>
              <a:rPr lang="it-IT" sz="2800" dirty="0"/>
              <a:t>Se così non è, la decisione non potrà essere adottata</a:t>
            </a:r>
          </a:p>
          <a:p>
            <a:endParaRPr lang="it-IT" dirty="0"/>
          </a:p>
        </p:txBody>
      </p:sp>
    </p:spTree>
    <p:extLst>
      <p:ext uri="{BB962C8B-B14F-4D97-AF65-F5344CB8AC3E}">
        <p14:creationId xmlns="" xmlns:p14="http://schemas.microsoft.com/office/powerpoint/2010/main" val="2715761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Nelle votazioni riguardanti questioni di sicurezza, affari esteri e imposizione fiscale, le decisioni del Consiglio devono essere prese all'unanimità. </a:t>
            </a:r>
          </a:p>
          <a:p>
            <a:pPr marL="0" indent="0">
              <a:buNone/>
            </a:pPr>
            <a:r>
              <a:rPr lang="it-IT" sz="2800" dirty="0"/>
              <a:t>In altre parole, ogni paese membro ha diritto di veto</a:t>
            </a:r>
          </a:p>
        </p:txBody>
      </p:sp>
    </p:spTree>
    <p:extLst>
      <p:ext uri="{BB962C8B-B14F-4D97-AF65-F5344CB8AC3E}">
        <p14:creationId xmlns="" xmlns:p14="http://schemas.microsoft.com/office/powerpoint/2010/main" val="37154095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smtClean="0"/>
              <a:t>Introdotto </a:t>
            </a:r>
            <a:r>
              <a:rPr lang="it-IT" sz="2800" dirty="0"/>
              <a:t>un sistema di votazione "a doppia maggioranza".</a:t>
            </a:r>
          </a:p>
          <a:p>
            <a:pPr marL="0" indent="0">
              <a:buNone/>
            </a:pPr>
            <a:r>
              <a:rPr lang="it-IT" sz="2800" dirty="0" smtClean="0"/>
              <a:t>Perché </a:t>
            </a:r>
            <a:r>
              <a:rPr lang="it-IT" sz="2800" dirty="0"/>
              <a:t>una proposta sia adottata, serviranno 2 tipi di maggioranza: </a:t>
            </a:r>
          </a:p>
          <a:p>
            <a:pPr marL="0" indent="0">
              <a:buNone/>
            </a:pPr>
            <a:r>
              <a:rPr lang="it-IT" sz="2800" dirty="0"/>
              <a:t>1.	una maggioranza di paesi (almeno 15) </a:t>
            </a:r>
          </a:p>
          <a:p>
            <a:pPr marL="0" indent="0">
              <a:buNone/>
            </a:pPr>
            <a:r>
              <a:rPr lang="it-IT" sz="2800" dirty="0"/>
              <a:t>2.	e una maggioranza della popolazione totale dell'UE (i paesi a favore dovranno rappresentare almeno il 65% della popolazione dell'UE)</a:t>
            </a:r>
          </a:p>
          <a:p>
            <a:endParaRPr lang="it-IT" dirty="0"/>
          </a:p>
        </p:txBody>
      </p:sp>
    </p:spTree>
    <p:extLst>
      <p:ext uri="{BB962C8B-B14F-4D97-AF65-F5344CB8AC3E}">
        <p14:creationId xmlns="" xmlns:p14="http://schemas.microsoft.com/office/powerpoint/2010/main" val="14007764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Il consiglio si riunisce in seduta pubblica, quando delibera e vota un progetto di atto legislativo.</a:t>
            </a:r>
          </a:p>
          <a:p>
            <a:pPr marL="0" indent="0">
              <a:buNone/>
            </a:pPr>
            <a:r>
              <a:rPr lang="it-IT" sz="2800" dirty="0"/>
              <a:t>Ciascuna sessione del Consiglio è suddivisa in 2 parti:</a:t>
            </a:r>
          </a:p>
          <a:p>
            <a:pPr marL="0" indent="0">
              <a:buNone/>
            </a:pPr>
            <a:r>
              <a:rPr lang="it-IT" sz="2800" dirty="0"/>
              <a:t>1)	una dedicata alle deliberazioni di atti legislativi</a:t>
            </a:r>
          </a:p>
          <a:p>
            <a:pPr marL="0" indent="0">
              <a:buNone/>
            </a:pPr>
            <a:r>
              <a:rPr lang="it-IT" sz="2800" dirty="0"/>
              <a:t>2)	un’altra, dedicata alle attività non </a:t>
            </a:r>
            <a:r>
              <a:rPr lang="it-IT" sz="2800" dirty="0" err="1"/>
              <a:t>legislativ</a:t>
            </a:r>
            <a:endParaRPr lang="it-IT" sz="2800" dirty="0"/>
          </a:p>
          <a:p>
            <a:pPr marL="0" indent="0">
              <a:buNone/>
            </a:pPr>
            <a:endParaRPr lang="it-IT" sz="2800" dirty="0"/>
          </a:p>
        </p:txBody>
      </p:sp>
    </p:spTree>
    <p:extLst>
      <p:ext uri="{BB962C8B-B14F-4D97-AF65-F5344CB8AC3E}">
        <p14:creationId xmlns="" xmlns:p14="http://schemas.microsoft.com/office/powerpoint/2010/main" val="16714844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sz="2800" dirty="0"/>
              <a:t>Il Consiglio è assistito da un Segretariato generale, che ne rappresenta il supporto funzionale ed amministrativo, posto sotto la responsabilità del Segretario generale.</a:t>
            </a:r>
          </a:p>
          <a:p>
            <a:r>
              <a:rPr lang="it-IT" sz="2800" dirty="0"/>
              <a:t>L’organizzazione interna del Segretariato, è decisa dal Consiglio a maggioranza semplice</a:t>
            </a:r>
            <a:r>
              <a:rPr lang="it-IT" dirty="0"/>
              <a:t>.</a:t>
            </a:r>
          </a:p>
          <a:p>
            <a:endParaRPr lang="it-IT" dirty="0"/>
          </a:p>
        </p:txBody>
      </p:sp>
    </p:spTree>
    <p:extLst>
      <p:ext uri="{BB962C8B-B14F-4D97-AF65-F5344CB8AC3E}">
        <p14:creationId xmlns="" xmlns:p14="http://schemas.microsoft.com/office/powerpoint/2010/main" val="29760536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coreper</a:t>
            </a:r>
            <a:endParaRPr lang="it-IT" dirty="0"/>
          </a:p>
        </p:txBody>
      </p:sp>
      <p:sp>
        <p:nvSpPr>
          <p:cNvPr id="3" name="Segnaposto contenuto 2"/>
          <p:cNvSpPr>
            <a:spLocks noGrp="1"/>
          </p:cNvSpPr>
          <p:nvPr>
            <p:ph sz="quarter" idx="1"/>
          </p:nvPr>
        </p:nvSpPr>
        <p:spPr/>
        <p:txBody>
          <a:bodyPr>
            <a:normAutofit/>
          </a:bodyPr>
          <a:lstStyle/>
          <a:p>
            <a:pPr marL="0" indent="0">
              <a:buNone/>
            </a:pPr>
            <a:r>
              <a:rPr lang="it-IT" sz="3000" dirty="0"/>
              <a:t>Organo ausiliare del consiglio.</a:t>
            </a:r>
          </a:p>
          <a:p>
            <a:pPr marL="0" indent="0">
              <a:buNone/>
            </a:pPr>
            <a:r>
              <a:rPr lang="it-IT" sz="3000" dirty="0" smtClean="0"/>
              <a:t>Il </a:t>
            </a:r>
            <a:r>
              <a:rPr lang="it-IT" sz="3000" dirty="0"/>
              <a:t>Comitato dei rappresentanti permanenti o </a:t>
            </a:r>
            <a:r>
              <a:rPr lang="it-IT" sz="3000" dirty="0" err="1"/>
              <a:t>Coreper</a:t>
            </a:r>
            <a:r>
              <a:rPr lang="it-IT" sz="3000" dirty="0"/>
              <a:t> è responsabile della preparazione dei lavori del Consiglio dell’Unione europea. </a:t>
            </a:r>
          </a:p>
          <a:p>
            <a:pPr marL="0" indent="0">
              <a:buNone/>
            </a:pPr>
            <a:r>
              <a:rPr lang="it-IT" sz="3000" dirty="0" smtClean="0"/>
              <a:t>È </a:t>
            </a:r>
            <a:r>
              <a:rPr lang="it-IT" sz="3000" dirty="0"/>
              <a:t>composto da rappresentanti degli Stati membri aventi il rango di ambasciatori degli Stati membri presso l’Unione europea ed è presieduto dallo Stato membro che esercita la presidenza del Consiglio</a:t>
            </a:r>
          </a:p>
          <a:p>
            <a:endParaRPr lang="it-IT" dirty="0"/>
          </a:p>
        </p:txBody>
      </p:sp>
    </p:spTree>
    <p:extLst>
      <p:ext uri="{BB962C8B-B14F-4D97-AF65-F5344CB8AC3E}">
        <p14:creationId xmlns="" xmlns:p14="http://schemas.microsoft.com/office/powerpoint/2010/main" val="36201002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E’ al tempo stesso organo di dialogo (dialogo tra i rappresentanti permanenti e di ciascuno di essi con la rispettiva capitale), e di controllo politico (orientamento e supervisione dei lavori dei gruppi di esperti).</a:t>
            </a:r>
          </a:p>
        </p:txBody>
      </p:sp>
    </p:spTree>
    <p:extLst>
      <p:ext uri="{BB962C8B-B14F-4D97-AF65-F5344CB8AC3E}">
        <p14:creationId xmlns="" xmlns:p14="http://schemas.microsoft.com/office/powerpoint/2010/main" val="31984295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È articolato in due formazioni al fine di far fronte all'insieme dei compiti ad esso affidati:</a:t>
            </a:r>
          </a:p>
          <a:p>
            <a:pPr marL="0" indent="0">
              <a:buNone/>
            </a:pPr>
            <a:r>
              <a:rPr lang="it-IT" sz="2800" dirty="0" smtClean="0"/>
              <a:t>1)il </a:t>
            </a:r>
            <a:r>
              <a:rPr lang="it-IT" sz="2800" dirty="0" err="1"/>
              <a:t>Coreper</a:t>
            </a:r>
            <a:r>
              <a:rPr lang="it-IT" sz="2800" dirty="0"/>
              <a:t> I, composto dai rappresentanti permanenti aggiunti, copre i dossier a carattere specificamente tecnico;</a:t>
            </a:r>
          </a:p>
          <a:p>
            <a:pPr marL="0" indent="0">
              <a:buNone/>
            </a:pPr>
            <a:r>
              <a:rPr lang="it-IT" sz="2800" dirty="0" smtClean="0"/>
              <a:t>2)il </a:t>
            </a:r>
            <a:r>
              <a:rPr lang="it-IT" sz="2800" dirty="0" err="1"/>
              <a:t>Coreper</a:t>
            </a:r>
            <a:r>
              <a:rPr lang="it-IT" sz="2800" dirty="0"/>
              <a:t> II, composto dagli ambasciatori, tratta soggetti a carattere politico, commerciale, economico o istituzionale</a:t>
            </a:r>
          </a:p>
          <a:p>
            <a:endParaRPr lang="it-IT" dirty="0"/>
          </a:p>
        </p:txBody>
      </p:sp>
    </p:spTree>
    <p:extLst>
      <p:ext uri="{BB962C8B-B14F-4D97-AF65-F5344CB8AC3E}">
        <p14:creationId xmlns="" xmlns:p14="http://schemas.microsoft.com/office/powerpoint/2010/main" val="35223797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commissione</a:t>
            </a:r>
            <a:endParaRPr lang="it-IT" dirty="0"/>
          </a:p>
        </p:txBody>
      </p:sp>
      <p:sp>
        <p:nvSpPr>
          <p:cNvPr id="3" name="Segnaposto contenuto 2"/>
          <p:cNvSpPr>
            <a:spLocks noGrp="1"/>
          </p:cNvSpPr>
          <p:nvPr>
            <p:ph sz="quarter" idx="1"/>
          </p:nvPr>
        </p:nvSpPr>
        <p:spPr/>
        <p:txBody>
          <a:bodyPr>
            <a:normAutofit/>
          </a:bodyPr>
          <a:lstStyle/>
          <a:p>
            <a:pPr marL="0" indent="0">
              <a:buNone/>
            </a:pPr>
            <a:r>
              <a:rPr lang="it-IT" sz="2800" dirty="0"/>
              <a:t>La Commissione europea è una delle principali istituzioni dell'Unione europea. </a:t>
            </a:r>
          </a:p>
          <a:p>
            <a:pPr marL="0" indent="0">
              <a:buNone/>
            </a:pPr>
            <a:r>
              <a:rPr lang="it-IT" sz="2800" dirty="0" smtClean="0"/>
              <a:t>La </a:t>
            </a:r>
            <a:r>
              <a:rPr lang="it-IT" sz="2800" dirty="0"/>
              <a:t>Commissione rappresenta e tutela gli interessi dell'UE nel suo insieme. </a:t>
            </a:r>
          </a:p>
          <a:p>
            <a:pPr marL="0" indent="0">
              <a:buNone/>
            </a:pPr>
            <a:r>
              <a:rPr lang="it-IT" sz="2800" dirty="0" smtClean="0"/>
              <a:t>Prepara </a:t>
            </a:r>
            <a:r>
              <a:rPr lang="it-IT" sz="2800" dirty="0"/>
              <a:t>le proposte per nuove normative europee. </a:t>
            </a:r>
          </a:p>
          <a:p>
            <a:pPr marL="0" indent="0">
              <a:buNone/>
            </a:pPr>
            <a:r>
              <a:rPr lang="it-IT" sz="2800" dirty="0" smtClean="0"/>
              <a:t>Gestisce </a:t>
            </a:r>
            <a:r>
              <a:rPr lang="it-IT" sz="2800" dirty="0"/>
              <a:t>il lavoro quotidiano per l'attuazione delle politiche UE e l'assegnazione dei fondi.</a:t>
            </a:r>
          </a:p>
          <a:p>
            <a:endParaRPr lang="it-IT" dirty="0"/>
          </a:p>
        </p:txBody>
      </p:sp>
    </p:spTree>
    <p:extLst>
      <p:ext uri="{BB962C8B-B14F-4D97-AF65-F5344CB8AC3E}">
        <p14:creationId xmlns="" xmlns:p14="http://schemas.microsoft.com/office/powerpoint/2010/main" val="34733644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La Commissione è, </a:t>
            </a:r>
            <a:r>
              <a:rPr lang="it-IT" sz="2800" dirty="0" smtClean="0"/>
              <a:t>un </a:t>
            </a:r>
            <a:r>
              <a:rPr lang="it-IT" sz="2800" dirty="0"/>
              <a:t>organo di individui, nel senso che i suoi membri esercitano le loro funzioni in piena indipendenza nell’interesse generale della Comunità, e non accettano istruzioni da nessun governo, istituzione organo od organismo ad eccezione dell’Alto rappresentante dell’Unione per gli affari esteri.</a:t>
            </a:r>
          </a:p>
        </p:txBody>
      </p:sp>
    </p:spTree>
    <p:extLst>
      <p:ext uri="{BB962C8B-B14F-4D97-AF65-F5344CB8AC3E}">
        <p14:creationId xmlns="" xmlns:p14="http://schemas.microsoft.com/office/powerpoint/2010/main" val="9220364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La commissione è organo esecutivo, in quanto il suo compito principale è quello di far applicare i trattati e gli atti, oltre che la gestione delle varie politiche comuni.</a:t>
            </a:r>
          </a:p>
        </p:txBody>
      </p:sp>
    </p:spTree>
    <p:extLst>
      <p:ext uri="{BB962C8B-B14F-4D97-AF65-F5344CB8AC3E}">
        <p14:creationId xmlns="" xmlns:p14="http://schemas.microsoft.com/office/powerpoint/2010/main" val="18520888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I 28 Commissari, uno per ogni paese dell'UE, rappresentano la guida politica della Commissione durante il mandato di 5 anni. </a:t>
            </a:r>
          </a:p>
          <a:p>
            <a:pPr marL="0" indent="0">
              <a:buNone/>
            </a:pPr>
            <a:r>
              <a:rPr lang="it-IT" sz="2800" dirty="0" smtClean="0"/>
              <a:t>Il </a:t>
            </a:r>
            <a:r>
              <a:rPr lang="it-IT" sz="2800" dirty="0"/>
              <a:t>Presidente attribuisce a ogni Commissario la responsabilità per settori politici specifici</a:t>
            </a:r>
          </a:p>
          <a:p>
            <a:endParaRPr lang="it-IT" dirty="0"/>
          </a:p>
        </p:txBody>
      </p:sp>
    </p:spTree>
    <p:extLst>
      <p:ext uri="{BB962C8B-B14F-4D97-AF65-F5344CB8AC3E}">
        <p14:creationId xmlns="" xmlns:p14="http://schemas.microsoft.com/office/powerpoint/2010/main" val="6096193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Il Presidente viene nominato dal Consiglio europeo. </a:t>
            </a:r>
          </a:p>
          <a:p>
            <a:pPr marL="0" indent="0">
              <a:buNone/>
            </a:pPr>
            <a:r>
              <a:rPr lang="it-IT" sz="2800" dirty="0"/>
              <a:t>Il Consiglio inoltre, d'accordo con il Presidente eletto, designa gli altri Commissari.</a:t>
            </a:r>
          </a:p>
          <a:p>
            <a:pPr marL="0" indent="0">
              <a:buNone/>
            </a:pPr>
            <a:r>
              <a:rPr lang="it-IT" sz="2800" dirty="0" smtClean="0"/>
              <a:t>La </a:t>
            </a:r>
            <a:r>
              <a:rPr lang="it-IT" sz="2800" dirty="0"/>
              <a:t>designazione di tutti i Commissari, compreso il Presidente, è soggetta all'approvazione del Parlamento europeo. </a:t>
            </a:r>
          </a:p>
          <a:p>
            <a:endParaRPr lang="it-IT" dirty="0"/>
          </a:p>
        </p:txBody>
      </p:sp>
    </p:spTree>
    <p:extLst>
      <p:ext uri="{BB962C8B-B14F-4D97-AF65-F5344CB8AC3E}">
        <p14:creationId xmlns="" xmlns:p14="http://schemas.microsoft.com/office/powerpoint/2010/main" val="378455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Durante il mandato,  sono responsabili dinanzi al Parlamento, che ha la competenza esclusiva di destituire la Commissione.</a:t>
            </a:r>
          </a:p>
          <a:p>
            <a:pPr marL="0" indent="0">
              <a:buNone/>
            </a:pPr>
            <a:r>
              <a:rPr lang="it-IT" sz="2800" dirty="0" smtClean="0"/>
              <a:t>In </a:t>
            </a:r>
            <a:r>
              <a:rPr lang="it-IT" sz="2800" dirty="0"/>
              <a:t>base al carattere collegiale dell’organo, i singoli Commissari non possono essere “sfiduciati” da parte del Parlamento Europeo; dunque la Commissione deve dimettersi nel suo complesso</a:t>
            </a:r>
          </a:p>
          <a:p>
            <a:pPr marL="0" indent="0">
              <a:buNone/>
            </a:pPr>
            <a:endParaRPr lang="it-IT" sz="2800" dirty="0"/>
          </a:p>
        </p:txBody>
      </p:sp>
    </p:spTree>
    <p:extLst>
      <p:ext uri="{BB962C8B-B14F-4D97-AF65-F5344CB8AC3E}">
        <p14:creationId xmlns="" xmlns:p14="http://schemas.microsoft.com/office/powerpoint/2010/main" val="22428912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funzioni</a:t>
            </a:r>
            <a:endParaRPr lang="it-IT" dirty="0"/>
          </a:p>
        </p:txBody>
      </p:sp>
      <p:sp>
        <p:nvSpPr>
          <p:cNvPr id="3" name="Segnaposto contenuto 2"/>
          <p:cNvSpPr>
            <a:spLocks noGrp="1"/>
          </p:cNvSpPr>
          <p:nvPr>
            <p:ph sz="quarter" idx="1"/>
          </p:nvPr>
        </p:nvSpPr>
        <p:spPr/>
        <p:txBody>
          <a:bodyPr>
            <a:noAutofit/>
          </a:bodyPr>
          <a:lstStyle/>
          <a:p>
            <a:pPr marL="0" indent="0">
              <a:buNone/>
            </a:pPr>
            <a:r>
              <a:rPr lang="it-IT" sz="2800" dirty="0" smtClean="0"/>
              <a:t>1.propone </a:t>
            </a:r>
            <a:r>
              <a:rPr lang="it-IT" sz="2800" dirty="0"/>
              <a:t>atti legislativi al Parlamento e al Consiglio</a:t>
            </a:r>
          </a:p>
          <a:p>
            <a:pPr marL="0" indent="0">
              <a:buNone/>
            </a:pPr>
            <a:r>
              <a:rPr lang="it-IT" sz="2800" dirty="0" smtClean="0"/>
              <a:t>2.gestisce </a:t>
            </a:r>
            <a:r>
              <a:rPr lang="it-IT" sz="2800" dirty="0"/>
              <a:t>il bilancio dell'UE e attribuisce i finanziamenti</a:t>
            </a:r>
          </a:p>
          <a:p>
            <a:pPr marL="0" indent="0">
              <a:buNone/>
            </a:pPr>
            <a:r>
              <a:rPr lang="it-IT" sz="2800" dirty="0" smtClean="0"/>
              <a:t>3.vigila </a:t>
            </a:r>
            <a:r>
              <a:rPr lang="it-IT" sz="2800" dirty="0"/>
              <a:t>sull'applicazione del diritto dell’UE (congiuntamente alla Corte di giustizia)</a:t>
            </a:r>
          </a:p>
          <a:p>
            <a:pPr marL="0" indent="0">
              <a:buNone/>
            </a:pPr>
            <a:r>
              <a:rPr lang="it-IT" sz="2800" dirty="0" smtClean="0"/>
              <a:t>4.rappresenta </a:t>
            </a:r>
            <a:r>
              <a:rPr lang="it-IT" sz="2800" dirty="0"/>
              <a:t>l'Unione europea a livello internazionale, per esempio nei negoziati con paesi terzi per la conclusione di accordi</a:t>
            </a:r>
          </a:p>
        </p:txBody>
      </p:sp>
    </p:spTree>
    <p:extLst>
      <p:ext uri="{BB962C8B-B14F-4D97-AF65-F5344CB8AC3E}">
        <p14:creationId xmlns="" xmlns:p14="http://schemas.microsoft.com/office/powerpoint/2010/main" val="30480995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t>La Commissione ha il "diritto d'iniziativa", ossia può proporre atti legislativi con l'obiettivo di difendere gli interessi dell'UE e dei suoi cittadini nelle questioni che non possono essere gestite efficacemente a livello nazionale, regionale o locale (principio di sussidiarietà).</a:t>
            </a:r>
          </a:p>
        </p:txBody>
      </p:sp>
    </p:spTree>
    <p:extLst>
      <p:ext uri="{BB962C8B-B14F-4D97-AF65-F5344CB8AC3E}">
        <p14:creationId xmlns="" xmlns:p14="http://schemas.microsoft.com/office/powerpoint/2010/main" val="35724433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I servizi della Commissione redigono una proposta di atto legislativo. </a:t>
            </a:r>
          </a:p>
          <a:p>
            <a:pPr marL="0" indent="0">
              <a:buNone/>
            </a:pPr>
            <a:r>
              <a:rPr lang="it-IT" sz="2800" dirty="0"/>
              <a:t>Se la proposta trova concordi almeno 14 dei 28 Commissari, questa viene poi presentata al Consiglio e al Parlamento. </a:t>
            </a:r>
          </a:p>
          <a:p>
            <a:endParaRPr lang="it-IT" dirty="0"/>
          </a:p>
        </p:txBody>
      </p:sp>
    </p:spTree>
    <p:extLst>
      <p:ext uri="{BB962C8B-B14F-4D97-AF65-F5344CB8AC3E}">
        <p14:creationId xmlns="" xmlns:p14="http://schemas.microsoft.com/office/powerpoint/2010/main" val="6844226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Congiuntamente al Consiglio e al Parlamento, la Commissione stabilisce le priorità di spesa a lungo termine dell'UE all'interno del "quadro finanziario" dell'Unione. </a:t>
            </a:r>
          </a:p>
          <a:p>
            <a:pPr marL="0" indent="0">
              <a:buNone/>
            </a:pPr>
            <a:endParaRPr lang="it-IT" sz="2800" dirty="0"/>
          </a:p>
          <a:p>
            <a:pPr marL="0" indent="0">
              <a:buNone/>
            </a:pPr>
            <a:r>
              <a:rPr lang="it-IT" sz="2800" dirty="0"/>
              <a:t>Prepara inoltre un bilancio annuale da fare approvare al Parlamento e al Consiglio e controlla come i fondi stanziati dall'UE vengono spesi, ad esempio dalle agenzie e dalle amministrazioni nazionali e regionali. </a:t>
            </a:r>
          </a:p>
          <a:p>
            <a:endParaRPr lang="it-IT" dirty="0"/>
          </a:p>
        </p:txBody>
      </p:sp>
    </p:spTree>
    <p:extLst>
      <p:ext uri="{BB962C8B-B14F-4D97-AF65-F5344CB8AC3E}">
        <p14:creationId xmlns="" xmlns:p14="http://schemas.microsoft.com/office/powerpoint/2010/main" val="1356569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La gestione del bilancio da parte della Commissione viene esaminata dalla Corte dei conti.</a:t>
            </a:r>
          </a:p>
          <a:p>
            <a:pPr marL="0" indent="0">
              <a:buNone/>
            </a:pPr>
            <a:r>
              <a:rPr lang="it-IT" sz="2800" dirty="0" smtClean="0"/>
              <a:t>La </a:t>
            </a:r>
            <a:r>
              <a:rPr lang="it-IT" sz="2800" dirty="0"/>
              <a:t>Commissione gestisce i fondi per le politiche dell'UE </a:t>
            </a:r>
          </a:p>
        </p:txBody>
      </p:sp>
    </p:spTree>
    <p:extLst>
      <p:ext uri="{BB962C8B-B14F-4D97-AF65-F5344CB8AC3E}">
        <p14:creationId xmlns="" xmlns:p14="http://schemas.microsoft.com/office/powerpoint/2010/main" val="39498752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t>In qualità di "custode dei trattati", la Commissione verifica che ogni paese membro applichi correttamente il diritto dell'UE.</a:t>
            </a:r>
          </a:p>
        </p:txBody>
      </p:sp>
    </p:spTree>
    <p:extLst>
      <p:ext uri="{BB962C8B-B14F-4D97-AF65-F5344CB8AC3E}">
        <p14:creationId xmlns="" xmlns:p14="http://schemas.microsoft.com/office/powerpoint/2010/main" val="36437527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Se ritiene che un governo nazionale non stia applicando il diritto dell'UE, la Commissione invia in primo luogo una lettera ufficiale chiedendo al governo interessato di correggere il problema. </a:t>
            </a:r>
          </a:p>
          <a:p>
            <a:pPr marL="0" indent="0">
              <a:buNone/>
            </a:pPr>
            <a:r>
              <a:rPr lang="it-IT" sz="2800" dirty="0"/>
              <a:t>In ultima istanza, la Commissione sottopone il caso alla Corte di giustizia. La Corte può infliggere sanzioni e le sue decisioni sono vincolanti per gli Stati membri e le istituzioni dell'UE</a:t>
            </a:r>
          </a:p>
          <a:p>
            <a:endParaRPr lang="it-IT" dirty="0"/>
          </a:p>
        </p:txBody>
      </p:sp>
    </p:spTree>
    <p:extLst>
      <p:ext uri="{BB962C8B-B14F-4D97-AF65-F5344CB8AC3E}">
        <p14:creationId xmlns="" xmlns:p14="http://schemas.microsoft.com/office/powerpoint/2010/main" val="27869317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La Commissione detiene un potere quasi esclusivo di rappresentanza dell’Unione per tutti gli atti compiuti nell’ambito del diritto interno.</a:t>
            </a:r>
          </a:p>
          <a:p>
            <a:pPr marL="0" indent="0">
              <a:buNone/>
            </a:pPr>
            <a:r>
              <a:rPr lang="it-IT" sz="2800" dirty="0"/>
              <a:t>La Commissione rappresenta L’unione anche all’estero</a:t>
            </a:r>
          </a:p>
          <a:p>
            <a:endParaRPr lang="it-IT" dirty="0"/>
          </a:p>
        </p:txBody>
      </p:sp>
    </p:spTree>
    <p:extLst>
      <p:ext uri="{BB962C8B-B14F-4D97-AF65-F5344CB8AC3E}">
        <p14:creationId xmlns="" xmlns:p14="http://schemas.microsoft.com/office/powerpoint/2010/main" val="7978651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smtClean="0"/>
              <a:t>• spetta </a:t>
            </a:r>
            <a:r>
              <a:rPr lang="it-IT" sz="2800" dirty="0"/>
              <a:t>alla Commissione tutta la fase della negoziazione degli accordi. La conclusione è di competenza del Consiglio</a:t>
            </a:r>
          </a:p>
          <a:p>
            <a:pPr marL="0" indent="0">
              <a:buNone/>
            </a:pPr>
            <a:r>
              <a:rPr lang="it-IT" sz="2800" smtClean="0"/>
              <a:t>• tutte </a:t>
            </a:r>
            <a:r>
              <a:rPr lang="it-IT" sz="2800" dirty="0"/>
              <a:t>le relazioni internazionali e i rapporti con le organizzazioni internazionali sono prerogativa delle commissioni</a:t>
            </a:r>
          </a:p>
          <a:p>
            <a:endParaRPr lang="it-IT" dirty="0"/>
          </a:p>
        </p:txBody>
      </p:sp>
    </p:spTree>
    <p:extLst>
      <p:ext uri="{BB962C8B-B14F-4D97-AF65-F5344CB8AC3E}">
        <p14:creationId xmlns="" xmlns:p14="http://schemas.microsoft.com/office/powerpoint/2010/main" val="36033325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Corte di giustizia</a:t>
            </a:r>
            <a:endParaRPr lang="it-IT" dirty="0"/>
          </a:p>
        </p:txBody>
      </p:sp>
      <p:sp>
        <p:nvSpPr>
          <p:cNvPr id="3" name="Segnaposto contenuto 2"/>
          <p:cNvSpPr>
            <a:spLocks noGrp="1"/>
          </p:cNvSpPr>
          <p:nvPr>
            <p:ph sz="quarter" idx="1"/>
          </p:nvPr>
        </p:nvSpPr>
        <p:spPr/>
        <p:txBody>
          <a:bodyPr>
            <a:normAutofit/>
          </a:bodyPr>
          <a:lstStyle/>
          <a:p>
            <a:pPr marL="0" indent="0">
              <a:buNone/>
            </a:pPr>
            <a:r>
              <a:rPr lang="it-IT" sz="2800" dirty="0"/>
              <a:t>La Corte di giustizia ha il compito di garantire l'osservanza del diritto nell'interpretazione e nell'applicazione dei trattati fondativi dell'Unione europea. </a:t>
            </a:r>
          </a:p>
          <a:p>
            <a:endParaRPr lang="it-IT" dirty="0"/>
          </a:p>
        </p:txBody>
      </p:sp>
    </p:spTree>
    <p:extLst>
      <p:ext uri="{BB962C8B-B14F-4D97-AF65-F5344CB8AC3E}">
        <p14:creationId xmlns="" xmlns:p14="http://schemas.microsoft.com/office/powerpoint/2010/main" val="26945798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La tutela giurisdizionale dell'Unione europea è affidata alla Corte, organo unitario, suddiviso in una pluralità di formazioni:</a:t>
            </a:r>
          </a:p>
          <a:p>
            <a:pPr marL="0" indent="0">
              <a:buNone/>
            </a:pPr>
            <a:r>
              <a:rPr lang="it-IT" sz="2800" dirty="0"/>
              <a:t>	La Corte di giustizia (creata nel 1952)</a:t>
            </a:r>
          </a:p>
          <a:p>
            <a:pPr marL="0" indent="0">
              <a:buNone/>
            </a:pPr>
            <a:r>
              <a:rPr lang="it-IT" sz="2800" dirty="0"/>
              <a:t>	Il Tribunale (creato nel 1988)</a:t>
            </a:r>
          </a:p>
          <a:p>
            <a:pPr marL="0" indent="0">
              <a:buNone/>
            </a:pPr>
            <a:r>
              <a:rPr lang="it-IT" sz="2800" dirty="0"/>
              <a:t>	Il Tribunale della funzione pubblica (creato nel 2004)</a:t>
            </a:r>
          </a:p>
          <a:p>
            <a:pPr marL="0" indent="0">
              <a:buNone/>
            </a:pPr>
            <a:endParaRPr lang="it-IT" sz="2800" dirty="0"/>
          </a:p>
        </p:txBody>
      </p:sp>
    </p:spTree>
    <p:extLst>
      <p:ext uri="{BB962C8B-B14F-4D97-AF65-F5344CB8AC3E}">
        <p14:creationId xmlns="" xmlns:p14="http://schemas.microsoft.com/office/powerpoint/2010/main" val="33872282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La Corte di giustizia è costituita da un giudice per ciascuno Stato membro.</a:t>
            </a:r>
          </a:p>
          <a:p>
            <a:pPr marL="0" indent="0">
              <a:buNone/>
            </a:pPr>
            <a:r>
              <a:rPr lang="it-IT" sz="2800" dirty="0"/>
              <a:t>La Corte si avvale di otto avvocati generali che hanno il compito di presentare pareri motivati sulle cause sottoposte al giudizio della Corte</a:t>
            </a:r>
            <a:r>
              <a:rPr lang="it-IT" dirty="0"/>
              <a:t>. </a:t>
            </a:r>
          </a:p>
        </p:txBody>
      </p:sp>
    </p:spTree>
    <p:extLst>
      <p:ext uri="{BB962C8B-B14F-4D97-AF65-F5344CB8AC3E}">
        <p14:creationId xmlns="" xmlns:p14="http://schemas.microsoft.com/office/powerpoint/2010/main" val="20464293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I giudici e gli avvocati generali rimangono in carica per un periodo rinnovabile di sei anni e sono designati di comune accordo dai governi degli Stati membri, previa consultazione di un comitato (composto da 7 personalità scelte tra ex membri della Corte di giustizia e dei Tribunali).</a:t>
            </a:r>
          </a:p>
        </p:txBody>
      </p:sp>
    </p:spTree>
    <p:extLst>
      <p:ext uri="{BB962C8B-B14F-4D97-AF65-F5344CB8AC3E}">
        <p14:creationId xmlns="" xmlns:p14="http://schemas.microsoft.com/office/powerpoint/2010/main" val="17296592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1141412" y="2249486"/>
            <a:ext cx="9905999" cy="3880857"/>
          </a:xfrm>
        </p:spPr>
        <p:txBody>
          <a:bodyPr>
            <a:noAutofit/>
          </a:bodyPr>
          <a:lstStyle/>
          <a:p>
            <a:pPr marL="0" indent="0">
              <a:buNone/>
            </a:pPr>
            <a:r>
              <a:rPr lang="it-IT" sz="2800" dirty="0"/>
              <a:t>La Corte nomina ogni 3 anni il Presidente, che dirige i lavori e le udienze. Il suo mandato è rinnovabile.</a:t>
            </a:r>
          </a:p>
          <a:p>
            <a:pPr marL="0" indent="0">
              <a:buNone/>
            </a:pPr>
            <a:r>
              <a:rPr lang="it-IT" sz="2800" dirty="0" smtClean="0"/>
              <a:t>Di </a:t>
            </a:r>
            <a:r>
              <a:rPr lang="it-IT" sz="2800" dirty="0"/>
              <a:t>regola la Corte, si riunisce in sezioni, composte tra 3 e di 5 giudici.</a:t>
            </a:r>
          </a:p>
          <a:p>
            <a:pPr marL="0" indent="0">
              <a:buNone/>
            </a:pPr>
            <a:r>
              <a:rPr lang="it-IT" sz="2800" dirty="0"/>
              <a:t>Si può riunire anche in Grande sezione , composta da 13 giudici, qualora lo richiesta uno Stato membro o una istituzione europea che è parte in causa.</a:t>
            </a:r>
          </a:p>
          <a:p>
            <a:pPr marL="0" indent="0">
              <a:buNone/>
            </a:pPr>
            <a:endParaRPr lang="it-IT" sz="2800" dirty="0"/>
          </a:p>
        </p:txBody>
      </p:sp>
    </p:spTree>
    <p:extLst>
      <p:ext uri="{BB962C8B-B14F-4D97-AF65-F5344CB8AC3E}">
        <p14:creationId xmlns="" xmlns:p14="http://schemas.microsoft.com/office/powerpoint/2010/main" val="24956807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tribunale</a:t>
            </a:r>
            <a:endParaRPr lang="it-IT" dirty="0"/>
          </a:p>
        </p:txBody>
      </p:sp>
      <p:sp>
        <p:nvSpPr>
          <p:cNvPr id="3" name="Segnaposto contenuto 2"/>
          <p:cNvSpPr>
            <a:spLocks noGrp="1"/>
          </p:cNvSpPr>
          <p:nvPr>
            <p:ph sz="quarter" idx="1"/>
          </p:nvPr>
        </p:nvSpPr>
        <p:spPr/>
        <p:txBody>
          <a:bodyPr/>
          <a:lstStyle/>
          <a:p>
            <a:pPr marL="0" indent="0">
              <a:buNone/>
            </a:pPr>
            <a:r>
              <a:rPr lang="it-IT" sz="2800" dirty="0"/>
              <a:t>Per coadiuvare la Corte di giustizia nell'esame del gran numero di cause proposte e per offrire ai cittadini una maggiore tutela giuridica, è stato istituito il Tribunale, </a:t>
            </a:r>
            <a:r>
              <a:rPr lang="it-IT" sz="2800" b="1" dirty="0"/>
              <a:t>che si pronuncia su cause presentate da privati cittadini, imprese e alcune organizzazioni, e sui casi in materia di concorrenza</a:t>
            </a:r>
            <a:r>
              <a:rPr lang="it-IT" b="1" dirty="0"/>
              <a:t>.</a:t>
            </a:r>
          </a:p>
        </p:txBody>
      </p:sp>
    </p:spTree>
    <p:extLst>
      <p:ext uri="{BB962C8B-B14F-4D97-AF65-F5344CB8AC3E}">
        <p14:creationId xmlns="" xmlns:p14="http://schemas.microsoft.com/office/powerpoint/2010/main" val="5212468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Tribunale della funzione pubblica</a:t>
            </a:r>
            <a:endParaRPr lang="it-IT" dirty="0"/>
          </a:p>
        </p:txBody>
      </p:sp>
      <p:sp>
        <p:nvSpPr>
          <p:cNvPr id="3" name="Segnaposto contenuto 2"/>
          <p:cNvSpPr>
            <a:spLocks noGrp="1"/>
          </p:cNvSpPr>
          <p:nvPr>
            <p:ph sz="quarter" idx="1"/>
          </p:nvPr>
        </p:nvSpPr>
        <p:spPr/>
        <p:txBody>
          <a:bodyPr>
            <a:normAutofit/>
          </a:bodyPr>
          <a:lstStyle/>
          <a:p>
            <a:pPr marL="0" indent="0">
              <a:buNone/>
            </a:pPr>
            <a:r>
              <a:rPr lang="it-IT" sz="2800" dirty="0"/>
              <a:t>Il Tribunale della funzione pubblica si pronuncia in merito alle </a:t>
            </a:r>
            <a:r>
              <a:rPr lang="it-IT" sz="2800" b="1" dirty="0"/>
              <a:t>controversie tra l'UE e i suoi dipendenti</a:t>
            </a:r>
            <a:r>
              <a:rPr lang="it-IT" sz="2800" b="1" dirty="0" smtClean="0"/>
              <a:t>.</a:t>
            </a:r>
          </a:p>
          <a:p>
            <a:pPr marL="0" indent="0">
              <a:buNone/>
            </a:pPr>
            <a:r>
              <a:rPr lang="it-IT" sz="2800" b="1" dirty="0" smtClean="0"/>
              <a:t>Composto da almeno un giudice per stato membro </a:t>
            </a:r>
            <a:r>
              <a:rPr lang="it-IT" sz="2800" dirty="0" smtClean="0"/>
              <a:t>(il numero esatto è fissato dallo Statuto della Corte di Giustizia attualmente in 27 membri)</a:t>
            </a:r>
          </a:p>
          <a:p>
            <a:pPr marL="0" indent="0">
              <a:buNone/>
            </a:pPr>
            <a:r>
              <a:rPr lang="it-IT" sz="2800" dirty="0" smtClean="0"/>
              <a:t>Durano in carica 6 anni</a:t>
            </a:r>
          </a:p>
          <a:p>
            <a:pPr marL="0" indent="0">
              <a:buNone/>
            </a:pPr>
            <a:r>
              <a:rPr lang="it-IT" sz="2800" dirty="0" smtClean="0"/>
              <a:t>Ogni 3 anni viene eletto il suo Presidente</a:t>
            </a:r>
            <a:endParaRPr lang="it-IT" sz="2800" dirty="0"/>
          </a:p>
        </p:txBody>
      </p:sp>
    </p:spTree>
    <p:extLst>
      <p:ext uri="{BB962C8B-B14F-4D97-AF65-F5344CB8AC3E}">
        <p14:creationId xmlns="" xmlns:p14="http://schemas.microsoft.com/office/powerpoint/2010/main" val="15331918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PROCEDIMENTO.</a:t>
            </a:r>
          </a:p>
          <a:p>
            <a:pPr marL="0" indent="0">
              <a:buNone/>
            </a:pPr>
            <a:r>
              <a:rPr lang="it-IT" sz="2800" dirty="0"/>
              <a:t>La Corte è adita attraverso </a:t>
            </a:r>
            <a:r>
              <a:rPr lang="it-IT" sz="2800" b="1" dirty="0"/>
              <a:t>istanza </a:t>
            </a:r>
            <a:r>
              <a:rPr lang="it-IT" sz="2800" dirty="0"/>
              <a:t>trasmessa al cancelliere. </a:t>
            </a:r>
          </a:p>
          <a:p>
            <a:pPr marL="0" indent="0">
              <a:buNone/>
            </a:pPr>
            <a:endParaRPr lang="it-IT" sz="2800" dirty="0"/>
          </a:p>
          <a:p>
            <a:pPr marL="0" indent="0">
              <a:buNone/>
            </a:pPr>
            <a:r>
              <a:rPr lang="it-IT" sz="2800" dirty="0"/>
              <a:t>Il procedimento si divide poi in due fasi: fase scritta e fase orale</a:t>
            </a:r>
          </a:p>
        </p:txBody>
      </p:sp>
      <p:sp>
        <p:nvSpPr>
          <p:cNvPr id="4" name="Freccia in giù 3"/>
          <p:cNvSpPr/>
          <p:nvPr/>
        </p:nvSpPr>
        <p:spPr>
          <a:xfrm>
            <a:off x="4859383" y="3030583"/>
            <a:ext cx="927463" cy="4833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 xmlns:p14="http://schemas.microsoft.com/office/powerpoint/2010/main" val="1073468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b="1" dirty="0"/>
              <a:t>Fase scritta</a:t>
            </a:r>
          </a:p>
          <a:p>
            <a:pPr marL="0" indent="0">
              <a:buNone/>
            </a:pPr>
            <a:r>
              <a:rPr lang="it-IT" sz="2800" dirty="0" err="1" smtClean="0"/>
              <a:t>a.Nella</a:t>
            </a:r>
            <a:r>
              <a:rPr lang="it-IT" sz="2800" dirty="0" smtClean="0"/>
              <a:t> </a:t>
            </a:r>
            <a:r>
              <a:rPr lang="it-IT" sz="2800" dirty="0"/>
              <a:t>prima fase, le parti coinvolte presentano documenti scritti al giudice incaricato. </a:t>
            </a:r>
          </a:p>
          <a:p>
            <a:pPr marL="0" indent="0">
              <a:buNone/>
            </a:pPr>
            <a:r>
              <a:rPr lang="it-IT" sz="2800" dirty="0" err="1" smtClean="0"/>
              <a:t>b.Il</a:t>
            </a:r>
            <a:r>
              <a:rPr lang="it-IT" sz="2800" dirty="0" smtClean="0"/>
              <a:t> </a:t>
            </a:r>
            <a:r>
              <a:rPr lang="it-IT" sz="2800" dirty="0"/>
              <a:t>giudice redige quindi una relazione in cui riassume il contenuto di tali documenti e gli aspetti giuridici della controversia.</a:t>
            </a:r>
          </a:p>
          <a:p>
            <a:pPr marL="0" indent="0">
              <a:buNone/>
            </a:pPr>
            <a:endParaRPr lang="it-IT" sz="2800" dirty="0"/>
          </a:p>
        </p:txBody>
      </p:sp>
    </p:spTree>
    <p:extLst>
      <p:ext uri="{BB962C8B-B14F-4D97-AF65-F5344CB8AC3E}">
        <p14:creationId xmlns="" xmlns:p14="http://schemas.microsoft.com/office/powerpoint/2010/main" val="32107461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205730"/>
          </a:xfrm>
        </p:spPr>
        <p:txBody>
          <a:bodyPr>
            <a:normAutofit fontScale="90000"/>
          </a:bodyPr>
          <a:lstStyle/>
          <a:p>
            <a:endParaRPr lang="it-IT" dirty="0"/>
          </a:p>
        </p:txBody>
      </p:sp>
      <p:sp>
        <p:nvSpPr>
          <p:cNvPr id="3" name="Segnaposto contenuto 2"/>
          <p:cNvSpPr>
            <a:spLocks noGrp="1"/>
          </p:cNvSpPr>
          <p:nvPr>
            <p:ph sz="quarter" idx="1"/>
          </p:nvPr>
        </p:nvSpPr>
        <p:spPr>
          <a:xfrm>
            <a:off x="1141412" y="1159098"/>
            <a:ext cx="9905999" cy="5125791"/>
          </a:xfrm>
        </p:spPr>
        <p:txBody>
          <a:bodyPr>
            <a:normAutofit/>
          </a:bodyPr>
          <a:lstStyle/>
          <a:p>
            <a:pPr marL="0" indent="0">
              <a:buNone/>
            </a:pPr>
            <a:r>
              <a:rPr lang="it-IT" sz="2600" b="1" dirty="0"/>
              <a:t>Fase orale</a:t>
            </a:r>
          </a:p>
          <a:p>
            <a:pPr marL="0" indent="0">
              <a:buNone/>
            </a:pPr>
            <a:r>
              <a:rPr lang="it-IT" sz="2600" dirty="0" smtClean="0"/>
              <a:t>− La </a:t>
            </a:r>
            <a:r>
              <a:rPr lang="it-IT" sz="2600" dirty="0"/>
              <a:t>seconda fase è costituita dalla pubblica udienza. </a:t>
            </a:r>
          </a:p>
          <a:p>
            <a:pPr marL="0" indent="0">
              <a:buNone/>
            </a:pPr>
            <a:r>
              <a:rPr lang="it-IT" sz="2600" dirty="0" smtClean="0"/>
              <a:t>− A </a:t>
            </a:r>
            <a:r>
              <a:rPr lang="it-IT" sz="2600" dirty="0"/>
              <a:t>seconda della complessità della causa, l'udienza può avere luogo dinanzi a una sezione di tre, cinque o 13 giudici o in presenza della Corte in seduta plenaria. </a:t>
            </a:r>
          </a:p>
          <a:p>
            <a:pPr marL="0" indent="0">
              <a:buNone/>
            </a:pPr>
            <a:r>
              <a:rPr lang="it-IT" sz="2600" dirty="0" smtClean="0"/>
              <a:t>− Durante </a:t>
            </a:r>
            <a:r>
              <a:rPr lang="it-IT" sz="2600" dirty="0"/>
              <a:t>l'udienza, gli avvocati delle parti sono sentiti dai giudici e dall'avvocato </a:t>
            </a:r>
            <a:r>
              <a:rPr lang="it-IT" sz="2600" dirty="0" err="1" smtClean="0"/>
              <a:t>generale,il</a:t>
            </a:r>
            <a:r>
              <a:rPr lang="it-IT" sz="2600" dirty="0" smtClean="0"/>
              <a:t> quale espone </a:t>
            </a:r>
            <a:r>
              <a:rPr lang="it-IT" sz="2600" dirty="0"/>
              <a:t>quindi le sue conclusioni. </a:t>
            </a:r>
          </a:p>
          <a:p>
            <a:pPr marL="0" indent="0">
              <a:buNone/>
            </a:pPr>
            <a:r>
              <a:rPr lang="it-IT" sz="2600" dirty="0" smtClean="0"/>
              <a:t>- i </a:t>
            </a:r>
            <a:r>
              <a:rPr lang="it-IT" sz="2600" dirty="0"/>
              <a:t>giudici deliberano ed emettono la sentenza</a:t>
            </a:r>
          </a:p>
          <a:p>
            <a:endParaRPr lang="it-IT" dirty="0"/>
          </a:p>
        </p:txBody>
      </p:sp>
    </p:spTree>
    <p:extLst>
      <p:ext uri="{BB962C8B-B14F-4D97-AF65-F5344CB8AC3E}">
        <p14:creationId xmlns="" xmlns:p14="http://schemas.microsoft.com/office/powerpoint/2010/main" val="16807539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Gli avvocati generali sono tenuti a esprimere il loro parere su una causa solo se la Corte ritiene che detta causa sollevi un nuovo elemento di diritto. </a:t>
            </a:r>
          </a:p>
          <a:p>
            <a:pPr marL="0" indent="0">
              <a:buNone/>
            </a:pPr>
            <a:r>
              <a:rPr lang="it-IT" sz="2800" dirty="0"/>
              <a:t>La Corte non si attiene necessariamente al parere dell'avvocato generale.</a:t>
            </a:r>
          </a:p>
          <a:p>
            <a:pPr marL="0" indent="0">
              <a:buNone/>
            </a:pPr>
            <a:r>
              <a:rPr lang="it-IT" sz="2800" dirty="0" smtClean="0"/>
              <a:t>Le </a:t>
            </a:r>
            <a:r>
              <a:rPr lang="it-IT" sz="2800" dirty="0"/>
              <a:t>sentenze della Corte sono decise a maggioranza e pronunciate in pubblica udienza</a:t>
            </a:r>
          </a:p>
          <a:p>
            <a:endParaRPr lang="it-IT" dirty="0"/>
          </a:p>
        </p:txBody>
      </p:sp>
    </p:spTree>
    <p:extLst>
      <p:ext uri="{BB962C8B-B14F-4D97-AF65-F5344CB8AC3E}">
        <p14:creationId xmlns="" xmlns:p14="http://schemas.microsoft.com/office/powerpoint/2010/main" val="5435477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334519"/>
          </a:xfrm>
        </p:spPr>
        <p:txBody>
          <a:bodyPr>
            <a:normAutofit fontScale="90000"/>
          </a:bodyPr>
          <a:lstStyle/>
          <a:p>
            <a:endParaRPr lang="it-IT" dirty="0"/>
          </a:p>
        </p:txBody>
      </p:sp>
      <p:sp>
        <p:nvSpPr>
          <p:cNvPr id="3" name="Segnaposto contenuto 2"/>
          <p:cNvSpPr>
            <a:spLocks noGrp="1"/>
          </p:cNvSpPr>
          <p:nvPr>
            <p:ph sz="quarter" idx="1"/>
          </p:nvPr>
        </p:nvSpPr>
        <p:spPr>
          <a:xfrm>
            <a:off x="1141412" y="1146220"/>
            <a:ext cx="9905999" cy="4644981"/>
          </a:xfrm>
        </p:spPr>
        <p:txBody>
          <a:bodyPr>
            <a:normAutofit fontScale="77500" lnSpcReduction="20000"/>
          </a:bodyPr>
          <a:lstStyle/>
          <a:p>
            <a:pPr marL="0" indent="0">
              <a:buNone/>
            </a:pPr>
            <a:r>
              <a:rPr lang="it-IT" sz="2600" dirty="0"/>
              <a:t>Le categorie più comuni di cause sulle quali la Corte deve pronunciarsi sono cinque:</a:t>
            </a:r>
          </a:p>
          <a:p>
            <a:pPr marL="0" indent="0">
              <a:buNone/>
            </a:pPr>
            <a:r>
              <a:rPr lang="it-IT" sz="2600" b="1" dirty="0" smtClean="0"/>
              <a:t>1.il </a:t>
            </a:r>
            <a:r>
              <a:rPr lang="it-IT" sz="2600" b="1" dirty="0"/>
              <a:t>rinvio pregiudiziale</a:t>
            </a:r>
            <a:r>
              <a:rPr lang="it-IT" sz="2600" dirty="0"/>
              <a:t>, ovvero quando i tribunali nazionali chiedono alla Corte di giustizia di interpretare un determinato punto del diritto dell'UE</a:t>
            </a:r>
          </a:p>
          <a:p>
            <a:pPr marL="0" indent="0">
              <a:buNone/>
            </a:pPr>
            <a:r>
              <a:rPr lang="it-IT" sz="2600" dirty="0" smtClean="0"/>
              <a:t>2.il </a:t>
            </a:r>
            <a:r>
              <a:rPr lang="it-IT" sz="2600" b="1" dirty="0"/>
              <a:t>ricorso per inadempimento</a:t>
            </a:r>
            <a:r>
              <a:rPr lang="it-IT" sz="2600" dirty="0"/>
              <a:t>, presentato qualora uno Stato membro non applichi il diritto </a:t>
            </a:r>
            <a:r>
              <a:rPr lang="it-IT" sz="2600" dirty="0" smtClean="0"/>
              <a:t>dell'UE. La Commissione avvia una procedura per infrazione con la quale contesta l’inadempimento e chiede osservazioni allo Stato</a:t>
            </a:r>
            <a:r>
              <a:rPr lang="it-IT" sz="2600" dirty="0" smtClean="0">
                <a:sym typeface="Wingdings" pitchFamily="2" charset="2"/>
              </a:rPr>
              <a:t> se lo Stato non ottempera la Commissione può chiamare in causa la CDG</a:t>
            </a:r>
            <a:endParaRPr lang="it-IT" sz="2600" dirty="0"/>
          </a:p>
          <a:p>
            <a:pPr marL="0" indent="0">
              <a:buNone/>
            </a:pPr>
            <a:r>
              <a:rPr lang="it-IT" sz="2600" dirty="0" smtClean="0"/>
              <a:t>3.il </a:t>
            </a:r>
            <a:r>
              <a:rPr lang="it-IT" sz="2600" b="1" dirty="0"/>
              <a:t>ricorso di annullamento</a:t>
            </a:r>
            <a:r>
              <a:rPr lang="it-IT" sz="2600" dirty="0"/>
              <a:t>, presentato qualora si ritenga che il diritto dell'UE violi i trattati o i diritti fondamentali </a:t>
            </a:r>
            <a:r>
              <a:rPr lang="it-IT" sz="2600" dirty="0" smtClean="0"/>
              <a:t>dell'UE. Ha lo scopo di far dichiarare nullo un atto adottato in modo illegittimo dalle Istituzioni europee. Alla CDG sono riservati i </a:t>
            </a:r>
            <a:r>
              <a:rPr lang="it-IT" sz="2600" dirty="0" err="1" smtClean="0"/>
              <a:t>ricorosi</a:t>
            </a:r>
            <a:r>
              <a:rPr lang="it-IT" sz="2600" dirty="0" smtClean="0"/>
              <a:t> preposti da uno Stato contro Parlamento e Consiglio .</a:t>
            </a:r>
          </a:p>
          <a:p>
            <a:pPr marL="0" indent="0">
              <a:buNone/>
            </a:pPr>
            <a:r>
              <a:rPr lang="it-IT" sz="2600" dirty="0" smtClean="0"/>
              <a:t>Sono di competenza del </a:t>
            </a:r>
            <a:r>
              <a:rPr lang="it-IT" sz="2600" dirty="0" err="1" smtClean="0"/>
              <a:t>Tribunalele</a:t>
            </a:r>
            <a:r>
              <a:rPr lang="it-IT" sz="2600" dirty="0" smtClean="0"/>
              <a:t> azioni in materia di risarcimento danno per </a:t>
            </a:r>
            <a:r>
              <a:rPr lang="it-IT" sz="2600" dirty="0" err="1" smtClean="0"/>
              <a:t>respons</a:t>
            </a:r>
            <a:r>
              <a:rPr lang="it-IT" sz="2600" dirty="0" smtClean="0"/>
              <a:t>. Extracontrattuale, i ricorsi in materia di marchio comunitario , alcune controversie relative a contratti privati o pubblici  </a:t>
            </a:r>
            <a:endParaRPr lang="it-IT" sz="2600" dirty="0"/>
          </a:p>
        </p:txBody>
      </p:sp>
    </p:spTree>
    <p:extLst>
      <p:ext uri="{BB962C8B-B14F-4D97-AF65-F5344CB8AC3E}">
        <p14:creationId xmlns="" xmlns:p14="http://schemas.microsoft.com/office/powerpoint/2010/main" val="6614080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smtClean="0"/>
              <a:t>4.il </a:t>
            </a:r>
            <a:r>
              <a:rPr lang="it-IT" sz="2800" b="1" dirty="0"/>
              <a:t>ricorso per carenza</a:t>
            </a:r>
            <a:r>
              <a:rPr lang="it-IT" sz="2800" dirty="0"/>
              <a:t>, presentato qualora un'istituzione dell'UE si astenga dall'obbligo di prendere decisioni</a:t>
            </a:r>
          </a:p>
          <a:p>
            <a:pPr marL="0" indent="0">
              <a:buNone/>
            </a:pPr>
            <a:r>
              <a:rPr lang="it-IT" sz="2800" dirty="0" smtClean="0"/>
              <a:t>5.</a:t>
            </a:r>
            <a:r>
              <a:rPr lang="it-IT" sz="2800" b="1" dirty="0" smtClean="0"/>
              <a:t>ricorsi </a:t>
            </a:r>
            <a:r>
              <a:rPr lang="it-IT" sz="2800" b="1" dirty="0"/>
              <a:t>diretti </a:t>
            </a:r>
            <a:r>
              <a:rPr lang="it-IT" sz="2800" dirty="0"/>
              <a:t>presentati da privati cittadini, imprese od organizzazioni contro le decisioni o le azioni dell'UE.</a:t>
            </a:r>
          </a:p>
          <a:p>
            <a:pPr marL="0" indent="0">
              <a:buNone/>
            </a:pPr>
            <a:endParaRPr lang="it-IT" sz="2800" dirty="0"/>
          </a:p>
        </p:txBody>
      </p:sp>
    </p:spTree>
    <p:extLst>
      <p:ext uri="{BB962C8B-B14F-4D97-AF65-F5344CB8AC3E}">
        <p14:creationId xmlns="" xmlns:p14="http://schemas.microsoft.com/office/powerpoint/2010/main" val="15887749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Alla Corte è assegnata la funzione di assicurare un’unità di giurisprudenza e di interpretazione.</a:t>
            </a:r>
          </a:p>
          <a:p>
            <a:pPr marL="0" indent="0">
              <a:buNone/>
            </a:pPr>
            <a:r>
              <a:rPr lang="it-IT" sz="2800" dirty="0"/>
              <a:t>La Corte è giudice di appello nelle materie devolute alla competenza del Tribunale</a:t>
            </a:r>
          </a:p>
          <a:p>
            <a:endParaRPr lang="it-IT" dirty="0"/>
          </a:p>
        </p:txBody>
      </p:sp>
    </p:spTree>
    <p:extLst>
      <p:ext uri="{BB962C8B-B14F-4D97-AF65-F5344CB8AC3E}">
        <p14:creationId xmlns="" xmlns:p14="http://schemas.microsoft.com/office/powerpoint/2010/main" val="5339967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normAutofit/>
          </a:bodyPr>
          <a:lstStyle/>
          <a:p>
            <a:pPr marL="0" indent="0">
              <a:buNone/>
            </a:pPr>
            <a:r>
              <a:rPr lang="it-IT" sz="2800" dirty="0" smtClean="0"/>
              <a:t>La CDG può esser chiamata a pronunciarsi sulle impugnazioni contro le decisioni emesse dal tribunale in 1° grado.</a:t>
            </a:r>
          </a:p>
          <a:p>
            <a:pPr marL="0" indent="0">
              <a:buNone/>
            </a:pPr>
            <a:r>
              <a:rPr lang="it-IT" sz="2800" dirty="0" smtClean="0"/>
              <a:t>L’impugnazione deve limitarsi a questioni di diritto e qualora la CDG accolga il ricorso la </a:t>
            </a:r>
            <a:r>
              <a:rPr lang="it-IT" sz="2800" dirty="0" err="1" smtClean="0"/>
              <a:t>entenza</a:t>
            </a:r>
            <a:r>
              <a:rPr lang="it-IT" sz="2800" dirty="0" smtClean="0"/>
              <a:t> del Tribunale viene e annullata</a:t>
            </a:r>
            <a:r>
              <a:rPr lang="it-IT" sz="2800" dirty="0" smtClean="0">
                <a:sym typeface="Wingdings" pitchFamily="2" charset="2"/>
              </a:rPr>
              <a:t> la CDG potrà statuire definitivamente sulla controversia se lo stato degli atti lo consente, oppure rinviare la causa al Tribunale </a:t>
            </a:r>
            <a:r>
              <a:rPr lang="it-IT" sz="2800" dirty="0" err="1" smtClean="0">
                <a:sym typeface="Wingdings" pitchFamily="2" charset="2"/>
              </a:rPr>
              <a:t>affinchè</a:t>
            </a:r>
            <a:r>
              <a:rPr lang="it-IT" sz="2800" dirty="0" smtClean="0">
                <a:sym typeface="Wingdings" pitchFamily="2" charset="2"/>
              </a:rPr>
              <a:t> sia decida da questo che comunque resta vincolato alla decisione emessa dalla CDG sui punti di diritto. </a:t>
            </a:r>
            <a:endParaRPr lang="it-IT" sz="2800" dirty="0"/>
          </a:p>
        </p:txBody>
      </p:sp>
    </p:spTree>
    <p:extLst>
      <p:ext uri="{BB962C8B-B14F-4D97-AF65-F5344CB8AC3E}">
        <p14:creationId xmlns="" xmlns:p14="http://schemas.microsoft.com/office/powerpoint/2010/main" val="5790894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CORTE DEI CONTI</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HA il compito di verificare la legittimità e la regolarità delle entrate e delle spese comunitarie accertando una sana gestione finanziaria  dell’Unione  e di ogni Organismo creato dall’UE</a:t>
            </a:r>
          </a:p>
          <a:p>
            <a:r>
              <a:rPr lang="it-IT" dirty="0" smtClean="0"/>
              <a:t>E’ diventata parte delle Istituzioni europee con il Trattato di Maastricht </a:t>
            </a:r>
          </a:p>
          <a:p>
            <a:r>
              <a:rPr lang="it-IT" dirty="0" smtClean="0"/>
              <a:t>I suoi componenti sono nominati dal Consiglio (1 per ogni Stato membro)sulla base di elenchi presentati da ogni Governo nazionale, previa consultazione con il Parlamento </a:t>
            </a:r>
          </a:p>
          <a:p>
            <a:r>
              <a:rPr lang="it-IT" dirty="0" smtClean="0"/>
              <a:t>Non ha poteri coercitivi ma presenta al Parlamento e al Consiglio una dichiarazione in cui attesta l’affidabilità dei </a:t>
            </a:r>
            <a:r>
              <a:rPr lang="it-IT" dirty="0" err="1" smtClean="0"/>
              <a:t>contie</a:t>
            </a:r>
            <a:r>
              <a:rPr lang="it-IT" dirty="0" smtClean="0"/>
              <a:t> le eventuali irregolarità</a:t>
            </a:r>
          </a:p>
          <a:p>
            <a:r>
              <a:rPr lang="it-IT" dirty="0" smtClean="0"/>
              <a:t>Ogni anno redige una relazione</a:t>
            </a:r>
          </a:p>
          <a:p>
            <a:r>
              <a:rPr lang="it-IT" dirty="0" smtClean="0"/>
              <a:t>Ha compiti di assistenza in sede di redazione del bilancio   </a:t>
            </a:r>
            <a:endParaRPr lang="it-IT"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dirty="0" smtClean="0"/>
              <a:t>Uno dei compiti fondamentali della Corte è quello di presentare al Parlamento europeo e al Consiglio una relazione annuale sull'esercizio precedente (il "discarico annuale"). </a:t>
            </a:r>
          </a:p>
          <a:p>
            <a:pPr marL="0" indent="0">
              <a:buNone/>
            </a:pPr>
            <a:r>
              <a:rPr lang="it-IT" dirty="0" smtClean="0"/>
              <a:t>Il Parlamento esamina dettagliatamente la relazione della Corte prima di decidere se approvare o meno la gestione del bilancio fatta dalla Commissione.</a:t>
            </a:r>
          </a:p>
          <a:p>
            <a:pPr marL="0" indent="0">
              <a:buNone/>
            </a:pPr>
            <a:r>
              <a:rPr lang="it-IT" dirty="0" smtClean="0"/>
              <a:t>La Corte esprime anche dei pareri sulla legislazione finanziaria dell'UE e sulle norme in materia di lotta antifrode</a:t>
            </a:r>
          </a:p>
          <a:p>
            <a:endParaRPr lang="it-IT"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Banca centrale europea</a:t>
            </a:r>
            <a:endParaRPr lang="it-IT" dirty="0"/>
          </a:p>
        </p:txBody>
      </p:sp>
      <p:sp>
        <p:nvSpPr>
          <p:cNvPr id="3" name="Segnaposto contenuto 2"/>
          <p:cNvSpPr>
            <a:spLocks noGrp="1"/>
          </p:cNvSpPr>
          <p:nvPr>
            <p:ph sz="quarter" idx="1"/>
          </p:nvPr>
        </p:nvSpPr>
        <p:spPr/>
        <p:txBody>
          <a:bodyPr/>
          <a:lstStyle/>
          <a:p>
            <a:pPr marL="0" indent="0">
              <a:buNone/>
            </a:pPr>
            <a:r>
              <a:rPr lang="it-IT" sz="2800" dirty="0"/>
              <a:t>La Banca centrale europea (BCE, con sede a Francoforte, in Germania) gestisce l'euro, la moneta unica dell'UE, e garantisce la stabilità dei prezzi nell'UE.</a:t>
            </a:r>
          </a:p>
          <a:p>
            <a:pPr marL="0" indent="0">
              <a:buNone/>
            </a:pPr>
            <a:r>
              <a:rPr lang="it-IT" sz="2800" dirty="0" smtClean="0"/>
              <a:t>La </a:t>
            </a:r>
            <a:r>
              <a:rPr lang="it-IT" sz="2800" dirty="0"/>
              <a:t>BCE contribuisce anche a definire e attuare la politica economica e monetaria dell'UE.</a:t>
            </a:r>
          </a:p>
          <a:p>
            <a:endParaRPr lang="it-IT" dirty="0"/>
          </a:p>
        </p:txBody>
      </p:sp>
    </p:spTree>
    <p:extLst>
      <p:ext uri="{BB962C8B-B14F-4D97-AF65-F5344CB8AC3E}">
        <p14:creationId xmlns="" xmlns:p14="http://schemas.microsoft.com/office/powerpoint/2010/main" val="4321367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I suoi obiettivi principali sono:</a:t>
            </a:r>
          </a:p>
          <a:p>
            <a:pPr marL="0" indent="0">
              <a:buNone/>
            </a:pPr>
            <a:r>
              <a:rPr lang="it-IT" sz="2800" dirty="0" smtClean="0"/>
              <a:t>1. mantenere </a:t>
            </a:r>
            <a:r>
              <a:rPr lang="it-IT" sz="2800" dirty="0"/>
              <a:t>la stabilità dei prezzi (tenendo sotto controllo l'inflazione) specialmente nei paesi dell'area dell'euro</a:t>
            </a:r>
          </a:p>
          <a:p>
            <a:pPr marL="0" indent="0">
              <a:buNone/>
            </a:pPr>
            <a:r>
              <a:rPr lang="it-IT" sz="2800" dirty="0" smtClean="0"/>
              <a:t>2.mantenere </a:t>
            </a:r>
            <a:r>
              <a:rPr lang="it-IT" sz="2800" dirty="0"/>
              <a:t>stabile il sistema finanziario, assicurandosi che i mercati finanziari e le istituzioni siano controllati in modo appropriato</a:t>
            </a:r>
          </a:p>
          <a:p>
            <a:endParaRPr lang="it-IT" dirty="0"/>
          </a:p>
        </p:txBody>
      </p:sp>
    </p:spTree>
    <p:extLst>
      <p:ext uri="{BB962C8B-B14F-4D97-AF65-F5344CB8AC3E}">
        <p14:creationId xmlns="" xmlns:p14="http://schemas.microsoft.com/office/powerpoint/2010/main" val="9054987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308761"/>
          </a:xfrm>
        </p:spPr>
        <p:txBody>
          <a:bodyPr>
            <a:normAutofit fontScale="90000"/>
          </a:bodyPr>
          <a:lstStyle/>
          <a:p>
            <a:endParaRPr lang="it-IT" dirty="0"/>
          </a:p>
        </p:txBody>
      </p:sp>
      <p:sp>
        <p:nvSpPr>
          <p:cNvPr id="3" name="Segnaposto contenuto 2"/>
          <p:cNvSpPr>
            <a:spLocks noGrp="1"/>
          </p:cNvSpPr>
          <p:nvPr>
            <p:ph sz="quarter" idx="1"/>
          </p:nvPr>
        </p:nvSpPr>
        <p:spPr>
          <a:xfrm>
            <a:off x="1141412" y="1223494"/>
            <a:ext cx="9905999" cy="5241700"/>
          </a:xfrm>
        </p:spPr>
        <p:txBody>
          <a:bodyPr>
            <a:noAutofit/>
          </a:bodyPr>
          <a:lstStyle/>
          <a:p>
            <a:pPr marL="0" indent="0">
              <a:buNone/>
            </a:pPr>
            <a:r>
              <a:rPr lang="it-IT" sz="2800" dirty="0"/>
              <a:t>La Banca lavora in collaborazione con le banche centrali dei 28 paesi dell'UE. Insieme costituiscono il Sistema europeo delle banche centrali (SEBC).</a:t>
            </a:r>
          </a:p>
          <a:p>
            <a:pPr marL="0" indent="0">
              <a:buNone/>
            </a:pPr>
            <a:r>
              <a:rPr lang="it-IT" sz="2800" dirty="0" smtClean="0"/>
              <a:t>−Ne </a:t>
            </a:r>
            <a:r>
              <a:rPr lang="it-IT" sz="2800" dirty="0"/>
              <a:t>deriva così una cooperazione tra le banche centrali dell'area dell'euro, detta anche eurozona, ovvero i 17 paesi dell'UE che hanno adottato la moneta unica. </a:t>
            </a:r>
          </a:p>
          <a:p>
            <a:pPr marL="0" indent="0">
              <a:buNone/>
            </a:pPr>
            <a:r>
              <a:rPr lang="it-IT" sz="2800" dirty="0" smtClean="0"/>
              <a:t>−La </a:t>
            </a:r>
            <a:r>
              <a:rPr lang="it-IT" sz="2800" dirty="0"/>
              <a:t>cooperazione all'interno di questo gruppo di banche è chiamata </a:t>
            </a:r>
            <a:r>
              <a:rPr lang="it-IT" sz="2800" dirty="0" err="1"/>
              <a:t>Eurosistema</a:t>
            </a:r>
            <a:endParaRPr lang="it-IT" sz="2800" dirty="0"/>
          </a:p>
        </p:txBody>
      </p:sp>
    </p:spTree>
    <p:extLst>
      <p:ext uri="{BB962C8B-B14F-4D97-AF65-F5344CB8AC3E}">
        <p14:creationId xmlns="" xmlns:p14="http://schemas.microsoft.com/office/powerpoint/2010/main" val="7735806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218609"/>
          </a:xfrm>
        </p:spPr>
        <p:txBody>
          <a:bodyPr>
            <a:normAutofit fontScale="90000"/>
          </a:bodyPr>
          <a:lstStyle/>
          <a:p>
            <a:endParaRPr lang="it-IT" dirty="0"/>
          </a:p>
        </p:txBody>
      </p:sp>
      <p:sp>
        <p:nvSpPr>
          <p:cNvPr id="3" name="Segnaposto contenuto 2"/>
          <p:cNvSpPr>
            <a:spLocks noGrp="1"/>
          </p:cNvSpPr>
          <p:nvPr>
            <p:ph sz="quarter" idx="1"/>
          </p:nvPr>
        </p:nvSpPr>
        <p:spPr>
          <a:xfrm>
            <a:off x="1141412" y="1017431"/>
            <a:ext cx="9905999" cy="4773770"/>
          </a:xfrm>
        </p:spPr>
        <p:txBody>
          <a:bodyPr>
            <a:normAutofit fontScale="92500" lnSpcReduction="20000"/>
          </a:bodyPr>
          <a:lstStyle/>
          <a:p>
            <a:pPr marL="0" indent="0">
              <a:buNone/>
            </a:pPr>
            <a:r>
              <a:rPr lang="it-IT" sz="3600" dirty="0" smtClean="0"/>
              <a:t>1.fissare </a:t>
            </a:r>
            <a:r>
              <a:rPr lang="it-IT" sz="3600" dirty="0"/>
              <a:t>i tassi d'interesse </a:t>
            </a:r>
            <a:r>
              <a:rPr lang="it-IT" sz="3600" dirty="0" smtClean="0"/>
              <a:t>per </a:t>
            </a:r>
            <a:r>
              <a:rPr lang="it-IT" sz="3600" dirty="0"/>
              <a:t>l'area dell'euro </a:t>
            </a:r>
            <a:endParaRPr lang="it-IT" sz="3600" dirty="0" smtClean="0"/>
          </a:p>
          <a:p>
            <a:pPr marL="0" indent="0">
              <a:buNone/>
            </a:pPr>
            <a:r>
              <a:rPr lang="it-IT" sz="3600" dirty="0"/>
              <a:t>2</a:t>
            </a:r>
            <a:r>
              <a:rPr lang="it-IT" sz="3600" dirty="0" smtClean="0"/>
              <a:t>gestire </a:t>
            </a:r>
            <a:r>
              <a:rPr lang="it-IT" sz="3600" dirty="0"/>
              <a:t>le riserve in valuta estera dell'area dell'euro e comprare o vendere </a:t>
            </a:r>
            <a:r>
              <a:rPr lang="it-IT" sz="3600" dirty="0" smtClean="0"/>
              <a:t>valute</a:t>
            </a:r>
          </a:p>
          <a:p>
            <a:pPr marL="0" indent="0">
              <a:buNone/>
            </a:pPr>
            <a:r>
              <a:rPr lang="it-IT" sz="3600" dirty="0" smtClean="0"/>
              <a:t> 3.accertarsi </a:t>
            </a:r>
            <a:r>
              <a:rPr lang="it-IT" sz="3600" dirty="0"/>
              <a:t>che le istituzioni e i mercati finanziari siano adeguatamente controllati dalle autorità nazionali, e che i sistemi di pagamento funzionino correttamente</a:t>
            </a:r>
          </a:p>
          <a:p>
            <a:pPr marL="0" indent="0">
              <a:buNone/>
            </a:pPr>
            <a:r>
              <a:rPr lang="it-IT" sz="3600" dirty="0" smtClean="0"/>
              <a:t>4.autorizzare </a:t>
            </a:r>
            <a:r>
              <a:rPr lang="it-IT" sz="3600" dirty="0"/>
              <a:t>le banche centrali dei paesi dell'area dell'euro a emettere banconote in </a:t>
            </a:r>
            <a:r>
              <a:rPr lang="it-IT" sz="3600" dirty="0" smtClean="0"/>
              <a:t>euro</a:t>
            </a:r>
            <a:endParaRPr lang="it-IT" sz="3600" dirty="0"/>
          </a:p>
          <a:p>
            <a:pPr marL="0" indent="0">
              <a:buNone/>
            </a:pPr>
            <a:r>
              <a:rPr lang="it-IT" sz="3600" dirty="0" smtClean="0"/>
              <a:t>5.monitorare </a:t>
            </a:r>
            <a:r>
              <a:rPr lang="it-IT" sz="3600" dirty="0"/>
              <a:t>le tendenze dei </a:t>
            </a:r>
            <a:r>
              <a:rPr lang="it-IT" sz="3600" dirty="0" smtClean="0"/>
              <a:t>prezzi</a:t>
            </a:r>
            <a:endParaRPr lang="it-IT" sz="3600" dirty="0"/>
          </a:p>
          <a:p>
            <a:endParaRPr lang="it-IT" dirty="0"/>
          </a:p>
        </p:txBody>
      </p:sp>
    </p:spTree>
    <p:extLst>
      <p:ext uri="{BB962C8B-B14F-4D97-AF65-F5344CB8AC3E}">
        <p14:creationId xmlns="" xmlns:p14="http://schemas.microsoft.com/office/powerpoint/2010/main" val="40833094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604975"/>
          </a:xfrm>
        </p:spPr>
        <p:txBody>
          <a:bodyPr/>
          <a:lstStyle/>
          <a:p>
            <a:endParaRPr lang="it-IT" dirty="0"/>
          </a:p>
        </p:txBody>
      </p:sp>
      <p:sp>
        <p:nvSpPr>
          <p:cNvPr id="3" name="Segnaposto contenuto 2"/>
          <p:cNvSpPr>
            <a:spLocks noGrp="1"/>
          </p:cNvSpPr>
          <p:nvPr>
            <p:ph sz="quarter" idx="1"/>
          </p:nvPr>
        </p:nvSpPr>
        <p:spPr>
          <a:xfrm>
            <a:off x="1038381" y="1223493"/>
            <a:ext cx="9905999" cy="4868214"/>
          </a:xfrm>
        </p:spPr>
        <p:txBody>
          <a:bodyPr>
            <a:normAutofit/>
          </a:bodyPr>
          <a:lstStyle/>
          <a:p>
            <a:pPr marL="0" indent="0">
              <a:buNone/>
            </a:pPr>
            <a:endParaRPr lang="it-IT" sz="2800" dirty="0"/>
          </a:p>
        </p:txBody>
      </p:sp>
    </p:spTree>
    <p:extLst>
      <p:ext uri="{BB962C8B-B14F-4D97-AF65-F5344CB8AC3E}">
        <p14:creationId xmlns="" xmlns:p14="http://schemas.microsoft.com/office/powerpoint/2010/main" val="32256249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endParaRPr lang="it-IT"/>
          </a:p>
        </p:txBody>
      </p:sp>
    </p:spTree>
    <p:extLst>
      <p:ext uri="{BB962C8B-B14F-4D97-AF65-F5344CB8AC3E}">
        <p14:creationId xmlns="" xmlns:p14="http://schemas.microsoft.com/office/powerpoint/2010/main" val="36257133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140</TotalTime>
  <Words>4090</Words>
  <Application>Microsoft Office PowerPoint</Application>
  <PresentationFormat>Personalizzato</PresentationFormat>
  <Paragraphs>273</Paragraphs>
  <Slides>94</Slides>
  <Notes>0</Notes>
  <HiddenSlides>0</HiddenSlides>
  <MMClips>0</MMClips>
  <ScaleCrop>false</ScaleCrop>
  <HeadingPairs>
    <vt:vector size="4" baseType="variant">
      <vt:variant>
        <vt:lpstr>Tema</vt:lpstr>
      </vt:variant>
      <vt:variant>
        <vt:i4>1</vt:i4>
      </vt:variant>
      <vt:variant>
        <vt:lpstr>Titoli diapositive</vt:lpstr>
      </vt:variant>
      <vt:variant>
        <vt:i4>94</vt:i4>
      </vt:variant>
    </vt:vector>
  </HeadingPairs>
  <TitlesOfParts>
    <vt:vector size="95" baseType="lpstr">
      <vt:lpstr>Loggia</vt:lpstr>
      <vt:lpstr>PARLAMENTO EUROPEO</vt:lpstr>
      <vt:lpstr>Diapositiva 2</vt:lpstr>
      <vt:lpstr>Diapositiva 3</vt:lpstr>
      <vt:lpstr>Diapositiva 4</vt:lpstr>
      <vt:lpstr>Diapositiva 5</vt:lpstr>
      <vt:lpstr>Diapositiva 6</vt:lpstr>
      <vt:lpstr>Diapositiva 7</vt:lpstr>
      <vt:lpstr>Diapositiva 8</vt:lpstr>
      <vt:lpstr>Diapositiva 9</vt:lpstr>
      <vt:lpstr>Svolgimento lavori</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Il controllo del Parlamento europeo, si estrinseca sulla Commissione, attraverso gli strumenti:</vt:lpstr>
      <vt:lpstr>Diapositiva 23</vt:lpstr>
      <vt:lpstr>Diapositiva 24</vt:lpstr>
      <vt:lpstr>Diapositiva 25</vt:lpstr>
      <vt:lpstr>CONSIGLIO EUROPEO</vt:lpstr>
      <vt:lpstr>Diapositiva 27</vt:lpstr>
      <vt:lpstr>Diapositiva 28</vt:lpstr>
      <vt:lpstr>Diapositiva 29</vt:lpstr>
      <vt:lpstr>Diapositiva 30</vt:lpstr>
      <vt:lpstr>Diapositiva 31</vt:lpstr>
      <vt:lpstr>Diapositiva 32</vt:lpstr>
      <vt:lpstr>Diapositiva 33</vt:lpstr>
      <vt:lpstr>Diapositiva 34</vt:lpstr>
      <vt:lpstr>Diapositiva 35</vt:lpstr>
      <vt:lpstr>consiglio</vt:lpstr>
      <vt:lpstr>funzioni</vt:lpstr>
      <vt:lpstr>Diapositiva 38</vt:lpstr>
      <vt:lpstr>Diapositiva 39</vt:lpstr>
      <vt:lpstr>Diapositiva 40</vt:lpstr>
      <vt:lpstr>Diapositiva 41</vt:lpstr>
      <vt:lpstr>Diapositiva 42</vt:lpstr>
      <vt:lpstr>Diapositiva 43</vt:lpstr>
      <vt:lpstr>membri</vt:lpstr>
      <vt:lpstr>Diapositiva 45</vt:lpstr>
      <vt:lpstr>Diapositiva 46</vt:lpstr>
      <vt:lpstr>Diapositiva 47</vt:lpstr>
      <vt:lpstr>Diapositiva 48</vt:lpstr>
      <vt:lpstr>Diapositiva 49</vt:lpstr>
      <vt:lpstr>Diapositiva 50</vt:lpstr>
      <vt:lpstr>Diapositiva 51</vt:lpstr>
      <vt:lpstr>Diapositiva 52</vt:lpstr>
      <vt:lpstr>Diapositiva 53</vt:lpstr>
      <vt:lpstr>coreper</vt:lpstr>
      <vt:lpstr>Diapositiva 55</vt:lpstr>
      <vt:lpstr>Diapositiva 56</vt:lpstr>
      <vt:lpstr>La commissione</vt:lpstr>
      <vt:lpstr>Diapositiva 58</vt:lpstr>
      <vt:lpstr>Diapositiva 59</vt:lpstr>
      <vt:lpstr>Diapositiva 60</vt:lpstr>
      <vt:lpstr>Diapositiva 61</vt:lpstr>
      <vt:lpstr>Diapositiva 62</vt:lpstr>
      <vt:lpstr>funzioni</vt:lpstr>
      <vt:lpstr>Diapositiva 64</vt:lpstr>
      <vt:lpstr>Diapositiva 65</vt:lpstr>
      <vt:lpstr>Diapositiva 66</vt:lpstr>
      <vt:lpstr>Diapositiva 67</vt:lpstr>
      <vt:lpstr>Diapositiva 68</vt:lpstr>
      <vt:lpstr>Diapositiva 69</vt:lpstr>
      <vt:lpstr>Diapositiva 70</vt:lpstr>
      <vt:lpstr>Diapositiva 71</vt:lpstr>
      <vt:lpstr>Corte di giustizia</vt:lpstr>
      <vt:lpstr>Diapositiva 73</vt:lpstr>
      <vt:lpstr>Diapositiva 74</vt:lpstr>
      <vt:lpstr>Diapositiva 75</vt:lpstr>
      <vt:lpstr>Diapositiva 76</vt:lpstr>
      <vt:lpstr>tribunale</vt:lpstr>
      <vt:lpstr>Tribunale della funzione pubblica</vt:lpstr>
      <vt:lpstr>Diapositiva 79</vt:lpstr>
      <vt:lpstr>Diapositiva 80</vt:lpstr>
      <vt:lpstr>Diapositiva 81</vt:lpstr>
      <vt:lpstr>Diapositiva 82</vt:lpstr>
      <vt:lpstr>Diapositiva 83</vt:lpstr>
      <vt:lpstr>Diapositiva 84</vt:lpstr>
      <vt:lpstr>Diapositiva 85</vt:lpstr>
      <vt:lpstr>Diapositiva 86</vt:lpstr>
      <vt:lpstr>CORTE DEI CONTI</vt:lpstr>
      <vt:lpstr>Diapositiva 88</vt:lpstr>
      <vt:lpstr>Banca centrale europea</vt:lpstr>
      <vt:lpstr>Diapositiva 90</vt:lpstr>
      <vt:lpstr>Diapositiva 91</vt:lpstr>
      <vt:lpstr>Diapositiva 92</vt:lpstr>
      <vt:lpstr>Diapositiva 93</vt:lpstr>
      <vt:lpstr>Diapositiva 94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PARLAMENTO EUROPEO</dc:title>
  <dc:creator>SerenaG</dc:creator>
  <cp:lastModifiedBy>Windows User</cp:lastModifiedBy>
  <cp:revision>15</cp:revision>
  <dcterms:created xsi:type="dcterms:W3CDTF">2015-10-17T13:40:29Z</dcterms:created>
  <dcterms:modified xsi:type="dcterms:W3CDTF">2018-10-26T08:23:25Z</dcterms:modified>
</cp:coreProperties>
</file>