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5" r:id="rId28"/>
    <p:sldId id="286" r:id="rId29"/>
    <p:sldId id="287" r:id="rId30"/>
    <p:sldId id="288" r:id="rId31"/>
    <p:sldId id="289" r:id="rId32"/>
    <p:sldId id="290" r:id="rId33"/>
    <p:sldId id="291" r:id="rId34"/>
    <p:sldId id="292" r:id="rId35"/>
    <p:sldId id="293" r:id="rId36"/>
    <p:sldId id="283" r:id="rId37"/>
    <p:sldId id="284" r:id="rId38"/>
    <p:sldId id="294" r:id="rId39"/>
    <p:sldId id="295" r:id="rId40"/>
    <p:sldId id="305" r:id="rId41"/>
    <p:sldId id="306" r:id="rId42"/>
    <p:sldId id="307" r:id="rId43"/>
    <p:sldId id="311" r:id="rId44"/>
    <p:sldId id="312" r:id="rId45"/>
    <p:sldId id="313" r:id="rId46"/>
    <p:sldId id="314" r:id="rId47"/>
    <p:sldId id="315" r:id="rId48"/>
    <p:sldId id="322" r:id="rId49"/>
    <p:sldId id="323" r:id="rId50"/>
    <p:sldId id="324" r:id="rId51"/>
    <p:sldId id="325" r:id="rId52"/>
    <p:sldId id="326" r:id="rId53"/>
    <p:sldId id="327" r:id="rId54"/>
    <p:sldId id="328" r:id="rId55"/>
    <p:sldId id="329" r:id="rId56"/>
    <p:sldId id="330" r:id="rId5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470" autoAdjust="0"/>
    <p:restoredTop sz="94660"/>
  </p:normalViewPr>
  <p:slideViewPr>
    <p:cSldViewPr snapToGrid="0">
      <p:cViewPr varScale="1">
        <p:scale>
          <a:sx n="73" d="100"/>
          <a:sy n="73" d="100"/>
        </p:scale>
        <p:origin x="-636"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3048000" y="3124200"/>
            <a:ext cx="82296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3048000" y="5003322"/>
            <a:ext cx="82296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10733828" y="1110597"/>
            <a:ext cx="2286000" cy="508000"/>
          </a:xfrm>
        </p:spPr>
        <p:txBody>
          <a:bodyPr/>
          <a:lstStyle/>
          <a:p>
            <a:fld id="{48A87A34-81AB-432B-8DAE-1953F412C126}" type="datetimeFigureOut">
              <a:rPr lang="en-US" smtClean="0"/>
              <a:pPr/>
              <a:t>10/26/2018</a:t>
            </a:fld>
            <a:endParaRPr lang="en-US" dirty="0"/>
          </a:p>
        </p:txBody>
      </p:sp>
      <p:sp>
        <p:nvSpPr>
          <p:cNvPr id="17" name="Segnaposto piè di pagina 16"/>
          <p:cNvSpPr>
            <a:spLocks noGrp="1"/>
          </p:cNvSpPr>
          <p:nvPr>
            <p:ph type="ftr" sz="quarter" idx="11"/>
          </p:nvPr>
        </p:nvSpPr>
        <p:spPr bwMode="auto">
          <a:xfrm rot="5400000">
            <a:off x="10045959" y="4117661"/>
            <a:ext cx="3657600" cy="512064"/>
          </a:xfrm>
        </p:spPr>
        <p:txBody>
          <a:bodyPr/>
          <a:lstStyle/>
          <a:p>
            <a:endParaRPr lang="en-US" dirty="0"/>
          </a:p>
        </p:txBody>
      </p:sp>
      <p:sp>
        <p:nvSpPr>
          <p:cNvPr id="10" name="Rettangolo 9"/>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1215180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812800" y="3429000"/>
            <a:ext cx="17272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746176"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2218944" y="5788152"/>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2540000" y="4495800"/>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767392" y="4928702"/>
            <a:ext cx="812800" cy="517524"/>
          </a:xfrm>
        </p:spPr>
        <p:txBody>
          <a:bodyPr/>
          <a:lstStyle/>
          <a:p>
            <a:fld id="{6D22F896-40B5-4ADD-8801-0D06FADFA095}" type="slidenum">
              <a:rPr lang="en-US" smtClean="0"/>
              <a:pPr/>
              <a:t>‹N›</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609600" y="1600200"/>
            <a:ext cx="99568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fld id="{48A87A34-81AB-432B-8DAE-1953F412C126}" type="datetimeFigureOut">
              <a:rPr lang="en-US" smtClean="0"/>
              <a:pPr/>
              <a:t>10/26/2018</a:t>
            </a:fld>
            <a:endParaRPr lang="en-US" dirty="0"/>
          </a:p>
        </p:txBody>
      </p:sp>
      <p:sp>
        <p:nvSpPr>
          <p:cNvPr id="9" name="Segnaposto numero diapositiva 8"/>
          <p:cNvSpPr>
            <a:spLocks noGrp="1"/>
          </p:cNvSpPr>
          <p:nvPr>
            <p:ph type="sldNum" sz="quarter" idx="15"/>
          </p:nvPr>
        </p:nvSpPr>
        <p:spPr/>
        <p:txBody>
          <a:bodyPr rtlCol="0"/>
          <a:lstStyle/>
          <a:p>
            <a:fld id="{6D22F896-40B5-4ADD-8801-0D06FADFA095}" type="slidenum">
              <a:rPr lang="en-US" smtClean="0"/>
              <a:pPr/>
              <a:t>‹N›</a:t>
            </a:fld>
            <a:endParaRPr lang="en-US" dirty="0"/>
          </a:p>
        </p:txBody>
      </p:sp>
      <p:sp>
        <p:nvSpPr>
          <p:cNvPr id="10" name="Segnaposto piè di pagina 9"/>
          <p:cNvSpPr>
            <a:spLocks noGrp="1"/>
          </p:cNvSpPr>
          <p:nvPr>
            <p:ph type="ftr" sz="quarter" idx="16"/>
          </p:nvPr>
        </p:nvSpPr>
        <p:spPr/>
        <p:txBody>
          <a:bodyPr rtlCol="0"/>
          <a:lstStyle/>
          <a:p>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3048000" y="2895600"/>
            <a:ext cx="82296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3048000" y="5010150"/>
            <a:ext cx="82296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10732008" y="1106932"/>
            <a:ext cx="2286000" cy="508000"/>
          </a:xfrm>
        </p:spPr>
        <p:txBody>
          <a:bodyPr/>
          <a:lstStyle/>
          <a:p>
            <a:fld id="{48A87A34-81AB-432B-8DAE-1953F412C126}" type="datetimeFigureOut">
              <a:rPr lang="en-US" smtClean="0"/>
              <a:pPr/>
              <a:t>10/26/2018</a:t>
            </a:fld>
            <a:endParaRPr lang="en-US" dirty="0"/>
          </a:p>
        </p:txBody>
      </p:sp>
      <p:sp>
        <p:nvSpPr>
          <p:cNvPr id="5" name="Segnaposto piè di pagina 4"/>
          <p:cNvSpPr>
            <a:spLocks noGrp="1"/>
          </p:cNvSpPr>
          <p:nvPr>
            <p:ph type="ftr" sz="quarter" idx="11"/>
          </p:nvPr>
        </p:nvSpPr>
        <p:spPr bwMode="auto">
          <a:xfrm rot="5400000">
            <a:off x="10046208" y="4114800"/>
            <a:ext cx="3657600" cy="512064"/>
          </a:xfrm>
        </p:spPr>
        <p:txBody>
          <a:bodyPr/>
          <a:lstStyle/>
          <a:p>
            <a:endParaRPr lang="en-US" dirty="0"/>
          </a:p>
        </p:txBody>
      </p:sp>
      <p:sp>
        <p:nvSpPr>
          <p:cNvPr id="9" name="Rettangolo 8"/>
          <p:cNvSpPr/>
          <p:nvPr/>
        </p:nvSpPr>
        <p:spPr bwMode="auto">
          <a:xfrm>
            <a:off x="508000" y="0"/>
            <a:ext cx="8128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368448" y="0"/>
            <a:ext cx="139552"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1320800" y="0"/>
            <a:ext cx="242496"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521760" y="0"/>
            <a:ext cx="30704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41792"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12192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138816"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2302187"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4224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625600" y="0"/>
            <a:ext cx="1016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812800" y="3429000"/>
            <a:ext cx="17272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766272" y="4866752"/>
            <a:ext cx="855232"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454773" y="5500632"/>
            <a:ext cx="18288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2218944" y="5791200"/>
            <a:ext cx="36576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2505387" y="4479888"/>
            <a:ext cx="48768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12130592"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787488" y="4928702"/>
            <a:ext cx="812800" cy="517524"/>
          </a:xfrm>
        </p:spPr>
        <p:txBody>
          <a:bodyPr/>
          <a:lstStyle/>
          <a:p>
            <a:fld id="{6D22F896-40B5-4ADD-8801-0D06FADFA095}" type="slidenum">
              <a:rPr lang="en-US" smtClean="0"/>
              <a:pPr/>
              <a:t>‹N›</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48A87A34-81AB-432B-8DAE-1953F412C126}" type="datetimeFigureOut">
              <a:rPr lang="en-US" smtClean="0"/>
              <a:pPr/>
              <a:t>10/26/2018</a:t>
            </a:fld>
            <a:endParaRPr lang="en-US" dirty="0"/>
          </a:p>
        </p:txBody>
      </p:sp>
      <p:sp>
        <p:nvSpPr>
          <p:cNvPr id="6" name="Segnaposto piè di pagina 5"/>
          <p:cNvSpPr>
            <a:spLocks noGrp="1"/>
          </p:cNvSpPr>
          <p:nvPr>
            <p:ph type="ftr" sz="quarter" idx="11"/>
          </p:nvPr>
        </p:nvSpPr>
        <p:spPr/>
        <p:txBody>
          <a:bodyPr/>
          <a:lstStyle/>
          <a:p>
            <a:endParaRPr lang="en-US" dirty="0"/>
          </a:p>
        </p:txBody>
      </p:sp>
      <p:sp>
        <p:nvSpPr>
          <p:cNvPr id="7" name="Segnaposto numero diapositiva 6"/>
          <p:cNvSpPr>
            <a:spLocks noGrp="1"/>
          </p:cNvSpPr>
          <p:nvPr>
            <p:ph type="sldNum" sz="quarter" idx="12"/>
          </p:nvPr>
        </p:nvSpPr>
        <p:spPr/>
        <p:txBody>
          <a:bodyPr/>
          <a:lstStyle/>
          <a:p>
            <a:fld id="{6D22F896-40B5-4ADD-8801-0D06FADFA095}" type="slidenum">
              <a:rPr lang="en-US" smtClean="0"/>
              <a:pPr/>
              <a:t>‹N›</a:t>
            </a:fld>
            <a:endParaRPr lang="en-US" dirty="0"/>
          </a:p>
        </p:txBody>
      </p:sp>
      <p:sp>
        <p:nvSpPr>
          <p:cNvPr id="9" name="Segnaposto contenuto 8"/>
          <p:cNvSpPr>
            <a:spLocks noGrp="1"/>
          </p:cNvSpPr>
          <p:nvPr>
            <p:ph sz="quarter" idx="1"/>
          </p:nvPr>
        </p:nvSpPr>
        <p:spPr>
          <a:xfrm>
            <a:off x="609600" y="1600200"/>
            <a:ext cx="48768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5693664" y="1600200"/>
            <a:ext cx="48768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609600" y="273050"/>
            <a:ext cx="100584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48A87A34-81AB-432B-8DAE-1953F412C126}" type="datetimeFigureOut">
              <a:rPr lang="en-US" smtClean="0"/>
              <a:pPr/>
              <a:t>10/26/2018</a:t>
            </a:fld>
            <a:endParaRPr lang="en-US" dirty="0"/>
          </a:p>
        </p:txBody>
      </p:sp>
      <p:sp>
        <p:nvSpPr>
          <p:cNvPr id="8" name="Segnaposto piè di pagina 7"/>
          <p:cNvSpPr>
            <a:spLocks noGrp="1"/>
          </p:cNvSpPr>
          <p:nvPr>
            <p:ph type="ftr" sz="quarter" idx="11"/>
          </p:nvPr>
        </p:nvSpPr>
        <p:spPr/>
        <p:txBody>
          <a:bodyPr/>
          <a:lstStyle/>
          <a:p>
            <a:endParaRPr lang="en-US" dirty="0"/>
          </a:p>
        </p:txBody>
      </p:sp>
      <p:sp>
        <p:nvSpPr>
          <p:cNvPr id="9" name="Segnaposto numero diapositiva 8"/>
          <p:cNvSpPr>
            <a:spLocks noGrp="1"/>
          </p:cNvSpPr>
          <p:nvPr>
            <p:ph type="sldNum" sz="quarter" idx="12"/>
          </p:nvPr>
        </p:nvSpPr>
        <p:spPr/>
        <p:txBody>
          <a:bodyPr/>
          <a:lstStyle/>
          <a:p>
            <a:fld id="{6D22F896-40B5-4ADD-8801-0D06FADFA095}" type="slidenum">
              <a:rPr lang="en-US" smtClean="0"/>
              <a:pPr/>
              <a:t>‹N›</a:t>
            </a:fld>
            <a:endParaRPr lang="en-US" dirty="0"/>
          </a:p>
        </p:txBody>
      </p:sp>
      <p:sp>
        <p:nvSpPr>
          <p:cNvPr id="11" name="Segnaposto contenuto 10"/>
          <p:cNvSpPr>
            <a:spLocks noGrp="1"/>
          </p:cNvSpPr>
          <p:nvPr>
            <p:ph sz="quarter" idx="2"/>
          </p:nvPr>
        </p:nvSpPr>
        <p:spPr>
          <a:xfrm>
            <a:off x="609600" y="2362200"/>
            <a:ext cx="48768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5829300" y="2362200"/>
            <a:ext cx="48768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6096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5791200" y="1569720"/>
            <a:ext cx="48768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fld id="{48A87A34-81AB-432B-8DAE-1953F412C126}" type="datetimeFigureOut">
              <a:rPr lang="en-US" smtClean="0"/>
              <a:pPr/>
              <a:t>10/26/2018</a:t>
            </a:fld>
            <a:endParaRPr lang="en-US" dirty="0"/>
          </a:p>
        </p:txBody>
      </p:sp>
      <p:sp>
        <p:nvSpPr>
          <p:cNvPr id="7" name="Segnaposto numero diapositiva 6"/>
          <p:cNvSpPr>
            <a:spLocks noGrp="1"/>
          </p:cNvSpPr>
          <p:nvPr>
            <p:ph type="sldNum" sz="quarter" idx="11"/>
          </p:nvPr>
        </p:nvSpPr>
        <p:spPr/>
        <p:txBody>
          <a:bodyPr rtlCol="0"/>
          <a:lstStyle/>
          <a:p>
            <a:fld id="{6D22F896-40B5-4ADD-8801-0D06FADFA095}" type="slidenum">
              <a:rPr lang="en-US" smtClean="0"/>
              <a:pPr/>
              <a:t>‹N›</a:t>
            </a:fld>
            <a:endParaRPr lang="en-US" dirty="0"/>
          </a:p>
        </p:txBody>
      </p:sp>
      <p:sp>
        <p:nvSpPr>
          <p:cNvPr id="8" name="Segnaposto piè di pagina 7"/>
          <p:cNvSpPr>
            <a:spLocks noGrp="1"/>
          </p:cNvSpPr>
          <p:nvPr>
            <p:ph type="ftr" sz="quarter" idx="12"/>
          </p:nvPr>
        </p:nvSpPr>
        <p:spPr/>
        <p:txBody>
          <a:bodyPr rtlCol="0"/>
          <a:lstStyle/>
          <a:p>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8A87A34-81AB-432B-8DAE-1953F412C126}" type="datetimeFigureOut">
              <a:rPr lang="en-US" smtClean="0"/>
              <a:pPr/>
              <a:t>10/26/2018</a:t>
            </a:fld>
            <a:endParaRPr lang="en-US" dirty="0"/>
          </a:p>
        </p:txBody>
      </p:sp>
      <p:sp>
        <p:nvSpPr>
          <p:cNvPr id="3" name="Segnaposto piè di pagina 2"/>
          <p:cNvSpPr>
            <a:spLocks noGrp="1"/>
          </p:cNvSpPr>
          <p:nvPr>
            <p:ph type="ftr" sz="quarter" idx="11"/>
          </p:nvPr>
        </p:nvSpPr>
        <p:spPr/>
        <p:txBody>
          <a:bodyPr/>
          <a:lstStyle/>
          <a:p>
            <a:endParaRPr lang="en-US" dirty="0"/>
          </a:p>
        </p:txBody>
      </p:sp>
      <p:sp>
        <p:nvSpPr>
          <p:cNvPr id="4" name="Segnaposto numero diapositiva 3"/>
          <p:cNvSpPr>
            <a:spLocks noGrp="1"/>
          </p:cNvSpPr>
          <p:nvPr>
            <p:ph type="sldNum" sz="quarter" idx="12"/>
          </p:nvPr>
        </p:nvSpPr>
        <p:spPr/>
        <p:txBody>
          <a:bodyPr/>
          <a:lstStyle/>
          <a:p>
            <a:fld id="{6D22F896-40B5-4ADD-8801-0D06FADFA095}" type="slidenum">
              <a:rPr lang="en-US" smtClean="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5547360" y="3124200"/>
            <a:ext cx="6309360" cy="6096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9083040" y="274320"/>
            <a:ext cx="2036064"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406400" y="274320"/>
            <a:ext cx="75184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fld id="{48A87A34-81AB-432B-8DAE-1953F412C126}" type="datetimeFigureOut">
              <a:rPr lang="en-US" smtClean="0"/>
              <a:pPr/>
              <a:t>10/26/2018</a:t>
            </a:fld>
            <a:endParaRPr lang="en-US" dirty="0"/>
          </a:p>
        </p:txBody>
      </p:sp>
      <p:sp>
        <p:nvSpPr>
          <p:cNvPr id="22" name="Segnaposto numero diapositiva 21"/>
          <p:cNvSpPr>
            <a:spLocks noGrp="1"/>
          </p:cNvSpPr>
          <p:nvPr>
            <p:ph type="sldNum" sz="quarter" idx="15"/>
          </p:nvPr>
        </p:nvSpPr>
        <p:spPr/>
        <p:txBody>
          <a:bodyPr rtlCol="0"/>
          <a:lstStyle/>
          <a:p>
            <a:fld id="{6D22F896-40B5-4ADD-8801-0D06FADFA095}" type="slidenum">
              <a:rPr lang="en-US" smtClean="0"/>
              <a:pPr/>
              <a:t>‹N›</a:t>
            </a:fld>
            <a:endParaRPr lang="en-US" dirty="0"/>
          </a:p>
        </p:txBody>
      </p:sp>
      <p:sp>
        <p:nvSpPr>
          <p:cNvPr id="23" name="Segnaposto piè di pagina 22"/>
          <p:cNvSpPr>
            <a:spLocks noGrp="1"/>
          </p:cNvSpPr>
          <p:nvPr>
            <p:ph type="ftr" sz="quarter" idx="16"/>
          </p:nvPr>
        </p:nvSpPr>
        <p:spPr/>
        <p:txBody>
          <a:bodyPr rtlCol="0"/>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11684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5518404" y="3124200"/>
            <a:ext cx="6309360" cy="6096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82296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9021064" y="264795"/>
            <a:ext cx="2032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119888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11785600" y="0"/>
            <a:ext cx="4064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83312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8256395"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fld id="{48A87A34-81AB-432B-8DAE-1953F412C126}" type="datetimeFigureOut">
              <a:rPr lang="en-US" smtClean="0"/>
              <a:pPr/>
              <a:t>10/26/2018</a:t>
            </a:fld>
            <a:endParaRPr lang="en-US" dirty="0"/>
          </a:p>
        </p:txBody>
      </p:sp>
      <p:sp>
        <p:nvSpPr>
          <p:cNvPr id="18" name="Segnaposto numero diapositiva 17"/>
          <p:cNvSpPr>
            <a:spLocks noGrp="1"/>
          </p:cNvSpPr>
          <p:nvPr>
            <p:ph type="sldNum" sz="quarter" idx="11"/>
          </p:nvPr>
        </p:nvSpPr>
        <p:spPr/>
        <p:txBody>
          <a:bodyPr rtlCol="0"/>
          <a:lstStyle/>
          <a:p>
            <a:fld id="{6D22F896-40B5-4ADD-8801-0D06FADFA095}" type="slidenum">
              <a:rPr lang="en-US" smtClean="0"/>
              <a:pPr/>
              <a:t>‹N›</a:t>
            </a:fld>
            <a:endParaRPr lang="en-US" dirty="0"/>
          </a:p>
        </p:txBody>
      </p:sp>
      <p:sp>
        <p:nvSpPr>
          <p:cNvPr id="21" name="Segnaposto piè di pagina 20"/>
          <p:cNvSpPr>
            <a:spLocks noGrp="1"/>
          </p:cNvSpPr>
          <p:nvPr>
            <p:ph type="ftr" sz="quarter" idx="12"/>
          </p:nvPr>
        </p:nvSpPr>
        <p:spPr/>
        <p:txBody>
          <a:bodyPr rtlCol="0"/>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8A87A34-81AB-432B-8DAE-1953F412C126}" type="datetimeFigureOut">
              <a:rPr lang="en-US" smtClean="0"/>
              <a:pPr/>
              <a:t>10/26/2018</a:t>
            </a:fld>
            <a:endParaRPr lang="en-US" dirty="0"/>
          </a:p>
        </p:txBody>
      </p:sp>
      <p:sp>
        <p:nvSpPr>
          <p:cNvPr id="5" name="Segnaposto piè di pagina 4"/>
          <p:cNvSpPr>
            <a:spLocks noGrp="1"/>
          </p:cNvSpPr>
          <p:nvPr>
            <p:ph type="ftr" sz="quarter" idx="11"/>
          </p:nvPr>
        </p:nvSpPr>
        <p:spPr/>
        <p:txBody>
          <a:bodyPr/>
          <a:lstStyle/>
          <a:p>
            <a:endParaRPr lang="en-US" dirty="0"/>
          </a:p>
        </p:txBody>
      </p:sp>
      <p:sp>
        <p:nvSpPr>
          <p:cNvPr id="6" name="Segnaposto numero diapositiva 5"/>
          <p:cNvSpPr>
            <a:spLocks noGrp="1"/>
          </p:cNvSpPr>
          <p:nvPr>
            <p:ph type="sldNum" sz="quarter" idx="12"/>
          </p:nvPr>
        </p:nvSpPr>
        <p:spPr/>
        <p:txBody>
          <a:bodyPr/>
          <a:lstStyle/>
          <a:p>
            <a:fld id="{6D22F896-40B5-4ADD-8801-0D06FADFA095}" type="slidenum">
              <a:rPr lang="en-US" smtClean="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839200" y="274640"/>
            <a:ext cx="22352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609600" y="274639"/>
            <a:ext cx="80264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8A87A34-81AB-432B-8DAE-1953F412C126}" type="datetimeFigureOut">
              <a:rPr lang="en-US" smtClean="0"/>
              <a:pPr/>
              <a:t>10/26/2018</a:t>
            </a:fld>
            <a:endParaRPr lang="en-US" dirty="0"/>
          </a:p>
        </p:txBody>
      </p:sp>
      <p:sp>
        <p:nvSpPr>
          <p:cNvPr id="5" name="Segnaposto piè di pagina 4"/>
          <p:cNvSpPr>
            <a:spLocks noGrp="1"/>
          </p:cNvSpPr>
          <p:nvPr>
            <p:ph type="ftr" sz="quarter" idx="11"/>
          </p:nvPr>
        </p:nvSpPr>
        <p:spPr/>
        <p:txBody>
          <a:bodyPr/>
          <a:lstStyle/>
          <a:p>
            <a:endParaRPr lang="en-US" dirty="0"/>
          </a:p>
        </p:txBody>
      </p:sp>
      <p:sp>
        <p:nvSpPr>
          <p:cNvPr id="6" name="Segnaposto numero diapositiva 5"/>
          <p:cNvSpPr>
            <a:spLocks noGrp="1"/>
          </p:cNvSpPr>
          <p:nvPr>
            <p:ph type="sldNum" sz="quarter" idx="12"/>
          </p:nvPr>
        </p:nvSpPr>
        <p:spPr/>
        <p:txBody>
          <a:bodyPr/>
          <a:lstStyle/>
          <a:p>
            <a:fld id="{6D22F896-40B5-4ADD-8801-0D06FADFA095}" type="slidenum">
              <a:rPr lang="en-US" smtClean="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11684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609600" y="274638"/>
            <a:ext cx="99568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609600" y="1600200"/>
            <a:ext cx="99568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10454640" y="1017843"/>
            <a:ext cx="2011680" cy="512064"/>
          </a:xfrm>
          <a:prstGeom prst="rect">
            <a:avLst/>
          </a:prstGeom>
        </p:spPr>
        <p:txBody>
          <a:bodyPr vert="horz" anchor="ctr" anchorCtr="0"/>
          <a:lstStyle>
            <a:lvl1pPr algn="r" eaLnBrk="1" latinLnBrk="0" hangingPunct="1">
              <a:defRPr kumimoji="0" sz="1200">
                <a:solidFill>
                  <a:schemeClr val="tx2"/>
                </a:solidFill>
              </a:defRPr>
            </a:lvl1pPr>
          </a:lstStyle>
          <a:p>
            <a:fld id="{48A87A34-81AB-432B-8DAE-1953F412C126}" type="datetimeFigureOut">
              <a:rPr lang="en-US" smtClean="0"/>
              <a:pPr/>
              <a:t>10/26/2018</a:t>
            </a:fld>
            <a:endParaRPr lang="en-US" dirty="0"/>
          </a:p>
        </p:txBody>
      </p:sp>
      <p:sp>
        <p:nvSpPr>
          <p:cNvPr id="3" name="Segnaposto piè di pagina 2"/>
          <p:cNvSpPr>
            <a:spLocks noGrp="1"/>
          </p:cNvSpPr>
          <p:nvPr>
            <p:ph type="ftr" sz="quarter" idx="3"/>
          </p:nvPr>
        </p:nvSpPr>
        <p:spPr>
          <a:xfrm rot="5400000">
            <a:off x="9853648" y="3676280"/>
            <a:ext cx="3200400" cy="487680"/>
          </a:xfrm>
          <a:prstGeom prst="rect">
            <a:avLst/>
          </a:prstGeom>
        </p:spPr>
        <p:txBody>
          <a:bodyPr vert="horz" anchor="ctr" anchorCtr="0"/>
          <a:lstStyle>
            <a:lvl1pPr algn="l" eaLnBrk="1" latinLnBrk="0" hangingPunct="1">
              <a:defRPr kumimoji="0" sz="1200">
                <a:solidFill>
                  <a:schemeClr val="tx2"/>
                </a:solidFill>
              </a:defRPr>
            </a:lvl1pPr>
          </a:lstStyle>
          <a:p>
            <a:endParaRPr lang="en-US" dirty="0"/>
          </a:p>
        </p:txBody>
      </p:sp>
      <p:sp>
        <p:nvSpPr>
          <p:cNvPr id="7" name="Connettore 1 6"/>
          <p:cNvSpPr>
            <a:spLocks noChangeShapeType="1"/>
          </p:cNvSpPr>
          <p:nvPr/>
        </p:nvSpPr>
        <p:spPr bwMode="auto">
          <a:xfrm>
            <a:off x="1016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119888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11785600" y="0"/>
            <a:ext cx="4064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18872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10875264" y="5715000"/>
            <a:ext cx="73152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10838688" y="5734050"/>
            <a:ext cx="812800" cy="521208"/>
          </a:xfrm>
          <a:prstGeom prst="rect">
            <a:avLst/>
          </a:prstGeom>
        </p:spPr>
        <p:txBody>
          <a:bodyPr vert="horz" anchor="ctr"/>
          <a:lstStyle>
            <a:lvl1pPr algn="ctr" eaLnBrk="1" latinLnBrk="0" hangingPunct="1">
              <a:defRPr kumimoji="0" sz="1400" b="1">
                <a:solidFill>
                  <a:srgbClr val="FFFFFF"/>
                </a:solidFill>
              </a:defRPr>
            </a:lvl1pPr>
          </a:lstStyle>
          <a:p>
            <a:fld id="{6D22F896-40B5-4ADD-8801-0D06FADFA095}"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p:txBody>
          <a:bodyPr/>
          <a:lstStyle/>
          <a:p>
            <a:r>
              <a:rPr lang="it-IT" dirty="0" smtClean="0"/>
              <a:t>Adozione bilancio</a:t>
            </a:r>
            <a:endParaRPr lang="it-IT" dirty="0"/>
          </a:p>
        </p:txBody>
      </p:sp>
      <p:sp>
        <p:nvSpPr>
          <p:cNvPr id="5" name="Segnaposto contenuto 4"/>
          <p:cNvSpPr>
            <a:spLocks noGrp="1"/>
          </p:cNvSpPr>
          <p:nvPr>
            <p:ph sz="quarter" idx="1"/>
          </p:nvPr>
        </p:nvSpPr>
        <p:spPr/>
        <p:txBody>
          <a:bodyPr>
            <a:noAutofit/>
          </a:bodyPr>
          <a:lstStyle/>
          <a:p>
            <a:pPr marL="0" indent="0">
              <a:buNone/>
            </a:pPr>
            <a:r>
              <a:rPr lang="it-IT" sz="2800" dirty="0"/>
              <a:t>La Commissione, il Parlamento e il Consiglio dei ministri hanno ruoli e poteri diversi nell’adozione del bilancio.</a:t>
            </a:r>
          </a:p>
          <a:p>
            <a:pPr marL="0" indent="0">
              <a:buNone/>
            </a:pPr>
            <a:r>
              <a:rPr lang="it-IT" sz="2800" dirty="0" smtClean="0"/>
              <a:t>Per </a:t>
            </a:r>
            <a:r>
              <a:rPr lang="it-IT" sz="2800" dirty="0"/>
              <a:t>prima cosa queste tre istituzioni concludono un accordo vincolante per assicurare la disciplina di bilancio e la programmazione a lungo termine e per rafforzare la cooperazione nell’ambito dei bilanci annuali</a:t>
            </a:r>
          </a:p>
          <a:p>
            <a:pPr marL="0" indent="0">
              <a:buNone/>
            </a:pPr>
            <a:endParaRPr lang="it-IT" sz="2800" dirty="0"/>
          </a:p>
        </p:txBody>
      </p:sp>
    </p:spTree>
    <p:extLst>
      <p:ext uri="{BB962C8B-B14F-4D97-AF65-F5344CB8AC3E}">
        <p14:creationId xmlns="" xmlns:p14="http://schemas.microsoft.com/office/powerpoint/2010/main" val="7693881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Questo «accordo </a:t>
            </a:r>
            <a:r>
              <a:rPr lang="it-IT" sz="2800" dirty="0" err="1"/>
              <a:t>interistituzionale</a:t>
            </a:r>
            <a:r>
              <a:rPr lang="it-IT" sz="2800" dirty="0"/>
              <a:t>» comprende un «quadro finanziario pluriennale» che fissa i limiti superiori annui (noti come «massimali») per capitolo. </a:t>
            </a:r>
          </a:p>
          <a:p>
            <a:pPr marL="0" indent="0">
              <a:buNone/>
            </a:pPr>
            <a:r>
              <a:rPr lang="it-IT" sz="2800" dirty="0"/>
              <a:t>I bilanci annuali devono rispettare questi massimali.</a:t>
            </a:r>
          </a:p>
          <a:p>
            <a:endParaRPr lang="it-IT" dirty="0"/>
          </a:p>
          <a:p>
            <a:endParaRPr lang="it-IT" dirty="0"/>
          </a:p>
        </p:txBody>
      </p:sp>
    </p:spTree>
    <p:extLst>
      <p:ext uri="{BB962C8B-B14F-4D97-AF65-F5344CB8AC3E}">
        <p14:creationId xmlns="" xmlns:p14="http://schemas.microsoft.com/office/powerpoint/2010/main" val="23768829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Vi sono due tipi di spese di bilancio: obbligatorie e non obbligatorie. </a:t>
            </a:r>
          </a:p>
          <a:p>
            <a:pPr marL="0" indent="0">
              <a:buNone/>
            </a:pPr>
            <a:r>
              <a:rPr lang="it-IT" sz="2800" dirty="0"/>
              <a:t>Le spese obbligatorie sono tutte quelle derivanti da accordi internazionali e dai trattati dell’UE. Tutti gli altri tipi di spesa sono classificati come non obbligatori</a:t>
            </a:r>
            <a:r>
              <a:rPr lang="it-IT" dirty="0"/>
              <a:t>.</a:t>
            </a:r>
          </a:p>
          <a:p>
            <a:endParaRPr lang="it-IT" dirty="0"/>
          </a:p>
          <a:p>
            <a:endParaRPr lang="it-IT" dirty="0"/>
          </a:p>
        </p:txBody>
      </p:sp>
    </p:spTree>
    <p:extLst>
      <p:ext uri="{BB962C8B-B14F-4D97-AF65-F5344CB8AC3E}">
        <p14:creationId xmlns="" xmlns:p14="http://schemas.microsoft.com/office/powerpoint/2010/main" val="39851537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Al Consiglio dei ministri spetta la decisione definitiva sulle spese obbligatorie e al Parlamento quella sulle spese non obbligatorie</a:t>
            </a:r>
          </a:p>
        </p:txBody>
      </p:sp>
    </p:spTree>
    <p:extLst>
      <p:ext uri="{BB962C8B-B14F-4D97-AF65-F5344CB8AC3E}">
        <p14:creationId xmlns="" xmlns:p14="http://schemas.microsoft.com/office/powerpoint/2010/main" val="223074162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u="sng" dirty="0"/>
              <a:t>Tutte le istituzioni e gli organi dell’UE preparano i loro preventivi di spesa </a:t>
            </a:r>
            <a:r>
              <a:rPr lang="it-IT" sz="2800" dirty="0"/>
              <a:t>per il progetto preliminare di bilancio in base alle proprie procedure interne.</a:t>
            </a:r>
          </a:p>
          <a:p>
            <a:r>
              <a:rPr lang="it-IT" sz="2800" u="sng" dirty="0" smtClean="0"/>
              <a:t>La </a:t>
            </a:r>
            <a:r>
              <a:rPr lang="it-IT" sz="2800" u="sng" dirty="0"/>
              <a:t>Commissione riunisce i preventivi </a:t>
            </a:r>
            <a:r>
              <a:rPr lang="it-IT" sz="2800" dirty="0"/>
              <a:t>e stabilisce</a:t>
            </a:r>
            <a:r>
              <a:rPr lang="it-IT" sz="2800" b="1" dirty="0"/>
              <a:t> il «progetto preliminare di bilancio»</a:t>
            </a:r>
            <a:r>
              <a:rPr lang="it-IT" sz="2800" dirty="0"/>
              <a:t>, che tiene conto degli orientamenti o delle priorità dell’esercizio finanziario a venire.</a:t>
            </a:r>
          </a:p>
          <a:p>
            <a:endParaRPr lang="it-IT" dirty="0"/>
          </a:p>
        </p:txBody>
      </p:sp>
    </p:spTree>
    <p:extLst>
      <p:ext uri="{BB962C8B-B14F-4D97-AF65-F5344CB8AC3E}">
        <p14:creationId xmlns="" xmlns:p14="http://schemas.microsoft.com/office/powerpoint/2010/main" val="2216880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La Commissione sottopone il progetto preliminare di bilancio al Consiglio dell’Unione in aprile o all’inizio di maggio, prima della riunione in luglio del Consiglio «Bilancio».</a:t>
            </a:r>
          </a:p>
          <a:p>
            <a:pPr marL="0" indent="0">
              <a:buNone/>
            </a:pPr>
            <a:endParaRPr lang="it-IT" sz="2800" dirty="0"/>
          </a:p>
          <a:p>
            <a:pPr marL="0" indent="0">
              <a:buNone/>
            </a:pPr>
            <a:r>
              <a:rPr lang="it-IT" sz="2800" dirty="0"/>
              <a:t>Il Consiglio dei ministri e il Parlamento devono lavorare sulla base di questa proposta della Commissione.</a:t>
            </a:r>
          </a:p>
          <a:p>
            <a:endParaRPr lang="it-IT" dirty="0"/>
          </a:p>
        </p:txBody>
      </p:sp>
      <p:sp>
        <p:nvSpPr>
          <p:cNvPr id="4" name="Freccia in giù 3"/>
          <p:cNvSpPr/>
          <p:nvPr/>
        </p:nvSpPr>
        <p:spPr>
          <a:xfrm>
            <a:off x="5756856" y="3966693"/>
            <a:ext cx="888643" cy="4507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 xmlns:p14="http://schemas.microsoft.com/office/powerpoint/2010/main" val="11781453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Prima lettura del Consiglio</a:t>
            </a:r>
          </a:p>
          <a:p>
            <a:pPr marL="0" indent="0">
              <a:buNone/>
            </a:pPr>
            <a:r>
              <a:rPr lang="it-IT" sz="2800" dirty="0"/>
              <a:t>Dopo una riunione di concertazione con il Parlamento, </a:t>
            </a:r>
            <a:r>
              <a:rPr lang="it-IT" sz="2800" b="1" dirty="0"/>
              <a:t>il Consiglio dei ministri, </a:t>
            </a:r>
            <a:r>
              <a:rPr lang="it-IT" sz="2800" dirty="0"/>
              <a:t>dopo aver apportato eventuali modifiche al progetto preliminare </a:t>
            </a:r>
            <a:r>
              <a:rPr lang="it-IT" sz="2800" b="1" dirty="0"/>
              <a:t>adotta il progetto di bilancio </a:t>
            </a:r>
            <a:r>
              <a:rPr lang="it-IT" sz="2800" dirty="0"/>
              <a:t>e in settembre lo trasmette al Parlamento.</a:t>
            </a:r>
          </a:p>
          <a:p>
            <a:pPr marL="0" indent="0">
              <a:buNone/>
            </a:pPr>
            <a:endParaRPr lang="it-IT" sz="2800" dirty="0"/>
          </a:p>
          <a:p>
            <a:pPr marL="0" indent="0">
              <a:buNone/>
            </a:pPr>
            <a:endParaRPr lang="it-IT" sz="2800" dirty="0"/>
          </a:p>
        </p:txBody>
      </p:sp>
    </p:spTree>
    <p:extLst>
      <p:ext uri="{BB962C8B-B14F-4D97-AF65-F5344CB8AC3E}">
        <p14:creationId xmlns="" xmlns:p14="http://schemas.microsoft.com/office/powerpoint/2010/main" val="3781857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Prima lettura del Parlamento</a:t>
            </a:r>
          </a:p>
          <a:p>
            <a:pPr marL="0" indent="0">
              <a:buNone/>
            </a:pPr>
            <a:r>
              <a:rPr lang="it-IT" sz="2800" dirty="0"/>
              <a:t>Nella sua prima lettura, che si tiene in ottobre, il Parlamento può decidere di apportare emendamenti al progetto di bilancio.</a:t>
            </a:r>
          </a:p>
          <a:p>
            <a:pPr marL="0" indent="0">
              <a:buNone/>
            </a:pPr>
            <a:r>
              <a:rPr lang="it-IT" sz="2800" dirty="0"/>
              <a:t>Le questioni controverse sono prima discusse in riunioni a tre («</a:t>
            </a:r>
            <a:r>
              <a:rPr lang="it-IT" sz="2800" dirty="0" err="1"/>
              <a:t>trialogo</a:t>
            </a:r>
            <a:r>
              <a:rPr lang="it-IT" sz="2800" dirty="0"/>
              <a:t>») con la Presidenza del Consiglio e con la Commissione.</a:t>
            </a:r>
          </a:p>
          <a:p>
            <a:pPr marL="0" indent="0">
              <a:buNone/>
            </a:pPr>
            <a:r>
              <a:rPr lang="it-IT" sz="2800" dirty="0"/>
              <a:t>La prima lettura e gli emendamenti del Parlamento sono quindi ritrasmessi al Consiglio</a:t>
            </a:r>
          </a:p>
          <a:p>
            <a:endParaRPr lang="it-IT" dirty="0"/>
          </a:p>
        </p:txBody>
      </p:sp>
    </p:spTree>
    <p:extLst>
      <p:ext uri="{BB962C8B-B14F-4D97-AF65-F5344CB8AC3E}">
        <p14:creationId xmlns="" xmlns:p14="http://schemas.microsoft.com/office/powerpoint/2010/main" val="3496633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Seconda lettura del Consiglio</a:t>
            </a:r>
          </a:p>
          <a:p>
            <a:pPr marL="0" indent="0">
              <a:buNone/>
            </a:pPr>
            <a:r>
              <a:rPr lang="it-IT" sz="2800" dirty="0"/>
              <a:t>Prima di procedere ad una seconda lettura in novembre, il Consiglio tiene un’altra riunione di concertazione con il Parlamento nell’intento di raggiungere un accordo sull’insieme del bilancio.</a:t>
            </a:r>
          </a:p>
          <a:p>
            <a:pPr marL="0" indent="0">
              <a:buNone/>
            </a:pPr>
            <a:r>
              <a:rPr lang="it-IT" sz="2800" dirty="0"/>
              <a:t>Il Consiglio adotta quindi la seconda lettura</a:t>
            </a:r>
          </a:p>
          <a:p>
            <a:pPr marL="0" indent="0">
              <a:buNone/>
            </a:pPr>
            <a:endParaRPr lang="it-IT" sz="2800" dirty="0"/>
          </a:p>
          <a:p>
            <a:pPr marL="0" indent="0">
              <a:buNone/>
            </a:pPr>
            <a:r>
              <a:rPr lang="it-IT" sz="2800" dirty="0"/>
              <a:t>Il Parlamento approva o respinge il bilancio (seconda lettura).</a:t>
            </a:r>
          </a:p>
          <a:p>
            <a:endParaRPr lang="it-IT" dirty="0"/>
          </a:p>
        </p:txBody>
      </p:sp>
    </p:spTree>
    <p:extLst>
      <p:ext uri="{BB962C8B-B14F-4D97-AF65-F5344CB8AC3E}">
        <p14:creationId xmlns="" xmlns:p14="http://schemas.microsoft.com/office/powerpoint/2010/main" val="22958562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a:t>Il </a:t>
            </a:r>
            <a:r>
              <a:rPr lang="it-IT" sz="2800" dirty="0"/>
              <a:t>Parlamento può modificare l’ultimo testo del Consiglio prima di votare la versione definitiva del bilancio in dicembre.</a:t>
            </a:r>
          </a:p>
          <a:p>
            <a:r>
              <a:rPr lang="it-IT" sz="2800" dirty="0"/>
              <a:t>Se il bilancio è approvato, il presidente del Parlamento lo firma dandogli così forza di legge.</a:t>
            </a:r>
          </a:p>
          <a:p>
            <a:endParaRPr lang="it-IT" sz="2800" dirty="0"/>
          </a:p>
          <a:p>
            <a:r>
              <a:rPr lang="it-IT" sz="2800" dirty="0"/>
              <a:t>Il Parlamento può anche respingere il bilancio.</a:t>
            </a:r>
          </a:p>
          <a:p>
            <a:endParaRPr lang="it-IT" sz="2800" dirty="0"/>
          </a:p>
        </p:txBody>
      </p:sp>
    </p:spTree>
    <p:extLst>
      <p:ext uri="{BB962C8B-B14F-4D97-AF65-F5344CB8AC3E}">
        <p14:creationId xmlns="" xmlns:p14="http://schemas.microsoft.com/office/powerpoint/2010/main" val="241979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COMITATO ECONOMICO E SOCIALE EUROPEO. CESE.</a:t>
            </a:r>
          </a:p>
        </p:txBody>
      </p:sp>
      <p:sp>
        <p:nvSpPr>
          <p:cNvPr id="3" name="Segnaposto contenuto 2"/>
          <p:cNvSpPr>
            <a:spLocks noGrp="1"/>
          </p:cNvSpPr>
          <p:nvPr>
            <p:ph sz="quarter" idx="1"/>
          </p:nvPr>
        </p:nvSpPr>
        <p:spPr/>
        <p:txBody>
          <a:bodyPr>
            <a:normAutofit/>
          </a:bodyPr>
          <a:lstStyle/>
          <a:p>
            <a:pPr marL="0" indent="0">
              <a:buNone/>
            </a:pPr>
            <a:r>
              <a:rPr lang="it-IT" sz="2800" dirty="0"/>
              <a:t>Il CESE è un organo consultivo dell'Unione europea. </a:t>
            </a:r>
          </a:p>
          <a:p>
            <a:pPr marL="0" indent="0">
              <a:buNone/>
            </a:pPr>
            <a:r>
              <a:rPr lang="it-IT" sz="2800" dirty="0"/>
              <a:t>Istituito nel 1957, esso fornisce consulenza qualificata alle maggiori istituzioni dell'UE (Commissione, Consiglio e Parlamento europeo) attraverso l'elaborazione di pareri sulle proposte di leggi europee, e si esprime inoltre con pareri formulati di propria iniziativa su altre problematiche che a suo giudizio meritano una riflessione. </a:t>
            </a:r>
          </a:p>
          <a:p>
            <a:pPr marL="0" indent="0">
              <a:buNone/>
            </a:pPr>
            <a:endParaRPr lang="it-IT" sz="2800" dirty="0"/>
          </a:p>
        </p:txBody>
      </p:sp>
    </p:spTree>
    <p:extLst>
      <p:ext uri="{BB962C8B-B14F-4D97-AF65-F5344CB8AC3E}">
        <p14:creationId xmlns="" xmlns:p14="http://schemas.microsoft.com/office/powerpoint/2010/main" val="2590704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Comitato delle regioni</a:t>
            </a:r>
            <a:endParaRPr lang="it-IT" dirty="0"/>
          </a:p>
        </p:txBody>
      </p:sp>
      <p:sp>
        <p:nvSpPr>
          <p:cNvPr id="3" name="Segnaposto contenuto 2"/>
          <p:cNvSpPr>
            <a:spLocks noGrp="1"/>
          </p:cNvSpPr>
          <p:nvPr>
            <p:ph sz="quarter" idx="1"/>
          </p:nvPr>
        </p:nvSpPr>
        <p:spPr/>
        <p:txBody>
          <a:bodyPr>
            <a:normAutofit/>
          </a:bodyPr>
          <a:lstStyle/>
          <a:p>
            <a:pPr marL="0" indent="0">
              <a:buNone/>
            </a:pPr>
            <a:r>
              <a:rPr lang="it-IT" sz="2800" dirty="0"/>
              <a:t>l Comitato delle regioni è un organo consultivo che dà voce agli enti regionali e locali dell'Unione europea.</a:t>
            </a:r>
          </a:p>
          <a:p>
            <a:pPr marL="0" indent="0">
              <a:buNone/>
            </a:pPr>
            <a:endParaRPr lang="it-IT" sz="2800" dirty="0"/>
          </a:p>
          <a:p>
            <a:pPr marL="0" indent="0">
              <a:buNone/>
            </a:pPr>
            <a:r>
              <a:rPr lang="it-IT" sz="2800" dirty="0"/>
              <a:t>Il ruolo del Comitato delle regioni (</a:t>
            </a:r>
            <a:r>
              <a:rPr lang="it-IT" sz="2800" dirty="0" err="1"/>
              <a:t>CdR</a:t>
            </a:r>
            <a:r>
              <a:rPr lang="it-IT" sz="2800" dirty="0"/>
              <a:t>) è quello di fare in modo che la legislazione dell'UE tenga conto della prospettiva locale e regionale. </a:t>
            </a:r>
          </a:p>
        </p:txBody>
      </p:sp>
    </p:spTree>
    <p:extLst>
      <p:ext uri="{BB962C8B-B14F-4D97-AF65-F5344CB8AC3E}">
        <p14:creationId xmlns="" xmlns:p14="http://schemas.microsoft.com/office/powerpoint/2010/main" val="2723489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GARANTE EUROPEO DELLA PROTEZIONE DEI DATI (GEPD) </a:t>
            </a:r>
            <a:br>
              <a:rPr lang="it-IT" dirty="0"/>
            </a:br>
            <a:endParaRPr lang="it-IT" dirty="0"/>
          </a:p>
        </p:txBody>
      </p:sp>
      <p:sp>
        <p:nvSpPr>
          <p:cNvPr id="3" name="Segnaposto contenuto 2"/>
          <p:cNvSpPr>
            <a:spLocks noGrp="1"/>
          </p:cNvSpPr>
          <p:nvPr>
            <p:ph sz="quarter" idx="1"/>
          </p:nvPr>
        </p:nvSpPr>
        <p:spPr/>
        <p:txBody>
          <a:bodyPr/>
          <a:lstStyle/>
          <a:p>
            <a:endParaRPr lang="it-IT" dirty="0"/>
          </a:p>
          <a:p>
            <a:pPr marL="0" indent="0">
              <a:buNone/>
            </a:pPr>
            <a:r>
              <a:rPr lang="it-IT" sz="2800" dirty="0"/>
              <a:t>Suo compito è garantire il rispetto del diritto alla vita privata nel trattamento dei dati personali da parte delle istituzioni e degli organi dell’UE.</a:t>
            </a:r>
          </a:p>
          <a:p>
            <a:pPr marL="0" indent="0">
              <a:buNone/>
            </a:pPr>
            <a:endParaRPr lang="it-IT" sz="2800" dirty="0"/>
          </a:p>
          <a:p>
            <a:endParaRPr lang="it-IT" dirty="0"/>
          </a:p>
        </p:txBody>
      </p:sp>
    </p:spTree>
    <p:extLst>
      <p:ext uri="{BB962C8B-B14F-4D97-AF65-F5344CB8AC3E}">
        <p14:creationId xmlns="" xmlns:p14="http://schemas.microsoft.com/office/powerpoint/2010/main" val="3064888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Bei BANCA EUROPEA PER GLI INVESTIMENTI </a:t>
            </a:r>
          </a:p>
        </p:txBody>
      </p:sp>
      <p:sp>
        <p:nvSpPr>
          <p:cNvPr id="3" name="Segnaposto contenuto 2"/>
          <p:cNvSpPr>
            <a:spLocks noGrp="1"/>
          </p:cNvSpPr>
          <p:nvPr>
            <p:ph sz="quarter" idx="1"/>
          </p:nvPr>
        </p:nvSpPr>
        <p:spPr/>
        <p:txBody>
          <a:bodyPr>
            <a:noAutofit/>
          </a:bodyPr>
          <a:lstStyle/>
          <a:p>
            <a:pPr marL="0" indent="0">
              <a:buNone/>
            </a:pPr>
            <a:r>
              <a:rPr lang="it-IT" sz="2800" dirty="0"/>
              <a:t>La BEI, è un organismo dell’Unione e una banca.</a:t>
            </a:r>
          </a:p>
          <a:p>
            <a:pPr marL="0" indent="0">
              <a:buNone/>
            </a:pPr>
            <a:r>
              <a:rPr lang="it-IT" sz="2800" dirty="0" smtClean="0"/>
              <a:t>-concede </a:t>
            </a:r>
            <a:r>
              <a:rPr lang="it-IT" sz="2800" dirty="0"/>
              <a:t>prestiti al settore pubblico e privato per finanziare progetti d’interesse comune agli Stati membri</a:t>
            </a:r>
          </a:p>
          <a:p>
            <a:pPr marL="0" indent="0">
              <a:buNone/>
            </a:pPr>
            <a:r>
              <a:rPr lang="it-IT" sz="2800" dirty="0" smtClean="0"/>
              <a:t>-dispone </a:t>
            </a:r>
            <a:r>
              <a:rPr lang="it-IT" sz="2800" dirty="0"/>
              <a:t>di un proprio capitale sottoscritto ab inizio dagli Stati membri e periodicamente aumentato</a:t>
            </a:r>
          </a:p>
          <a:p>
            <a:pPr marL="0" indent="0">
              <a:buNone/>
            </a:pPr>
            <a:r>
              <a:rPr lang="it-IT" sz="2800" dirty="0" smtClean="0"/>
              <a:t>-la </a:t>
            </a:r>
            <a:r>
              <a:rPr lang="it-IT" sz="2800" dirty="0"/>
              <a:t>BEI non persegue  fini di </a:t>
            </a:r>
            <a:r>
              <a:rPr lang="it-IT" sz="2800" dirty="0" smtClean="0"/>
              <a:t>lucro</a:t>
            </a:r>
            <a:endParaRPr lang="it-IT" sz="2800" dirty="0"/>
          </a:p>
        </p:txBody>
      </p:sp>
    </p:spTree>
    <p:extLst>
      <p:ext uri="{BB962C8B-B14F-4D97-AF65-F5344CB8AC3E}">
        <p14:creationId xmlns="" xmlns:p14="http://schemas.microsoft.com/office/powerpoint/2010/main" val="29971536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La BEI è azionista di maggioranza del FONDO EUROPEO PER GLI INVESTIMENTI (FEI).</a:t>
            </a:r>
          </a:p>
          <a:p>
            <a:pPr marL="0" indent="0">
              <a:buNone/>
            </a:pPr>
            <a:r>
              <a:rPr lang="it-IT" sz="2800" dirty="0" smtClean="0"/>
              <a:t>•Il </a:t>
            </a:r>
            <a:r>
              <a:rPr lang="it-IT" sz="2800" dirty="0"/>
              <a:t>Fondo europeo per gli investimenti (FEI) è stato istituito nel 1994 per sostenere le piccole e medie imprese. </a:t>
            </a:r>
          </a:p>
          <a:p>
            <a:pPr marL="0" indent="0">
              <a:buNone/>
            </a:pPr>
            <a:endParaRPr lang="it-IT" sz="2800" dirty="0"/>
          </a:p>
        </p:txBody>
      </p:sp>
    </p:spTree>
    <p:extLst>
      <p:ext uri="{BB962C8B-B14F-4D97-AF65-F5344CB8AC3E}">
        <p14:creationId xmlns="" xmlns:p14="http://schemas.microsoft.com/office/powerpoint/2010/main" val="2385240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Principi </a:t>
            </a:r>
            <a:r>
              <a:rPr lang="it-IT" dirty="0" err="1" smtClean="0"/>
              <a:t>attivita’</a:t>
            </a:r>
            <a:r>
              <a:rPr lang="it-IT" dirty="0" smtClean="0"/>
              <a:t> comunitaria</a:t>
            </a:r>
            <a:endParaRPr lang="it-IT" dirty="0"/>
          </a:p>
        </p:txBody>
      </p:sp>
      <p:sp>
        <p:nvSpPr>
          <p:cNvPr id="3" name="Segnaposto contenuto 2"/>
          <p:cNvSpPr>
            <a:spLocks noGrp="1"/>
          </p:cNvSpPr>
          <p:nvPr>
            <p:ph sz="quarter" idx="1"/>
          </p:nvPr>
        </p:nvSpPr>
        <p:spPr/>
        <p:txBody>
          <a:bodyPr/>
          <a:lstStyle/>
          <a:p>
            <a:pPr marL="0" indent="0">
              <a:buNone/>
            </a:pPr>
            <a:r>
              <a:rPr lang="it-IT" sz="2800" dirty="0"/>
              <a:t>IL PRINCIPIO DELLA CERTEZZA DEL DIRITTO.</a:t>
            </a:r>
          </a:p>
          <a:p>
            <a:pPr marL="0" indent="0">
              <a:buNone/>
            </a:pPr>
            <a:r>
              <a:rPr lang="it-IT" sz="2800" dirty="0"/>
              <a:t>Il principale profilo riguarda la trasparenza dell’attività dell’amministrazione, nel senso che la normativa comunitaria deve essere chiara e la sua applicazione prevedibile per coloro che vi sono sottoposti, in modo che possano agire in modo adeguato</a:t>
            </a:r>
          </a:p>
          <a:p>
            <a:endParaRPr lang="it-IT" dirty="0"/>
          </a:p>
        </p:txBody>
      </p:sp>
    </p:spTree>
    <p:extLst>
      <p:ext uri="{BB962C8B-B14F-4D97-AF65-F5344CB8AC3E}">
        <p14:creationId xmlns="" xmlns:p14="http://schemas.microsoft.com/office/powerpoint/2010/main" val="3762948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Autofit/>
          </a:bodyPr>
          <a:lstStyle/>
          <a:p>
            <a:pPr marL="0" indent="0">
              <a:buNone/>
            </a:pPr>
            <a:r>
              <a:rPr lang="it-IT" sz="2800" dirty="0"/>
              <a:t>IL PRINCIPIO DI SUSSIDIARIETA’</a:t>
            </a:r>
          </a:p>
          <a:p>
            <a:pPr marL="0" indent="0">
              <a:buNone/>
            </a:pPr>
            <a:r>
              <a:rPr lang="it-IT" sz="2800" dirty="0"/>
              <a:t>Tale principio permette di stabilire quando l’UE può legiferare e contribuisce a che le decisioni siano prese al livello più vicino possibile ai cittadini.</a:t>
            </a:r>
          </a:p>
          <a:p>
            <a:pPr marL="0" indent="0">
              <a:buNone/>
            </a:pPr>
            <a:endParaRPr lang="it-IT" sz="2800" dirty="0"/>
          </a:p>
          <a:p>
            <a:pPr marL="0" indent="0">
              <a:buNone/>
            </a:pPr>
            <a:r>
              <a:rPr lang="it-IT" sz="2800" dirty="0"/>
              <a:t>Il principio di sussidiarietà è sancito dall’articolo 5 del trattato UE</a:t>
            </a:r>
          </a:p>
        </p:txBody>
      </p:sp>
    </p:spTree>
    <p:extLst>
      <p:ext uri="{BB962C8B-B14F-4D97-AF65-F5344CB8AC3E}">
        <p14:creationId xmlns="" xmlns:p14="http://schemas.microsoft.com/office/powerpoint/2010/main" val="1462062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dirty="0"/>
              <a:t>Il principio di </a:t>
            </a:r>
            <a:r>
              <a:rPr lang="it-IT" sz="2800" dirty="0" err="1"/>
              <a:t>sussidarietà</a:t>
            </a:r>
            <a:r>
              <a:rPr lang="it-IT" sz="2800" dirty="0"/>
              <a:t> figura accanto a due altri principi, anch’essi ritenuti fondamentali per il processo decisionale europeo: il principio di attribuzione e di proporzionalità</a:t>
            </a:r>
          </a:p>
        </p:txBody>
      </p:sp>
    </p:spTree>
    <p:extLst>
      <p:ext uri="{BB962C8B-B14F-4D97-AF65-F5344CB8AC3E}">
        <p14:creationId xmlns="" xmlns:p14="http://schemas.microsoft.com/office/powerpoint/2010/main" val="101247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IL PRINCIPIO DI ATTRIBUZIONE.</a:t>
            </a:r>
          </a:p>
          <a:p>
            <a:pPr marL="0" indent="0">
              <a:buNone/>
            </a:pPr>
            <a:r>
              <a:rPr lang="it-IT" sz="2800" dirty="0" smtClean="0"/>
              <a:t>Secondo </a:t>
            </a:r>
            <a:r>
              <a:rPr lang="it-IT" sz="2800" dirty="0"/>
              <a:t>tale principio, l’Unione europea agisce esclusivamente nei limiti delle competenze che le sono attribuite dagli Stati membri nei determinati settori.</a:t>
            </a:r>
          </a:p>
          <a:p>
            <a:pPr marL="0" indent="0">
              <a:buNone/>
            </a:pPr>
            <a:endParaRPr lang="it-IT" sz="2800" dirty="0"/>
          </a:p>
          <a:p>
            <a:endParaRPr lang="it-IT" dirty="0"/>
          </a:p>
        </p:txBody>
      </p:sp>
    </p:spTree>
    <p:extLst>
      <p:ext uri="{BB962C8B-B14F-4D97-AF65-F5344CB8AC3E}">
        <p14:creationId xmlns="" xmlns:p14="http://schemas.microsoft.com/office/powerpoint/2010/main" val="1643008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3 categorie di competenze</a:t>
            </a:r>
            <a:endParaRPr lang="it-IT" dirty="0"/>
          </a:p>
        </p:txBody>
      </p:sp>
      <p:sp>
        <p:nvSpPr>
          <p:cNvPr id="3" name="Segnaposto contenuto 2"/>
          <p:cNvSpPr>
            <a:spLocks noGrp="1"/>
          </p:cNvSpPr>
          <p:nvPr>
            <p:ph sz="quarter" idx="1"/>
          </p:nvPr>
        </p:nvSpPr>
        <p:spPr/>
        <p:txBody>
          <a:bodyPr>
            <a:normAutofit/>
          </a:bodyPr>
          <a:lstStyle/>
          <a:p>
            <a:pPr marL="0" indent="0">
              <a:buNone/>
            </a:pPr>
            <a:r>
              <a:rPr lang="it-IT" sz="2800" b="1" dirty="0" smtClean="0"/>
              <a:t>1.le </a:t>
            </a:r>
            <a:r>
              <a:rPr lang="it-IT" sz="2800" b="1" dirty="0"/>
              <a:t>competenze esclusive</a:t>
            </a:r>
            <a:r>
              <a:rPr lang="it-IT" sz="2800" dirty="0"/>
              <a:t>: previste in virtù dell’articolo 3 del TFUE. Solo l’Unione è autorizzata a legiferare in questi settori. </a:t>
            </a:r>
          </a:p>
          <a:p>
            <a:pPr marL="0" indent="0">
              <a:buNone/>
            </a:pPr>
            <a:r>
              <a:rPr lang="it-IT" sz="2800" dirty="0"/>
              <a:t>Materie : </a:t>
            </a:r>
            <a:r>
              <a:rPr lang="it-IT" sz="2800" dirty="0" smtClean="0"/>
              <a:t> </a:t>
            </a:r>
            <a:r>
              <a:rPr lang="it-IT" sz="2800" dirty="0"/>
              <a:t>Unione doganale </a:t>
            </a:r>
            <a:r>
              <a:rPr lang="it-IT" sz="2800" dirty="0" smtClean="0"/>
              <a:t>-  </a:t>
            </a:r>
            <a:r>
              <a:rPr lang="it-IT" sz="2800" dirty="0"/>
              <a:t>regole per la concorrenza funzionamento mercato interno </a:t>
            </a:r>
            <a:r>
              <a:rPr lang="it-IT" sz="2800" dirty="0" smtClean="0"/>
              <a:t>- </a:t>
            </a:r>
            <a:r>
              <a:rPr lang="it-IT" sz="2800" dirty="0"/>
              <a:t>politiche </a:t>
            </a:r>
            <a:r>
              <a:rPr lang="it-IT" sz="2800" dirty="0" smtClean="0"/>
              <a:t>monetarie- </a:t>
            </a:r>
            <a:r>
              <a:rPr lang="it-IT" sz="2800" dirty="0"/>
              <a:t>competenza per accordi internazionali </a:t>
            </a:r>
          </a:p>
          <a:p>
            <a:endParaRPr lang="it-IT" sz="2800" dirty="0"/>
          </a:p>
        </p:txBody>
      </p:sp>
    </p:spTree>
    <p:extLst>
      <p:ext uri="{BB962C8B-B14F-4D97-AF65-F5344CB8AC3E}">
        <p14:creationId xmlns="" xmlns:p14="http://schemas.microsoft.com/office/powerpoint/2010/main" val="395480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b="1" dirty="0" smtClean="0"/>
              <a:t>2.Le </a:t>
            </a:r>
            <a:r>
              <a:rPr lang="it-IT" sz="2800" b="1" dirty="0"/>
              <a:t>competenze condivise: </a:t>
            </a:r>
            <a:r>
              <a:rPr lang="it-IT" sz="2800" dirty="0"/>
              <a:t>previste dall’articolo 4 del TFUE. In questi settori, l’Unione e gli Stati membri possono legiferare. Essi possono esercitare la loro competenza nel caso in cui l’Unione non abbia esercitato la sua o rinunci ad esercitarla</a:t>
            </a:r>
            <a:r>
              <a:rPr lang="it-IT" sz="2800" dirty="0" smtClean="0"/>
              <a:t>.</a:t>
            </a:r>
          </a:p>
          <a:p>
            <a:pPr marL="0" indent="0">
              <a:buNone/>
            </a:pPr>
            <a:r>
              <a:rPr lang="it-IT" sz="2800" dirty="0"/>
              <a:t>Materie : </a:t>
            </a:r>
            <a:r>
              <a:rPr lang="it-IT" sz="2800" dirty="0" smtClean="0"/>
              <a:t>- </a:t>
            </a:r>
            <a:r>
              <a:rPr lang="it-IT" sz="2800" dirty="0"/>
              <a:t>Mercato </a:t>
            </a:r>
            <a:r>
              <a:rPr lang="it-IT" sz="2800" dirty="0" smtClean="0"/>
              <a:t>interno- </a:t>
            </a:r>
            <a:r>
              <a:rPr lang="it-IT" sz="2800" dirty="0"/>
              <a:t>politica sociale </a:t>
            </a:r>
            <a:r>
              <a:rPr lang="it-IT" sz="2800" dirty="0" smtClean="0"/>
              <a:t>- </a:t>
            </a:r>
            <a:r>
              <a:rPr lang="it-IT" sz="2800" dirty="0"/>
              <a:t>Agricoltura e </a:t>
            </a:r>
            <a:r>
              <a:rPr lang="it-IT" sz="2800" dirty="0" smtClean="0"/>
              <a:t>Pesca- </a:t>
            </a:r>
            <a:r>
              <a:rPr lang="it-IT" sz="2800" dirty="0"/>
              <a:t>Ambiente </a:t>
            </a:r>
            <a:r>
              <a:rPr lang="it-IT" sz="2800" dirty="0" smtClean="0"/>
              <a:t>- </a:t>
            </a:r>
            <a:r>
              <a:rPr lang="it-IT" sz="2800" dirty="0"/>
              <a:t>Trasporti </a:t>
            </a:r>
            <a:r>
              <a:rPr lang="it-IT" sz="2800" dirty="0" smtClean="0"/>
              <a:t>- </a:t>
            </a:r>
            <a:r>
              <a:rPr lang="it-IT" sz="2800" dirty="0"/>
              <a:t>Energia </a:t>
            </a:r>
          </a:p>
        </p:txBody>
      </p:sp>
    </p:spTree>
    <p:extLst>
      <p:ext uri="{BB962C8B-B14F-4D97-AF65-F5344CB8AC3E}">
        <p14:creationId xmlns="" xmlns:p14="http://schemas.microsoft.com/office/powerpoint/2010/main" val="1236062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b="1" dirty="0"/>
              <a:t>3.	Competenze complementari: </a:t>
            </a:r>
            <a:r>
              <a:rPr lang="it-IT" sz="2800" dirty="0"/>
              <a:t>i settori in cui gli Stati membri rimangono competenti ma nei quali l’Unione può completare la loro azione conducendo azioni di sostegno o di coordinamento.</a:t>
            </a:r>
          </a:p>
          <a:p>
            <a:pPr marL="0" indent="0">
              <a:buNone/>
            </a:pPr>
            <a:r>
              <a:rPr lang="it-IT" sz="2800" dirty="0"/>
              <a:t>Materie : </a:t>
            </a:r>
            <a:r>
              <a:rPr lang="it-IT" sz="2800" dirty="0" smtClean="0"/>
              <a:t> </a:t>
            </a:r>
            <a:r>
              <a:rPr lang="it-IT" sz="2800" dirty="0"/>
              <a:t>Cultura </a:t>
            </a:r>
            <a:r>
              <a:rPr lang="it-IT" sz="2800" dirty="0" smtClean="0"/>
              <a:t>- </a:t>
            </a:r>
            <a:r>
              <a:rPr lang="it-IT" sz="2800" dirty="0"/>
              <a:t>Turismo </a:t>
            </a:r>
            <a:r>
              <a:rPr lang="it-IT" sz="2800" dirty="0" smtClean="0"/>
              <a:t>- </a:t>
            </a:r>
            <a:r>
              <a:rPr lang="it-IT" sz="2800" dirty="0"/>
              <a:t>istruzione </a:t>
            </a:r>
            <a:r>
              <a:rPr lang="it-IT" sz="2800" dirty="0" smtClean="0"/>
              <a:t>- </a:t>
            </a:r>
            <a:r>
              <a:rPr lang="it-IT" sz="2800" dirty="0"/>
              <a:t>Sport </a:t>
            </a:r>
            <a:r>
              <a:rPr lang="it-IT" sz="2800" dirty="0" smtClean="0"/>
              <a:t>- </a:t>
            </a:r>
            <a:r>
              <a:rPr lang="it-IT" sz="2800" dirty="0"/>
              <a:t>cooperazione amm.va</a:t>
            </a:r>
          </a:p>
          <a:p>
            <a:pPr marL="0" indent="0">
              <a:buNone/>
            </a:pPr>
            <a:endParaRPr lang="it-IT" sz="2800" dirty="0"/>
          </a:p>
        </p:txBody>
      </p:sp>
    </p:spTree>
    <p:extLst>
      <p:ext uri="{BB962C8B-B14F-4D97-AF65-F5344CB8AC3E}">
        <p14:creationId xmlns="" xmlns:p14="http://schemas.microsoft.com/office/powerpoint/2010/main" val="12042000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IL PRINCIPIO DI PROPORZIONALITÀ.</a:t>
            </a:r>
          </a:p>
          <a:p>
            <a:pPr marL="0" indent="0">
              <a:buNone/>
            </a:pPr>
            <a:r>
              <a:rPr lang="it-IT" sz="2800" dirty="0"/>
              <a:t>Il principio di proporzionalità consente di verificare la legittimità di un atto che imponga un obbligo o una sanzione.</a:t>
            </a:r>
          </a:p>
          <a:p>
            <a:pPr marL="0" indent="0">
              <a:buNone/>
            </a:pPr>
            <a:r>
              <a:rPr lang="it-IT" sz="2800" dirty="0" smtClean="0"/>
              <a:t>Spetta </a:t>
            </a:r>
            <a:r>
              <a:rPr lang="it-IT" sz="2800" dirty="0"/>
              <a:t>al giudice  verificare se i mezzi prefigurati per raggiungere lo scopo dell’atto siano idonei e non eccedano quanto è necessario per raggiungerlo</a:t>
            </a:r>
          </a:p>
          <a:p>
            <a:endParaRPr lang="it-IT" dirty="0"/>
          </a:p>
        </p:txBody>
      </p:sp>
    </p:spTree>
    <p:extLst>
      <p:ext uri="{BB962C8B-B14F-4D97-AF65-F5344CB8AC3E}">
        <p14:creationId xmlns="" xmlns:p14="http://schemas.microsoft.com/office/powerpoint/2010/main" val="1439648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514823"/>
          </a:xfrm>
        </p:spPr>
        <p:txBody>
          <a:bodyPr>
            <a:normAutofit fontScale="90000"/>
          </a:bodyPr>
          <a:lstStyle/>
          <a:p>
            <a:endParaRPr lang="it-IT" dirty="0"/>
          </a:p>
        </p:txBody>
      </p:sp>
      <p:sp>
        <p:nvSpPr>
          <p:cNvPr id="3" name="Segnaposto contenuto 2"/>
          <p:cNvSpPr>
            <a:spLocks noGrp="1"/>
          </p:cNvSpPr>
          <p:nvPr>
            <p:ph sz="quarter" idx="1"/>
          </p:nvPr>
        </p:nvSpPr>
        <p:spPr>
          <a:xfrm>
            <a:off x="1141412" y="1275008"/>
            <a:ext cx="9905999" cy="5074277"/>
          </a:xfrm>
        </p:spPr>
        <p:txBody>
          <a:bodyPr>
            <a:normAutofit/>
          </a:bodyPr>
          <a:lstStyle/>
          <a:p>
            <a:pPr marL="0" indent="0">
              <a:buNone/>
            </a:pPr>
            <a:r>
              <a:rPr lang="it-IT" sz="2800" dirty="0"/>
              <a:t>IL PRINCIPIO DI LEALE COOPERAZIONE.</a:t>
            </a:r>
          </a:p>
          <a:p>
            <a:pPr marL="0" indent="0">
              <a:buNone/>
            </a:pPr>
            <a:r>
              <a:rPr lang="it-IT" sz="2800" dirty="0"/>
              <a:t>In giurisprudenza ricorre più volte il principio della leale cooperazione. </a:t>
            </a:r>
          </a:p>
          <a:p>
            <a:pPr marL="0" indent="0">
              <a:buNone/>
            </a:pPr>
            <a:r>
              <a:rPr lang="it-IT" sz="2800" dirty="0"/>
              <a:t>Esso è identificato con l’obbligo generale degli Stati membri di assicurare:</a:t>
            </a:r>
          </a:p>
          <a:p>
            <a:pPr marL="0" indent="0">
              <a:buNone/>
            </a:pPr>
            <a:r>
              <a:rPr lang="it-IT" sz="2800" dirty="0" smtClean="0"/>
              <a:t>•l’esecuzione </a:t>
            </a:r>
            <a:r>
              <a:rPr lang="it-IT" sz="2800" dirty="0"/>
              <a:t>delle prescrizioni sancite dal diritto comunitario, </a:t>
            </a:r>
          </a:p>
          <a:p>
            <a:pPr marL="0" indent="0">
              <a:buNone/>
            </a:pPr>
            <a:r>
              <a:rPr lang="it-IT" sz="2800" dirty="0" smtClean="0"/>
              <a:t>•facilitare </a:t>
            </a:r>
            <a:r>
              <a:rPr lang="it-IT" sz="2800" dirty="0"/>
              <a:t>l’assolvimento dei compiti della Comunità </a:t>
            </a:r>
          </a:p>
          <a:p>
            <a:pPr marL="0" indent="0">
              <a:buNone/>
            </a:pPr>
            <a:r>
              <a:rPr lang="it-IT" sz="2800" dirty="0" smtClean="0"/>
              <a:t>•e  </a:t>
            </a:r>
            <a:r>
              <a:rPr lang="it-IT" sz="2800" dirty="0"/>
              <a:t>astenersi dal porre in essere misure che possano compromettere la realizzazione degli scopi del Trattato</a:t>
            </a:r>
          </a:p>
          <a:p>
            <a:endParaRPr lang="it-IT" dirty="0"/>
          </a:p>
        </p:txBody>
      </p:sp>
    </p:spTree>
    <p:extLst>
      <p:ext uri="{BB962C8B-B14F-4D97-AF65-F5344CB8AC3E}">
        <p14:creationId xmlns="" xmlns:p14="http://schemas.microsoft.com/office/powerpoint/2010/main" val="36571088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L</a:t>
            </a:r>
            <a:r>
              <a:rPr lang="it-IT" sz="2800" dirty="0" smtClean="0"/>
              <a:t>I </a:t>
            </a:r>
            <a:r>
              <a:rPr lang="it-IT" sz="2800" dirty="0"/>
              <a:t>PRINCIPIO DI EGUAGLIANZA.</a:t>
            </a:r>
          </a:p>
          <a:p>
            <a:pPr marL="0" indent="0">
              <a:buNone/>
            </a:pPr>
            <a:r>
              <a:rPr lang="it-IT" sz="2800" dirty="0"/>
              <a:t>Il trattato di Lisbona erige il principio della parità tra donne e uomini a valore comune dell’Unione europea. </a:t>
            </a:r>
          </a:p>
          <a:p>
            <a:pPr marL="0" indent="0">
              <a:buNone/>
            </a:pPr>
            <a:r>
              <a:rPr lang="it-IT" sz="2800" dirty="0"/>
              <a:t>L’Unione promuove l’uguaglianza e lotta contro le disparità nel quadro delle azioni che mette in atto. </a:t>
            </a:r>
          </a:p>
        </p:txBody>
      </p:sp>
    </p:spTree>
    <p:extLst>
      <p:ext uri="{BB962C8B-B14F-4D97-AF65-F5344CB8AC3E}">
        <p14:creationId xmlns="" xmlns:p14="http://schemas.microsoft.com/office/powerpoint/2010/main" val="24407573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Fonti del diritto</a:t>
            </a:r>
            <a:endParaRPr lang="it-IT" dirty="0"/>
          </a:p>
        </p:txBody>
      </p:sp>
      <p:sp>
        <p:nvSpPr>
          <p:cNvPr id="3" name="Segnaposto contenuto 2"/>
          <p:cNvSpPr>
            <a:spLocks noGrp="1"/>
          </p:cNvSpPr>
          <p:nvPr>
            <p:ph sz="quarter" idx="1"/>
          </p:nvPr>
        </p:nvSpPr>
        <p:spPr/>
        <p:txBody>
          <a:bodyPr/>
          <a:lstStyle/>
          <a:p>
            <a:pPr marL="0" indent="0">
              <a:buNone/>
            </a:pPr>
            <a:r>
              <a:rPr lang="it-IT" sz="2800" dirty="0"/>
              <a:t>Le fonti del diritto dell'Unione europea (UE) sono di tre tipi:</a:t>
            </a:r>
          </a:p>
          <a:p>
            <a:pPr marL="0" indent="0">
              <a:buNone/>
            </a:pPr>
            <a:r>
              <a:rPr lang="it-IT" sz="2800" dirty="0"/>
              <a:t>1)	le fonti primarie, </a:t>
            </a:r>
          </a:p>
          <a:p>
            <a:pPr marL="0" indent="0">
              <a:buNone/>
            </a:pPr>
            <a:r>
              <a:rPr lang="it-IT" sz="2800" dirty="0"/>
              <a:t>2)	le fonti derivate </a:t>
            </a:r>
          </a:p>
          <a:p>
            <a:pPr marL="0" indent="0">
              <a:buNone/>
            </a:pPr>
            <a:r>
              <a:rPr lang="it-IT" sz="2800" dirty="0"/>
              <a:t>3)	e le fonti complementari.</a:t>
            </a:r>
          </a:p>
          <a:p>
            <a:endParaRPr lang="it-IT" dirty="0"/>
          </a:p>
        </p:txBody>
      </p:sp>
    </p:spTree>
    <p:extLst>
      <p:ext uri="{BB962C8B-B14F-4D97-AF65-F5344CB8AC3E}">
        <p14:creationId xmlns="" xmlns:p14="http://schemas.microsoft.com/office/powerpoint/2010/main" val="24691557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Fonti primarie</a:t>
            </a:r>
            <a:endParaRPr lang="it-IT" dirty="0"/>
          </a:p>
        </p:txBody>
      </p:sp>
      <p:sp>
        <p:nvSpPr>
          <p:cNvPr id="3" name="Segnaposto contenuto 2"/>
          <p:cNvSpPr>
            <a:spLocks noGrp="1"/>
          </p:cNvSpPr>
          <p:nvPr>
            <p:ph sz="quarter" idx="1"/>
          </p:nvPr>
        </p:nvSpPr>
        <p:spPr/>
        <p:txBody>
          <a:bodyPr>
            <a:normAutofit/>
          </a:bodyPr>
          <a:lstStyle/>
          <a:p>
            <a:r>
              <a:rPr lang="it-IT" sz="2800" dirty="0"/>
              <a:t>Sostanzialmente il diritto primario è costituito dai </a:t>
            </a:r>
            <a:r>
              <a:rPr lang="it-IT" sz="2800" b="1" dirty="0"/>
              <a:t>trattati dell'Unione </a:t>
            </a:r>
            <a:r>
              <a:rPr lang="it-IT" sz="2800" b="1" dirty="0" smtClean="0"/>
              <a:t>europea</a:t>
            </a:r>
            <a:r>
              <a:rPr lang="it-IT" sz="2800" dirty="0" smtClean="0"/>
              <a:t>, che </a:t>
            </a:r>
            <a:r>
              <a:rPr lang="it-IT" sz="2800" dirty="0"/>
              <a:t>enunciano le regole formali e </a:t>
            </a:r>
            <a:r>
              <a:rPr lang="it-IT" sz="2800" dirty="0" smtClean="0"/>
              <a:t>sostanziali</a:t>
            </a:r>
            <a:r>
              <a:rPr lang="it-IT" sz="2800" smtClean="0"/>
              <a:t>. </a:t>
            </a:r>
            <a:endParaRPr lang="it-IT" sz="2800" dirty="0"/>
          </a:p>
          <a:p>
            <a:r>
              <a:rPr lang="it-IT" sz="2800" dirty="0" smtClean="0"/>
              <a:t>La </a:t>
            </a:r>
            <a:r>
              <a:rPr lang="it-IT" sz="2800" dirty="0"/>
              <a:t>ripartizione delle competenze fra l'Unione e i suoi Stati membri, nonché i poteri delle istituzioni. </a:t>
            </a:r>
            <a:endParaRPr lang="it-IT" sz="2800" dirty="0" smtClean="0"/>
          </a:p>
          <a:p>
            <a:r>
              <a:rPr lang="it-IT" sz="2800" dirty="0" smtClean="0"/>
              <a:t>La </a:t>
            </a:r>
            <a:r>
              <a:rPr lang="it-IT" sz="2800" dirty="0"/>
              <a:t>sfera d'applicazione delle politiche e strutturano l'intervento delle </a:t>
            </a:r>
            <a:r>
              <a:rPr lang="it-IT" sz="2800" dirty="0" smtClean="0"/>
              <a:t>istituzioni</a:t>
            </a:r>
            <a:endParaRPr lang="it-IT" sz="2800" dirty="0"/>
          </a:p>
          <a:p>
            <a:endParaRPr lang="it-IT" dirty="0"/>
          </a:p>
        </p:txBody>
      </p:sp>
    </p:spTree>
    <p:extLst>
      <p:ext uri="{BB962C8B-B14F-4D97-AF65-F5344CB8AC3E}">
        <p14:creationId xmlns="" xmlns:p14="http://schemas.microsoft.com/office/powerpoint/2010/main" val="2017249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La Corte di giustizia fa rispettare questa supremazia attraverso varie forme di ricorso:</a:t>
            </a:r>
            <a:br>
              <a:rPr lang="it-IT" dirty="0"/>
            </a:br>
            <a:endParaRPr lang="it-IT" dirty="0"/>
          </a:p>
        </p:txBody>
      </p:sp>
      <p:sp>
        <p:nvSpPr>
          <p:cNvPr id="3" name="Segnaposto contenuto 2"/>
          <p:cNvSpPr>
            <a:spLocks noGrp="1"/>
          </p:cNvSpPr>
          <p:nvPr>
            <p:ph sz="quarter" idx="1"/>
          </p:nvPr>
        </p:nvSpPr>
        <p:spPr/>
        <p:txBody>
          <a:bodyPr/>
          <a:lstStyle/>
          <a:p>
            <a:pPr marL="0" indent="0">
              <a:buNone/>
            </a:pPr>
            <a:r>
              <a:rPr lang="it-IT" sz="2800" dirty="0" smtClean="0"/>
              <a:t>-come </a:t>
            </a:r>
            <a:r>
              <a:rPr lang="it-IT" sz="2800" dirty="0"/>
              <a:t>il ricorso per annullamento (presentato qualora si ritenga che il diritto dell'UE violi i trattati o i diritti fondamentali dell'UE)</a:t>
            </a:r>
          </a:p>
          <a:p>
            <a:pPr marL="0" indent="0">
              <a:buNone/>
            </a:pPr>
            <a:r>
              <a:rPr lang="it-IT" sz="2800" dirty="0" smtClean="0"/>
              <a:t>-nonché </a:t>
            </a:r>
            <a:r>
              <a:rPr lang="it-IT" sz="2800" dirty="0"/>
              <a:t>la richiesta di pronuncia in via pregiudiziale (quando i tribunali nazionali chiedono alla Corte di giustizia di interpretare un determinato punto del diritto dell'UE)</a:t>
            </a:r>
          </a:p>
          <a:p>
            <a:endParaRPr lang="it-IT" dirty="0"/>
          </a:p>
        </p:txBody>
      </p:sp>
    </p:spTree>
    <p:extLst>
      <p:ext uri="{BB962C8B-B14F-4D97-AF65-F5344CB8AC3E}">
        <p14:creationId xmlns="" xmlns:p14="http://schemas.microsoft.com/office/powerpoint/2010/main" val="221719173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Il diritto primario è composto da tutti i trattati istitutivi dell’UE, modificati e adattati da vari trattati e </a:t>
            </a:r>
            <a:r>
              <a:rPr lang="it-IT" dirty="0" err="1"/>
              <a:t>atti,ovvero</a:t>
            </a:r>
            <a:r>
              <a:rPr lang="it-IT" dirty="0"/>
              <a:t>:</a:t>
            </a:r>
            <a:br>
              <a:rPr lang="it-IT" dirty="0"/>
            </a:br>
            <a:endParaRPr lang="it-IT" dirty="0"/>
          </a:p>
        </p:txBody>
      </p:sp>
      <p:sp>
        <p:nvSpPr>
          <p:cNvPr id="3" name="Segnaposto contenuto 2"/>
          <p:cNvSpPr>
            <a:spLocks noGrp="1"/>
          </p:cNvSpPr>
          <p:nvPr>
            <p:ph sz="quarter" idx="1"/>
          </p:nvPr>
        </p:nvSpPr>
        <p:spPr>
          <a:xfrm>
            <a:off x="1141412" y="2249487"/>
            <a:ext cx="9905999" cy="4048282"/>
          </a:xfrm>
        </p:spPr>
        <p:txBody>
          <a:bodyPr>
            <a:noAutofit/>
          </a:bodyPr>
          <a:lstStyle/>
          <a:p>
            <a:pPr marL="0" indent="0">
              <a:buNone/>
            </a:pPr>
            <a:r>
              <a:rPr lang="it-IT" sz="2800" dirty="0" smtClean="0"/>
              <a:t>1</a:t>
            </a:r>
            <a:r>
              <a:rPr lang="it-IT" sz="2800" dirty="0"/>
              <a:t>)	dai trattati istitutivi delle Comunità europee e dell'Unione;</a:t>
            </a:r>
          </a:p>
          <a:p>
            <a:pPr marL="0" indent="0">
              <a:buNone/>
            </a:pPr>
            <a:r>
              <a:rPr lang="it-IT" sz="2800" dirty="0"/>
              <a:t>2)	dai trattati modificativi dell’UE;</a:t>
            </a:r>
          </a:p>
          <a:p>
            <a:pPr marL="0" indent="0">
              <a:buNone/>
            </a:pPr>
            <a:r>
              <a:rPr lang="it-IT" sz="2800" dirty="0"/>
              <a:t>3)	dai protocolli allegati a detti trattati;</a:t>
            </a:r>
          </a:p>
          <a:p>
            <a:pPr marL="0" indent="0">
              <a:buNone/>
            </a:pPr>
            <a:r>
              <a:rPr lang="it-IT" sz="2800" dirty="0"/>
              <a:t>4)	dai trattati complementari che apportano modifiche settoriali ai trattati istitutivi;</a:t>
            </a:r>
          </a:p>
          <a:p>
            <a:pPr marL="0" indent="0">
              <a:buNone/>
            </a:pPr>
            <a:r>
              <a:rPr lang="it-IT" sz="2800" dirty="0"/>
              <a:t>5)	dai trattati di adesione attraverso i quali nuovi paesi aderiscono all'UE.</a:t>
            </a:r>
          </a:p>
          <a:p>
            <a:pPr marL="0" indent="0">
              <a:buNone/>
            </a:pPr>
            <a:endParaRPr lang="it-IT" sz="2800" dirty="0"/>
          </a:p>
        </p:txBody>
      </p:sp>
    </p:spTree>
    <p:extLst>
      <p:ext uri="{BB962C8B-B14F-4D97-AF65-F5344CB8AC3E}">
        <p14:creationId xmlns="" xmlns:p14="http://schemas.microsoft.com/office/powerpoint/2010/main" val="30554625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dirty="0">
                <a:effectLst>
                  <a:outerShdw blurRad="38100" dist="38100" dir="2700000" algn="tl">
                    <a:srgbClr val="000000">
                      <a:alpha val="43137"/>
                    </a:srgbClr>
                  </a:outerShdw>
                </a:effectLst>
              </a:rPr>
              <a:t>I trattati "fondatori" che istituiscono le Comunità europee sono:</a:t>
            </a:r>
          </a:p>
          <a:p>
            <a:r>
              <a:rPr lang="it-IT" sz="2800" dirty="0"/>
              <a:t>1)	il trattato di Parigi, firmato il 18 aprile 1951;</a:t>
            </a:r>
          </a:p>
          <a:p>
            <a:r>
              <a:rPr lang="it-IT" sz="2800" dirty="0"/>
              <a:t>2)	i trattati di Roma (trattato </a:t>
            </a:r>
            <a:r>
              <a:rPr lang="it-IT" sz="2800" dirty="0" err="1"/>
              <a:t>Euratom</a:t>
            </a:r>
            <a:r>
              <a:rPr lang="it-IT" sz="2800" dirty="0"/>
              <a:t> e trattato che istituisce la Comunità economica europea), firmati il 25 marzo 1957;</a:t>
            </a:r>
          </a:p>
          <a:p>
            <a:r>
              <a:rPr lang="it-IT" sz="2800" dirty="0"/>
              <a:t>3)	il trattato di Maastricht sull'Unione europea, firmato il 7 febbraio 1992</a:t>
            </a:r>
          </a:p>
          <a:p>
            <a:endParaRPr lang="it-IT" dirty="0"/>
          </a:p>
        </p:txBody>
      </p:sp>
    </p:spTree>
    <p:extLst>
      <p:ext uri="{BB962C8B-B14F-4D97-AF65-F5344CB8AC3E}">
        <p14:creationId xmlns="" xmlns:p14="http://schemas.microsoft.com/office/powerpoint/2010/main" val="4190956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I trattati modificativi sono:</a:t>
            </a:r>
          </a:p>
          <a:p>
            <a:pPr marL="0" indent="0">
              <a:buNone/>
            </a:pPr>
            <a:r>
              <a:rPr lang="it-IT" sz="2800" dirty="0"/>
              <a:t>1)	l'Atto unico europeo (17 e 28 febbraio 1986);</a:t>
            </a:r>
          </a:p>
          <a:p>
            <a:pPr marL="0" indent="0">
              <a:buNone/>
            </a:pPr>
            <a:r>
              <a:rPr lang="it-IT" sz="2800" dirty="0"/>
              <a:t>2)	il trattato di Amsterdam (2 ottobre 1997);</a:t>
            </a:r>
          </a:p>
          <a:p>
            <a:pPr marL="0" indent="0">
              <a:buNone/>
            </a:pPr>
            <a:r>
              <a:rPr lang="it-IT" sz="2800" dirty="0"/>
              <a:t>3)	il trattato di Nizza (26 febbraio 2001).</a:t>
            </a:r>
          </a:p>
          <a:p>
            <a:pPr marL="0" indent="0">
              <a:buNone/>
            </a:pPr>
            <a:r>
              <a:rPr lang="it-IT" sz="2800" dirty="0"/>
              <a:t>4)	Il trattato di Lisbona (13 dicembre 2007) entrato in vigore dal 1° dicembre 2009.</a:t>
            </a:r>
          </a:p>
          <a:p>
            <a:endParaRPr lang="it-IT" dirty="0"/>
          </a:p>
        </p:txBody>
      </p:sp>
    </p:spTree>
    <p:extLst>
      <p:ext uri="{BB962C8B-B14F-4D97-AF65-F5344CB8AC3E}">
        <p14:creationId xmlns="" xmlns:p14="http://schemas.microsoft.com/office/powerpoint/2010/main" val="4623871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398913"/>
          </a:xfrm>
        </p:spPr>
        <p:txBody>
          <a:bodyPr>
            <a:normAutofit fontScale="90000"/>
          </a:bodyPr>
          <a:lstStyle/>
          <a:p>
            <a:endParaRPr lang="it-IT" dirty="0"/>
          </a:p>
        </p:txBody>
      </p:sp>
      <p:sp>
        <p:nvSpPr>
          <p:cNvPr id="3" name="Segnaposto contenuto 2"/>
          <p:cNvSpPr>
            <a:spLocks noGrp="1"/>
          </p:cNvSpPr>
          <p:nvPr>
            <p:ph sz="quarter" idx="1"/>
          </p:nvPr>
        </p:nvSpPr>
        <p:spPr>
          <a:xfrm>
            <a:off x="973987" y="1116146"/>
            <a:ext cx="9905999" cy="5220260"/>
          </a:xfrm>
        </p:spPr>
        <p:txBody>
          <a:bodyPr>
            <a:noAutofit/>
          </a:bodyPr>
          <a:lstStyle/>
          <a:p>
            <a:pPr marL="0" indent="0">
              <a:buNone/>
            </a:pPr>
            <a:r>
              <a:rPr lang="it-IT" sz="2800" dirty="0"/>
              <a:t>I trattati complementari, che apportano modifiche settoriali ai trattati istitutivi sono:</a:t>
            </a:r>
          </a:p>
          <a:p>
            <a:pPr marL="0" indent="0">
              <a:buNone/>
            </a:pPr>
            <a:r>
              <a:rPr lang="it-IT" sz="2800" dirty="0"/>
              <a:t>1)	il trattato di "fusione degli esecutivi" (8 aprile 1965);</a:t>
            </a:r>
          </a:p>
          <a:p>
            <a:pPr marL="0" indent="0">
              <a:buNone/>
            </a:pPr>
            <a:r>
              <a:rPr lang="it-IT" sz="2800" dirty="0"/>
              <a:t>2)	il trattato che modifica talune disposizioni di bilancio dei trattati comunitari (22 aprile 1970);</a:t>
            </a:r>
          </a:p>
          <a:p>
            <a:pPr marL="0" indent="0">
              <a:buNone/>
            </a:pPr>
            <a:r>
              <a:rPr lang="it-IT" sz="2800" dirty="0"/>
              <a:t>3)	il trattato di Bruxelles </a:t>
            </a:r>
            <a:r>
              <a:rPr lang="it-IT" sz="2800" dirty="0" smtClean="0"/>
              <a:t>(</a:t>
            </a:r>
            <a:r>
              <a:rPr lang="it-IT" sz="2800" dirty="0"/>
              <a:t>22 luglio 1975);</a:t>
            </a:r>
          </a:p>
          <a:p>
            <a:pPr marL="0" indent="0">
              <a:buNone/>
            </a:pPr>
            <a:r>
              <a:rPr lang="it-IT" sz="2800" dirty="0"/>
              <a:t>4)	l'atto relativo all'elezione dei rappresentanti del Parlamento a suffragio universale diretto (20 settembre 1976)</a:t>
            </a:r>
          </a:p>
          <a:p>
            <a:pPr marL="0" indent="0">
              <a:buNone/>
            </a:pPr>
            <a:endParaRPr lang="it-IT" sz="2800" dirty="0"/>
          </a:p>
        </p:txBody>
      </p:sp>
    </p:spTree>
    <p:extLst>
      <p:ext uri="{BB962C8B-B14F-4D97-AF65-F5344CB8AC3E}">
        <p14:creationId xmlns="" xmlns:p14="http://schemas.microsoft.com/office/powerpoint/2010/main" val="16547718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Autofit/>
          </a:bodyPr>
          <a:lstStyle/>
          <a:p>
            <a:pPr marL="0" indent="0">
              <a:buNone/>
            </a:pPr>
            <a:r>
              <a:rPr lang="it-IT" sz="2800" dirty="0"/>
              <a:t>Per quel che riguarda gli </a:t>
            </a:r>
            <a:r>
              <a:rPr lang="it-IT" sz="2800" b="1" dirty="0"/>
              <a:t>impegni conclusi dagli Stati </a:t>
            </a:r>
            <a:r>
              <a:rPr lang="it-IT" sz="2800" dirty="0"/>
              <a:t>membri tra loro, se sono:</a:t>
            </a:r>
          </a:p>
          <a:p>
            <a:pPr marL="0" indent="0">
              <a:buNone/>
            </a:pPr>
            <a:r>
              <a:rPr lang="it-IT" sz="2800" dirty="0" smtClean="0"/>
              <a:t>→</a:t>
            </a:r>
            <a:r>
              <a:rPr lang="it-IT" sz="2800" dirty="0"/>
              <a:t>	</a:t>
            </a:r>
            <a:r>
              <a:rPr lang="it-IT" sz="2800" b="1" dirty="0"/>
              <a:t>anteriori al trattato di </a:t>
            </a:r>
            <a:r>
              <a:rPr lang="it-IT" sz="2800" b="1" dirty="0" smtClean="0"/>
              <a:t>Roma</a:t>
            </a:r>
            <a:r>
              <a:rPr lang="it-IT" sz="2800" b="1" dirty="0" smtClean="0">
                <a:sym typeface="Wingdings" pitchFamily="2" charset="2"/>
              </a:rPr>
              <a:t></a:t>
            </a:r>
            <a:r>
              <a:rPr lang="it-IT" sz="2800" u="sng" dirty="0" smtClean="0"/>
              <a:t>di </a:t>
            </a:r>
            <a:r>
              <a:rPr lang="it-IT" sz="2800" u="sng" dirty="0"/>
              <a:t>massima cessano di essere applicabili. </a:t>
            </a:r>
          </a:p>
          <a:p>
            <a:pPr marL="0" indent="0">
              <a:buNone/>
            </a:pPr>
            <a:r>
              <a:rPr lang="it-IT" sz="2800" dirty="0"/>
              <a:t>Fanno eccezione determinate associazioni regionali tra Belgio, Lussemburgo e Paesi Bassi, autorizzate espressamente dall'articolo 350 del TFUE</a:t>
            </a:r>
          </a:p>
          <a:p>
            <a:pPr marL="0" indent="0">
              <a:buNone/>
            </a:pPr>
            <a:endParaRPr lang="it-IT" sz="2800" dirty="0"/>
          </a:p>
        </p:txBody>
      </p:sp>
    </p:spTree>
    <p:extLst>
      <p:ext uri="{BB962C8B-B14F-4D97-AF65-F5344CB8AC3E}">
        <p14:creationId xmlns="" xmlns:p14="http://schemas.microsoft.com/office/powerpoint/2010/main" val="276716449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	</a:t>
            </a:r>
            <a:r>
              <a:rPr lang="it-IT" sz="2800" b="1" dirty="0"/>
              <a:t>quelli posteriori al trattato di Roma </a:t>
            </a:r>
            <a:r>
              <a:rPr lang="it-IT" sz="2800" b="1" dirty="0" smtClean="0">
                <a:sym typeface="Wingdings" pitchFamily="2" charset="2"/>
              </a:rPr>
              <a:t></a:t>
            </a:r>
            <a:r>
              <a:rPr lang="it-IT" sz="2800" dirty="0" smtClean="0"/>
              <a:t>sono </a:t>
            </a:r>
            <a:r>
              <a:rPr lang="it-IT" sz="2800" dirty="0"/>
              <a:t>soggetti all'obbligo generale del principio di lealtà sancito dall'articolo 4 del TUE. </a:t>
            </a:r>
          </a:p>
          <a:p>
            <a:pPr marL="0" indent="0">
              <a:buNone/>
            </a:pPr>
            <a:r>
              <a:rPr lang="it-IT" sz="2800" dirty="0"/>
              <a:t>In virtù di tale articolo, </a:t>
            </a:r>
            <a:r>
              <a:rPr lang="it-IT" sz="2800" u="sng" dirty="0"/>
              <a:t>gli Stati si astengono dal prendere qualsiasi provvedimento che possa mettere in pericolo la realizzazione delle finalità del trattato TUE.</a:t>
            </a:r>
          </a:p>
          <a:p>
            <a:pPr marL="0" indent="0">
              <a:buNone/>
            </a:pPr>
            <a:endParaRPr lang="it-IT" sz="2800" dirty="0"/>
          </a:p>
        </p:txBody>
      </p:sp>
    </p:spTree>
    <p:extLst>
      <p:ext uri="{BB962C8B-B14F-4D97-AF65-F5344CB8AC3E}">
        <p14:creationId xmlns="" xmlns:p14="http://schemas.microsoft.com/office/powerpoint/2010/main" val="10451123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448282"/>
          </a:xfrm>
        </p:spPr>
        <p:txBody>
          <a:bodyPr>
            <a:normAutofit fontScale="90000"/>
          </a:bodyPr>
          <a:lstStyle/>
          <a:p>
            <a:endParaRPr lang="it-IT" dirty="0"/>
          </a:p>
        </p:txBody>
      </p:sp>
      <p:sp>
        <p:nvSpPr>
          <p:cNvPr id="3" name="Segnaposto contenuto 2"/>
          <p:cNvSpPr>
            <a:spLocks noGrp="1"/>
          </p:cNvSpPr>
          <p:nvPr>
            <p:ph sz="quarter" idx="1"/>
          </p:nvPr>
        </p:nvSpPr>
        <p:spPr>
          <a:xfrm>
            <a:off x="1141412" y="1316182"/>
            <a:ext cx="9905999" cy="4475019"/>
          </a:xfrm>
        </p:spPr>
        <p:txBody>
          <a:bodyPr>
            <a:normAutofit/>
          </a:bodyPr>
          <a:lstStyle/>
          <a:p>
            <a:r>
              <a:rPr lang="it-IT" sz="2800" dirty="0"/>
              <a:t>Quanto agli impegni conclusi dagli Stati membri con paesi terzi, se sono:</a:t>
            </a:r>
          </a:p>
          <a:p>
            <a:r>
              <a:rPr lang="it-IT" sz="2800" dirty="0" smtClean="0"/>
              <a:t>→</a:t>
            </a:r>
            <a:r>
              <a:rPr lang="it-IT" sz="2800" dirty="0"/>
              <a:t>	per quelli anteriori al trattato di Roma, i diritti dei terzi sono salvaguardati a norma dell'articolo 307 TCE e della giurisprudenza della Corte di giustizia </a:t>
            </a:r>
          </a:p>
          <a:p>
            <a:r>
              <a:rPr lang="it-IT" sz="2800" dirty="0" smtClean="0"/>
              <a:t>→</a:t>
            </a:r>
            <a:r>
              <a:rPr lang="it-IT" sz="2800" dirty="0"/>
              <a:t>	per quelli posteriori al trattato di Roma, sono riconosciuti come validi, tranne se lo Stato travalica le proprie competenze </a:t>
            </a:r>
            <a:r>
              <a:rPr lang="it-IT" sz="2800" dirty="0" smtClean="0"/>
              <a:t>e </a:t>
            </a:r>
            <a:r>
              <a:rPr lang="it-IT" sz="2800" dirty="0"/>
              <a:t>qualora l'accordo violi l'obbligo generale del principio di lealtà.</a:t>
            </a:r>
          </a:p>
          <a:p>
            <a:endParaRPr lang="it-IT" dirty="0"/>
          </a:p>
        </p:txBody>
      </p:sp>
    </p:spTree>
    <p:extLst>
      <p:ext uri="{BB962C8B-B14F-4D97-AF65-F5344CB8AC3E}">
        <p14:creationId xmlns="" xmlns:p14="http://schemas.microsoft.com/office/powerpoint/2010/main" val="12852478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dirty="0"/>
              <a:t>Nell'elaborare la sua giurisprudenza la Corte di giustizia si ispira al diritto internazionale, cui fa riferimento tramite rinvii al diritto scritto, alla consuetudine e agli usi.</a:t>
            </a:r>
          </a:p>
          <a:p>
            <a:r>
              <a:rPr lang="it-IT" sz="2800" dirty="0" smtClean="0"/>
              <a:t>I </a:t>
            </a:r>
            <a:r>
              <a:rPr lang="it-IT" sz="2800" dirty="0"/>
              <a:t>principi generali del diritto sono fonti non scritte elaborate dalla giurisprudenza della Corte di giustizia. Tali principi hanno permesso alla Corte di creare norme in settori non disciplinati dai trattati.</a:t>
            </a:r>
          </a:p>
          <a:p>
            <a:endParaRPr lang="it-IT" dirty="0"/>
          </a:p>
        </p:txBody>
      </p:sp>
    </p:spTree>
    <p:extLst>
      <p:ext uri="{BB962C8B-B14F-4D97-AF65-F5344CB8AC3E}">
        <p14:creationId xmlns="" xmlns:p14="http://schemas.microsoft.com/office/powerpoint/2010/main" val="28703242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Fonti derivate</a:t>
            </a:r>
            <a:endParaRPr lang="it-IT" dirty="0"/>
          </a:p>
        </p:txBody>
      </p:sp>
      <p:sp>
        <p:nvSpPr>
          <p:cNvPr id="3" name="Segnaposto contenuto 2"/>
          <p:cNvSpPr>
            <a:spLocks noGrp="1"/>
          </p:cNvSpPr>
          <p:nvPr>
            <p:ph sz="quarter" idx="1"/>
          </p:nvPr>
        </p:nvSpPr>
        <p:spPr/>
        <p:txBody>
          <a:bodyPr/>
          <a:lstStyle/>
          <a:p>
            <a:r>
              <a:rPr lang="it-IT" sz="3200" dirty="0"/>
              <a:t>Il diritto derivato è composto dagli </a:t>
            </a:r>
            <a:r>
              <a:rPr lang="it-IT" sz="3200" b="1" dirty="0"/>
              <a:t>atti unilaterali e dagli atti convenzionali</a:t>
            </a:r>
            <a:r>
              <a:rPr lang="it-IT" b="1" dirty="0"/>
              <a:t>.</a:t>
            </a:r>
          </a:p>
        </p:txBody>
      </p:sp>
    </p:spTree>
    <p:extLst>
      <p:ext uri="{BB962C8B-B14F-4D97-AF65-F5344CB8AC3E}">
        <p14:creationId xmlns="" xmlns:p14="http://schemas.microsoft.com/office/powerpoint/2010/main" val="38182187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Gli </a:t>
            </a:r>
            <a:r>
              <a:rPr lang="it-IT" sz="2800" b="1" dirty="0"/>
              <a:t>atti unilaterali </a:t>
            </a:r>
            <a:r>
              <a:rPr lang="it-IT" sz="2800" dirty="0"/>
              <a:t>possono essere classificati in due categorie:</a:t>
            </a:r>
          </a:p>
          <a:p>
            <a:pPr marL="0" indent="0">
              <a:buNone/>
            </a:pPr>
            <a:r>
              <a:rPr lang="it-IT" sz="2800" dirty="0" smtClean="0"/>
              <a:t>1</a:t>
            </a:r>
            <a:r>
              <a:rPr lang="it-IT" sz="2800" dirty="0"/>
              <a:t>)	gli atti menzionati all'articolo 288 del trattato che sul funzionamento dell’UE, ossia </a:t>
            </a:r>
            <a:r>
              <a:rPr lang="it-IT" sz="2800" u="sng" dirty="0"/>
              <a:t>il regolamento, la direttiva, la decisione, i pareri e le raccomandazioni;</a:t>
            </a:r>
          </a:p>
          <a:p>
            <a:pPr marL="0" indent="0">
              <a:buNone/>
            </a:pPr>
            <a:r>
              <a:rPr lang="it-IT" sz="2800" dirty="0"/>
              <a:t>2)	gli atti non menzionati all'articolo 288 del trattato sul funzionamento dell’UE, ossia i cosiddetti atti </a:t>
            </a:r>
            <a:r>
              <a:rPr lang="it-IT" sz="2800" u="sng" dirty="0"/>
              <a:t>atipici, come le comunicazioni, le raccomandazioni, i libri bianchi e i libri verdi.</a:t>
            </a:r>
          </a:p>
          <a:p>
            <a:endParaRPr lang="it-IT" dirty="0"/>
          </a:p>
        </p:txBody>
      </p:sp>
    </p:spTree>
    <p:extLst>
      <p:ext uri="{BB962C8B-B14F-4D97-AF65-F5344CB8AC3E}">
        <p14:creationId xmlns="" xmlns:p14="http://schemas.microsoft.com/office/powerpoint/2010/main" val="42649963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41413" y="618518"/>
            <a:ext cx="9905998" cy="448282"/>
          </a:xfrm>
        </p:spPr>
        <p:txBody>
          <a:bodyPr>
            <a:normAutofit fontScale="90000"/>
          </a:bodyPr>
          <a:lstStyle/>
          <a:p>
            <a:endParaRPr lang="it-IT" dirty="0"/>
          </a:p>
        </p:txBody>
      </p:sp>
      <p:sp>
        <p:nvSpPr>
          <p:cNvPr id="3" name="Segnaposto contenuto 2"/>
          <p:cNvSpPr>
            <a:spLocks noGrp="1"/>
          </p:cNvSpPr>
          <p:nvPr>
            <p:ph sz="quarter" idx="1"/>
          </p:nvPr>
        </p:nvSpPr>
        <p:spPr>
          <a:xfrm>
            <a:off x="1141412" y="1260764"/>
            <a:ext cx="9905999" cy="4530437"/>
          </a:xfrm>
        </p:spPr>
        <p:txBody>
          <a:bodyPr>
            <a:noAutofit/>
          </a:bodyPr>
          <a:lstStyle/>
          <a:p>
            <a:r>
              <a:rPr lang="it-IT" sz="3200" b="1" dirty="0"/>
              <a:t>Gli atti convenzionali </a:t>
            </a:r>
            <a:r>
              <a:rPr lang="it-IT" sz="3200" dirty="0"/>
              <a:t>comprendono:</a:t>
            </a:r>
          </a:p>
          <a:p>
            <a:r>
              <a:rPr lang="it-IT" sz="3200" dirty="0" smtClean="0"/>
              <a:t>1</a:t>
            </a:r>
            <a:r>
              <a:rPr lang="it-IT" sz="3200" dirty="0"/>
              <a:t>)	</a:t>
            </a:r>
            <a:r>
              <a:rPr lang="it-IT" sz="3200" u="sng" dirty="0"/>
              <a:t>gli accordi internazionali </a:t>
            </a:r>
            <a:r>
              <a:rPr lang="it-IT" sz="3200" dirty="0"/>
              <a:t>tra l'Unione europea, da una parte, e un paese terzo o un'organizzazione terza, dall'altra;</a:t>
            </a:r>
          </a:p>
          <a:p>
            <a:r>
              <a:rPr lang="it-IT" sz="3200" dirty="0"/>
              <a:t>2)	</a:t>
            </a:r>
            <a:r>
              <a:rPr lang="it-IT" sz="3200" u="sng" dirty="0"/>
              <a:t>gli accordi tra Stati membri;</a:t>
            </a:r>
          </a:p>
          <a:p>
            <a:r>
              <a:rPr lang="it-IT" sz="3200" u="sng" dirty="0"/>
              <a:t>3)	 gli accordi </a:t>
            </a:r>
            <a:r>
              <a:rPr lang="it-IT" sz="3200" u="sng" dirty="0" err="1"/>
              <a:t>interistituzionali</a:t>
            </a:r>
            <a:r>
              <a:rPr lang="it-IT" sz="3200" dirty="0"/>
              <a:t>, ossia tra le istituzioni dell'UE</a:t>
            </a:r>
          </a:p>
          <a:p>
            <a:endParaRPr lang="it-IT" sz="3200" dirty="0"/>
          </a:p>
        </p:txBody>
      </p:sp>
    </p:spTree>
    <p:extLst>
      <p:ext uri="{BB962C8B-B14F-4D97-AF65-F5344CB8AC3E}">
        <p14:creationId xmlns="" xmlns:p14="http://schemas.microsoft.com/office/powerpoint/2010/main" val="2124986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dirty="0" err="1" smtClean="0"/>
              <a:t>DECISIONE</a:t>
            </a:r>
            <a:r>
              <a:rPr lang="it-IT" sz="2800" dirty="0" err="1" smtClean="0">
                <a:sym typeface="Wingdings" panose="05000000000000000000" pitchFamily="2" charset="2"/>
              </a:rPr>
              <a:t></a:t>
            </a:r>
            <a:r>
              <a:rPr lang="it-IT" sz="2800" dirty="0" err="1" smtClean="0"/>
              <a:t>La</a:t>
            </a:r>
            <a:r>
              <a:rPr lang="it-IT" sz="2800" dirty="0" smtClean="0"/>
              <a:t> </a:t>
            </a:r>
            <a:r>
              <a:rPr lang="it-IT" sz="2800" dirty="0"/>
              <a:t>decisione è un atto obbligatorio che può essere di portata generale o indirizzata a un destinatario preciso.</a:t>
            </a:r>
          </a:p>
          <a:p>
            <a:r>
              <a:rPr lang="it-IT" sz="2800" dirty="0" smtClean="0"/>
              <a:t>Può </a:t>
            </a:r>
            <a:r>
              <a:rPr lang="it-IT" sz="2800" dirty="0"/>
              <a:t>essere adottata dalle istituzioni europee sulla base dei trattati istitutivi</a:t>
            </a:r>
          </a:p>
          <a:p>
            <a:endParaRPr lang="it-IT" sz="2800" dirty="0"/>
          </a:p>
        </p:txBody>
      </p:sp>
    </p:spTree>
    <p:extLst>
      <p:ext uri="{BB962C8B-B14F-4D97-AF65-F5344CB8AC3E}">
        <p14:creationId xmlns="" xmlns:p14="http://schemas.microsoft.com/office/powerpoint/2010/main" val="224973396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Autofit/>
          </a:bodyPr>
          <a:lstStyle/>
          <a:p>
            <a:pPr marL="0" indent="0">
              <a:buNone/>
            </a:pPr>
            <a:r>
              <a:rPr lang="it-IT" sz="2800" dirty="0"/>
              <a:t>PARERI E RACCOMANDAZIONI.</a:t>
            </a:r>
          </a:p>
          <a:p>
            <a:pPr marL="0" indent="0">
              <a:buNone/>
            </a:pPr>
            <a:r>
              <a:rPr lang="it-IT" sz="2800" dirty="0"/>
              <a:t>-	Non hanno efficacia vincolante.</a:t>
            </a:r>
          </a:p>
          <a:p>
            <a:pPr marL="0" indent="0">
              <a:buNone/>
            </a:pPr>
            <a:r>
              <a:rPr lang="it-IT" sz="2800" dirty="0"/>
              <a:t>-	Non sono sottoposti ad alcuna forma particolare (Tranne quando previsto dai trattati)</a:t>
            </a:r>
          </a:p>
          <a:p>
            <a:pPr marL="0" indent="0">
              <a:buNone/>
            </a:pPr>
            <a:r>
              <a:rPr lang="it-IT" sz="2800" dirty="0"/>
              <a:t>-	Possono avere come destinatari gli Stati membri oppure altre istituzioni</a:t>
            </a:r>
          </a:p>
          <a:p>
            <a:pPr marL="0" indent="0">
              <a:buNone/>
            </a:pPr>
            <a:endParaRPr lang="it-IT" sz="2800" dirty="0"/>
          </a:p>
        </p:txBody>
      </p:sp>
    </p:spTree>
    <p:extLst>
      <p:ext uri="{BB962C8B-B14F-4D97-AF65-F5344CB8AC3E}">
        <p14:creationId xmlns="" xmlns:p14="http://schemas.microsoft.com/office/powerpoint/2010/main" val="3231004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Autofit/>
          </a:bodyPr>
          <a:lstStyle/>
          <a:p>
            <a:pPr marL="0" indent="0">
              <a:buNone/>
            </a:pPr>
            <a:r>
              <a:rPr lang="it-IT" sz="2600" dirty="0"/>
              <a:t>Il potere di adottare</a:t>
            </a:r>
            <a:r>
              <a:rPr lang="it-IT" sz="2600" u="sng" dirty="0"/>
              <a:t> raccomandazioni </a:t>
            </a:r>
            <a:r>
              <a:rPr lang="it-IT" sz="2600" dirty="0"/>
              <a:t>spetta al CONSIGLIO (Dei ministri).</a:t>
            </a:r>
          </a:p>
          <a:p>
            <a:pPr marL="0" indent="0">
              <a:buNone/>
            </a:pPr>
            <a:r>
              <a:rPr lang="it-IT" sz="2600" dirty="0" smtClean="0"/>
              <a:t>•la </a:t>
            </a:r>
            <a:r>
              <a:rPr lang="it-IT" sz="2600" dirty="0"/>
              <a:t>Commissione e la BCE possono adottarle solo nei casi previsti dai trattati</a:t>
            </a:r>
          </a:p>
          <a:p>
            <a:pPr marL="0" indent="0">
              <a:buNone/>
            </a:pPr>
            <a:r>
              <a:rPr lang="it-IT" sz="2600" dirty="0" smtClean="0"/>
              <a:t>Il </a:t>
            </a:r>
            <a:r>
              <a:rPr lang="it-IT" sz="2600" dirty="0"/>
              <a:t>potere generale di emettere</a:t>
            </a:r>
            <a:r>
              <a:rPr lang="it-IT" sz="2600" u="sng" dirty="0"/>
              <a:t> pareri</a:t>
            </a:r>
            <a:r>
              <a:rPr lang="it-IT" sz="2600" dirty="0"/>
              <a:t>, spetta al PARLAMENTO EUROPEO.</a:t>
            </a:r>
          </a:p>
          <a:p>
            <a:pPr marL="0" indent="0">
              <a:buNone/>
            </a:pPr>
            <a:r>
              <a:rPr lang="it-IT" sz="2600" dirty="0" smtClean="0"/>
              <a:t>•anche </a:t>
            </a:r>
            <a:r>
              <a:rPr lang="it-IT" sz="2600" dirty="0"/>
              <a:t>le altre istituzioni possono emetterli, ma solo quando previsto dai trattati</a:t>
            </a:r>
          </a:p>
          <a:p>
            <a:endParaRPr lang="it-IT" sz="2600" dirty="0"/>
          </a:p>
        </p:txBody>
      </p:sp>
    </p:spTree>
    <p:extLst>
      <p:ext uri="{BB962C8B-B14F-4D97-AF65-F5344CB8AC3E}">
        <p14:creationId xmlns="" xmlns:p14="http://schemas.microsoft.com/office/powerpoint/2010/main" val="130574617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FONTI DEL DIRITTO COMPLEMENTARE</a:t>
            </a:r>
            <a:endParaRPr lang="it-IT" dirty="0"/>
          </a:p>
        </p:txBody>
      </p:sp>
      <p:sp>
        <p:nvSpPr>
          <p:cNvPr id="3" name="Segnaposto contenuto 2"/>
          <p:cNvSpPr>
            <a:spLocks noGrp="1"/>
          </p:cNvSpPr>
          <p:nvPr>
            <p:ph sz="quarter" idx="1"/>
          </p:nvPr>
        </p:nvSpPr>
        <p:spPr/>
        <p:txBody>
          <a:bodyPr/>
          <a:lstStyle/>
          <a:p>
            <a:pPr marL="0" indent="0">
              <a:buNone/>
            </a:pPr>
            <a:r>
              <a:rPr lang="it-IT" sz="2800" dirty="0"/>
              <a:t>Oltre alla </a:t>
            </a:r>
            <a:r>
              <a:rPr lang="it-IT" sz="2800" u="sng" dirty="0"/>
              <a:t>giurisprudenza della Corte di giustizia</a:t>
            </a:r>
            <a:r>
              <a:rPr lang="it-IT" sz="2800" dirty="0"/>
              <a:t>, le fonti di diritto complementare comprendono </a:t>
            </a:r>
            <a:r>
              <a:rPr lang="it-IT" sz="2800" u="sng" dirty="0"/>
              <a:t>il diritto internazionale e i principi generali del diritto</a:t>
            </a:r>
            <a:r>
              <a:rPr lang="it-IT" sz="2800" dirty="0"/>
              <a:t>. </a:t>
            </a:r>
          </a:p>
          <a:p>
            <a:pPr marL="0" indent="0">
              <a:buNone/>
            </a:pPr>
            <a:r>
              <a:rPr lang="it-IT" sz="2800" dirty="0"/>
              <a:t>Tali fonti hanno permesso alla Corte di colmare i vuoti lasciati dal diritto primario o derivato</a:t>
            </a:r>
            <a:r>
              <a:rPr lang="it-IT" dirty="0"/>
              <a:t>.</a:t>
            </a:r>
          </a:p>
          <a:p>
            <a:endParaRPr lang="it-IT" dirty="0"/>
          </a:p>
          <a:p>
            <a:endParaRPr lang="it-IT" dirty="0"/>
          </a:p>
        </p:txBody>
      </p:sp>
    </p:spTree>
    <p:extLst>
      <p:ext uri="{BB962C8B-B14F-4D97-AF65-F5344CB8AC3E}">
        <p14:creationId xmlns="" xmlns:p14="http://schemas.microsoft.com/office/powerpoint/2010/main" val="31675589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marL="0" indent="0">
              <a:buNone/>
            </a:pPr>
            <a:r>
              <a:rPr lang="it-IT" sz="2800" dirty="0"/>
              <a:t>I principi generali del diritto sono fonti non scritte elaborate dalla giurisprudenza della Corte di giustizia. Tali principi hanno permesso alla Corte di creare norme in settori non disciplinati dai trattati</a:t>
            </a:r>
          </a:p>
        </p:txBody>
      </p:sp>
    </p:spTree>
    <p:extLst>
      <p:ext uri="{BB962C8B-B14F-4D97-AF65-F5344CB8AC3E}">
        <p14:creationId xmlns="" xmlns:p14="http://schemas.microsoft.com/office/powerpoint/2010/main" val="414387627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TUTELA DEI DIRITTI FONDAMENTALI</a:t>
            </a:r>
            <a:endParaRPr lang="it-IT" dirty="0"/>
          </a:p>
        </p:txBody>
      </p:sp>
      <p:sp>
        <p:nvSpPr>
          <p:cNvPr id="3" name="Segnaposto contenuto 2"/>
          <p:cNvSpPr>
            <a:spLocks noGrp="1"/>
          </p:cNvSpPr>
          <p:nvPr>
            <p:ph sz="quarter" idx="1"/>
          </p:nvPr>
        </p:nvSpPr>
        <p:spPr/>
        <p:txBody>
          <a:bodyPr>
            <a:normAutofit/>
          </a:bodyPr>
          <a:lstStyle/>
          <a:p>
            <a:pPr marL="0" indent="0">
              <a:buNone/>
            </a:pPr>
            <a:r>
              <a:rPr lang="it-IT" sz="2800" dirty="0"/>
              <a:t>I </a:t>
            </a:r>
            <a:r>
              <a:rPr lang="it-IT" sz="2800" b="1" dirty="0"/>
              <a:t>trattati istitutivi </a:t>
            </a:r>
            <a:r>
              <a:rPr lang="it-IT" sz="2800" dirty="0"/>
              <a:t>delle Comunità europee del 1957 </a:t>
            </a:r>
            <a:r>
              <a:rPr lang="it-IT" sz="2800" u="sng" dirty="0"/>
              <a:t>non contenevano alcuna norma relativa alla tutela dei diritti fondamentali dell’uomo.</a:t>
            </a:r>
          </a:p>
          <a:p>
            <a:pPr marL="0" indent="0">
              <a:buNone/>
            </a:pPr>
            <a:r>
              <a:rPr lang="it-IT" sz="2800" dirty="0" smtClean="0"/>
              <a:t>•il </a:t>
            </a:r>
            <a:r>
              <a:rPr lang="it-IT" sz="2800" dirty="0"/>
              <a:t>trattato CE recava la previsione solo di alcuni dei diritti fondamentali </a:t>
            </a:r>
            <a:r>
              <a:rPr lang="it-IT" sz="2800" dirty="0" smtClean="0"/>
              <a:t>come  </a:t>
            </a:r>
            <a:r>
              <a:rPr lang="it-IT" sz="2800" dirty="0"/>
              <a:t>libertà di circolazione merci e delle persone – divieto di non discriminazione  in base alla nazionalità e al sesso</a:t>
            </a:r>
          </a:p>
          <a:p>
            <a:pPr marL="0" indent="0">
              <a:buNone/>
            </a:pPr>
            <a:endParaRPr lang="it-IT" sz="2800" dirty="0"/>
          </a:p>
        </p:txBody>
      </p:sp>
    </p:spTree>
    <p:extLst>
      <p:ext uri="{BB962C8B-B14F-4D97-AF65-F5344CB8AC3E}">
        <p14:creationId xmlns="" xmlns:p14="http://schemas.microsoft.com/office/powerpoint/2010/main" val="413692476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marL="0" indent="0">
              <a:buNone/>
            </a:pPr>
            <a:r>
              <a:rPr lang="it-IT" sz="2800" dirty="0"/>
              <a:t>Tuttavia, in una lunga serie di sentenze, la Corte di Giustizia ha elaborato il principio secondo il quale i diritti fondamentali dell’uomo devono essere tutelati come parte integrante dei principi generali dell’ordinamento comunitario</a:t>
            </a:r>
            <a:r>
              <a:rPr lang="it-IT" dirty="0"/>
              <a:t>.</a:t>
            </a:r>
          </a:p>
        </p:txBody>
      </p:sp>
    </p:spTree>
    <p:extLst>
      <p:ext uri="{BB962C8B-B14F-4D97-AF65-F5344CB8AC3E}">
        <p14:creationId xmlns="" xmlns:p14="http://schemas.microsoft.com/office/powerpoint/2010/main" val="240243421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b="1" dirty="0"/>
              <a:t>Con il trattato di Lisbona</a:t>
            </a:r>
            <a:r>
              <a:rPr lang="it-IT" sz="2800" dirty="0"/>
              <a:t>, è stato sancito un passo decisivo nella tutela dei diritti fondamentali dell’uomo: </a:t>
            </a:r>
            <a:r>
              <a:rPr lang="it-IT" sz="2800" dirty="0" smtClean="0"/>
              <a:t> </a:t>
            </a:r>
            <a:r>
              <a:rPr lang="it-IT" sz="2800" b="1" dirty="0"/>
              <a:t>ex art. 6 TUE , l’Unione riconosce i diritti, le libertà e i principi sanciti nella Carta dei diritti fondamentali dell’Unione europea del 7 dicembre del 2000</a:t>
            </a:r>
            <a:r>
              <a:rPr lang="it-IT" sz="2800" dirty="0"/>
              <a:t>, adattata il 12 dicembre 2007 a Strasburgo, </a:t>
            </a:r>
            <a:r>
              <a:rPr lang="it-IT" sz="2800" b="1" dirty="0"/>
              <a:t>che ha lo stesso valore giuridico dei trattati.</a:t>
            </a:r>
          </a:p>
        </p:txBody>
      </p:sp>
    </p:spTree>
    <p:extLst>
      <p:ext uri="{BB962C8B-B14F-4D97-AF65-F5344CB8AC3E}">
        <p14:creationId xmlns="" xmlns:p14="http://schemas.microsoft.com/office/powerpoint/2010/main" val="14374957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DIRITTO INTERNO E DIRITTO COMUNITARIO</a:t>
            </a:r>
            <a:endParaRPr lang="it-IT" dirty="0"/>
          </a:p>
        </p:txBody>
      </p:sp>
      <p:sp>
        <p:nvSpPr>
          <p:cNvPr id="3" name="Segnaposto contenuto 2"/>
          <p:cNvSpPr>
            <a:spLocks noGrp="1"/>
          </p:cNvSpPr>
          <p:nvPr>
            <p:ph sz="quarter" idx="1"/>
          </p:nvPr>
        </p:nvSpPr>
        <p:spPr/>
        <p:txBody>
          <a:bodyPr>
            <a:normAutofit/>
          </a:bodyPr>
          <a:lstStyle/>
          <a:p>
            <a:r>
              <a:rPr lang="it-IT" sz="2800" dirty="0"/>
              <a:t>L’Italia ha dato esecuzione ai Trattati comunitari seguendo le medesime procedure previste per la ratifica dei trattati internazionali, cioè attraverso il ricorso ad una legge ordinaria di autorizzazione alla ratifica del Trattato (da parte del Presidente della Repubblica), contenente l’ordine di esecuzione dello stesso</a:t>
            </a:r>
          </a:p>
        </p:txBody>
      </p:sp>
    </p:spTree>
    <p:extLst>
      <p:ext uri="{BB962C8B-B14F-4D97-AF65-F5344CB8AC3E}">
        <p14:creationId xmlns="" xmlns:p14="http://schemas.microsoft.com/office/powerpoint/2010/main" val="388577994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dirty="0"/>
              <a:t>Sulla questione si è pronunciata la Corte Costituzionale (sentenza Costa c. Enel,), affermando che il ricorso alla legge ordinaria per il recepimento dei Trattati comunitari trova giustificazione nel disposto dell’art. 11 della Costituzione</a:t>
            </a:r>
          </a:p>
        </p:txBody>
      </p:sp>
    </p:spTree>
    <p:extLst>
      <p:ext uri="{BB962C8B-B14F-4D97-AF65-F5344CB8AC3E}">
        <p14:creationId xmlns="" xmlns:p14="http://schemas.microsoft.com/office/powerpoint/2010/main" val="20013026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dirty="0"/>
              <a:t>Ex art. 11 l’ITALIA  consente, in condizioni di parità con gli altri Stati, alle limitazioni di sovranità necessarie ad un ordinamento che assicuri la pace e la giustizia fra le Nazioni; promuove e favorisce le organizzazioni internazionali rivolte a tale scopo. </a:t>
            </a:r>
          </a:p>
        </p:txBody>
      </p:sp>
    </p:spTree>
    <p:extLst>
      <p:ext uri="{BB962C8B-B14F-4D97-AF65-F5344CB8AC3E}">
        <p14:creationId xmlns="" xmlns:p14="http://schemas.microsoft.com/office/powerpoint/2010/main" val="423163349"/>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1141412" y="1631301"/>
            <a:ext cx="9905999" cy="4305860"/>
          </a:xfrm>
        </p:spPr>
        <p:txBody>
          <a:bodyPr>
            <a:noAutofit/>
          </a:bodyPr>
          <a:lstStyle/>
          <a:p>
            <a:r>
              <a:rPr lang="it-IT" sz="2800" dirty="0"/>
              <a:t>Sulla questione è intervenuta la modifica dell’art. 117 </a:t>
            </a:r>
            <a:r>
              <a:rPr lang="it-IT" sz="2800" dirty="0" err="1"/>
              <a:t>Cost</a:t>
            </a:r>
            <a:r>
              <a:rPr lang="it-IT" sz="2800" dirty="0"/>
              <a:t>., introdotta dalla legge costituzionale n. 3/2001, che sancisce la partecipazione dell’Italia all’ordinamento comunitario.</a:t>
            </a:r>
          </a:p>
          <a:p>
            <a:r>
              <a:rPr lang="it-IT" sz="2800" dirty="0"/>
              <a:t> </a:t>
            </a:r>
            <a:r>
              <a:rPr lang="it-IT" sz="2800" dirty="0" smtClean="0"/>
              <a:t>Secondo </a:t>
            </a:r>
            <a:r>
              <a:rPr lang="it-IT" sz="2800" dirty="0"/>
              <a:t>la Corte Costituzionale, facendo espresso riferimento al diritto dell’Unione europea, ciò significa che laddove una norma interna violi il diritto dell’UE, questa costituisce una violazione dell’art. 117, per norma interposta</a:t>
            </a:r>
          </a:p>
          <a:p>
            <a:endParaRPr lang="it-IT" sz="2800" dirty="0"/>
          </a:p>
        </p:txBody>
      </p:sp>
    </p:spTree>
    <p:extLst>
      <p:ext uri="{BB962C8B-B14F-4D97-AF65-F5344CB8AC3E}">
        <p14:creationId xmlns="" xmlns:p14="http://schemas.microsoft.com/office/powerpoint/2010/main" val="424458639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DIRETTIVE COMUNITARIE ATTUAZIONE</a:t>
            </a:r>
            <a:endParaRPr lang="it-IT" dirty="0"/>
          </a:p>
        </p:txBody>
      </p:sp>
      <p:sp>
        <p:nvSpPr>
          <p:cNvPr id="3" name="Segnaposto contenuto 2"/>
          <p:cNvSpPr>
            <a:spLocks noGrp="1"/>
          </p:cNvSpPr>
          <p:nvPr>
            <p:ph sz="quarter" idx="1"/>
          </p:nvPr>
        </p:nvSpPr>
        <p:spPr>
          <a:xfrm>
            <a:off x="1141412" y="1803042"/>
            <a:ext cx="9905999" cy="5054957"/>
          </a:xfrm>
        </p:spPr>
        <p:txBody>
          <a:bodyPr>
            <a:normAutofit/>
          </a:bodyPr>
          <a:lstStyle/>
          <a:p>
            <a:r>
              <a:rPr lang="it-IT" sz="2600" dirty="0"/>
              <a:t>Il loro recepimento, inizialmente, è avvenuto attraverso il ricorso ad una legge con cui il Parlamento delegava il Governo ad emanare dei decreti legislativi di attuazione delle norme comunitarie. </a:t>
            </a:r>
          </a:p>
          <a:p>
            <a:r>
              <a:rPr lang="it-IT" sz="2600" dirty="0" smtClean="0"/>
              <a:t>Con </a:t>
            </a:r>
            <a:r>
              <a:rPr lang="it-IT" sz="2600" dirty="0"/>
              <a:t>la legge “La Pergola”, è stata introdotta una specifica procedura per velocizzare i tempi di attuazione degli atti comunitari. </a:t>
            </a:r>
          </a:p>
          <a:p>
            <a:r>
              <a:rPr lang="it-IT" sz="2600" dirty="0" smtClean="0"/>
              <a:t>E</a:t>
            </a:r>
            <a:r>
              <a:rPr lang="it-IT" sz="2600" dirty="0"/>
              <a:t>’ stata prevista infatti l’approvazione annuale, da parte del Parlamento, di un disegno di legge del Governo (c.d. “legge comunitaria”) contenente l’indicazione delle direttive e degli altri atti comunitari che devono essere recepiti nell’ordinamento nazionale.</a:t>
            </a:r>
          </a:p>
          <a:p>
            <a:endParaRPr lang="it-IT" dirty="0"/>
          </a:p>
        </p:txBody>
      </p:sp>
    </p:spTree>
    <p:extLst>
      <p:ext uri="{BB962C8B-B14F-4D97-AF65-F5344CB8AC3E}">
        <p14:creationId xmlns="" xmlns:p14="http://schemas.microsoft.com/office/powerpoint/2010/main" val="75527869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flipV="1">
            <a:off x="1141413" y="540913"/>
            <a:ext cx="9905998" cy="77605"/>
          </a:xfrm>
        </p:spPr>
        <p:txBody>
          <a:bodyPr>
            <a:normAutofit fontScale="90000"/>
          </a:bodyPr>
          <a:lstStyle/>
          <a:p>
            <a:endParaRPr lang="it-IT" dirty="0"/>
          </a:p>
        </p:txBody>
      </p:sp>
      <p:sp>
        <p:nvSpPr>
          <p:cNvPr id="3" name="Segnaposto contenuto 2"/>
          <p:cNvSpPr>
            <a:spLocks noGrp="1"/>
          </p:cNvSpPr>
          <p:nvPr>
            <p:ph sz="quarter" idx="1"/>
          </p:nvPr>
        </p:nvSpPr>
        <p:spPr>
          <a:xfrm>
            <a:off x="1141412" y="811368"/>
            <a:ext cx="9905999" cy="5653825"/>
          </a:xfrm>
        </p:spPr>
        <p:txBody>
          <a:bodyPr>
            <a:normAutofit/>
          </a:bodyPr>
          <a:lstStyle/>
          <a:p>
            <a:pPr marL="0" indent="0">
              <a:buNone/>
            </a:pPr>
            <a:r>
              <a:rPr lang="it-IT" sz="2800" dirty="0"/>
              <a:t>La legge comunitaria può dare attuazione agli obblighi comunitari:</a:t>
            </a:r>
          </a:p>
          <a:p>
            <a:pPr marL="0" indent="0">
              <a:buNone/>
            </a:pPr>
            <a:r>
              <a:rPr lang="it-IT" sz="2800" dirty="0"/>
              <a:t>1.	dettando direttamente le norme di adattamento (procedura questa piuttosto dispendiosa e quindi poco seguita nella prassi);</a:t>
            </a:r>
          </a:p>
          <a:p>
            <a:pPr marL="0" indent="0">
              <a:buNone/>
            </a:pPr>
            <a:r>
              <a:rPr lang="it-IT" sz="2800" dirty="0"/>
              <a:t>2.	conferendo al Governo una delega legislativa (è questa la soluzione più frequente);</a:t>
            </a:r>
          </a:p>
          <a:p>
            <a:pPr marL="0" indent="0">
              <a:buNone/>
            </a:pPr>
            <a:r>
              <a:rPr lang="it-IT" sz="2800" dirty="0"/>
              <a:t>3.	dettando disposizioni che autorizzano il Governo ad emanare un regolamento di attuazione delle direttive comunitarie, purché esse riguardino materie di competenza statale esclusiva e non coperte da riserva assoluta di legge</a:t>
            </a:r>
          </a:p>
          <a:p>
            <a:pPr marL="0" indent="0">
              <a:buNone/>
            </a:pPr>
            <a:endParaRPr lang="it-IT" sz="2800" dirty="0"/>
          </a:p>
        </p:txBody>
      </p:sp>
    </p:spTree>
    <p:extLst>
      <p:ext uri="{BB962C8B-B14F-4D97-AF65-F5344CB8AC3E}">
        <p14:creationId xmlns="" xmlns:p14="http://schemas.microsoft.com/office/powerpoint/2010/main" val="185383507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1141412" y="2249486"/>
            <a:ext cx="9905999" cy="4292981"/>
          </a:xfrm>
        </p:spPr>
        <p:txBody>
          <a:bodyPr>
            <a:noAutofit/>
          </a:bodyPr>
          <a:lstStyle/>
          <a:p>
            <a:pPr marL="0" indent="0">
              <a:buNone/>
            </a:pPr>
            <a:r>
              <a:rPr lang="it-IT" sz="2800" dirty="0"/>
              <a:t>La legge “La Pergola” è stata sostituita dalla legge 11/2005, che ha confermato lo strumento della legge comunitaria. </a:t>
            </a:r>
          </a:p>
          <a:p>
            <a:pPr marL="0" indent="0">
              <a:buNone/>
            </a:pPr>
            <a:r>
              <a:rPr lang="it-IT" sz="2800" dirty="0" smtClean="0"/>
              <a:t>Tra </a:t>
            </a:r>
            <a:r>
              <a:rPr lang="it-IT" sz="2800" dirty="0"/>
              <a:t>le novità introdotte dalla legge:</a:t>
            </a:r>
          </a:p>
          <a:p>
            <a:pPr marL="0" indent="0">
              <a:buNone/>
            </a:pPr>
            <a:r>
              <a:rPr lang="it-IT" sz="2800" dirty="0"/>
              <a:t>-	vi è il riconoscimento al Governo della facoltà di adottare provvedimenti, anche urgenti, necessari a fronte di atti normativi e di sentenze degli organi giurisdizionali delle Comunità europee e dell'Unione europea</a:t>
            </a:r>
            <a:r>
              <a:rPr lang="it-IT" sz="2800" dirty="0" smtClean="0"/>
              <a:t>. (ES . DECRETO LEGGE)</a:t>
            </a:r>
            <a:endParaRPr lang="it-IT" sz="2800" dirty="0"/>
          </a:p>
          <a:p>
            <a:pPr marL="0" indent="0">
              <a:buNone/>
            </a:pPr>
            <a:endParaRPr lang="it-IT" sz="2800" dirty="0"/>
          </a:p>
        </p:txBody>
      </p:sp>
    </p:spTree>
    <p:extLst>
      <p:ext uri="{BB962C8B-B14F-4D97-AF65-F5344CB8AC3E}">
        <p14:creationId xmlns="" xmlns:p14="http://schemas.microsoft.com/office/powerpoint/2010/main" val="2072613669"/>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E LE REGIONI ?</a:t>
            </a:r>
            <a:endParaRPr lang="it-IT" dirty="0"/>
          </a:p>
        </p:txBody>
      </p:sp>
      <p:sp>
        <p:nvSpPr>
          <p:cNvPr id="3" name="Segnaposto contenuto 2"/>
          <p:cNvSpPr>
            <a:spLocks noGrp="1"/>
          </p:cNvSpPr>
          <p:nvPr>
            <p:ph sz="quarter" idx="1"/>
          </p:nvPr>
        </p:nvSpPr>
        <p:spPr/>
        <p:txBody>
          <a:bodyPr>
            <a:noAutofit/>
          </a:bodyPr>
          <a:lstStyle/>
          <a:p>
            <a:pPr marL="0" indent="0">
              <a:buNone/>
            </a:pPr>
            <a:r>
              <a:rPr lang="it-IT" sz="2800" dirty="0"/>
              <a:t>legge 128/1998 che ha previsto che le Regioni possano dare immediata attuazione alle direttive comunitarie nelle materie di competenza concorrente.</a:t>
            </a:r>
          </a:p>
          <a:p>
            <a:pPr marL="0" indent="0">
              <a:buNone/>
            </a:pPr>
            <a:r>
              <a:rPr lang="it-IT" sz="2800" dirty="0" smtClean="0"/>
              <a:t>Il </a:t>
            </a:r>
            <a:r>
              <a:rPr lang="it-IT" sz="2800" dirty="0"/>
              <a:t>ruolo delle Regioni nell’attuazione del diritto comunitario ha trovato  riconoscimento, a livello costituzionale, con la riforma del Titolo V della Costituzione, adottata con legge costituzionale n. 3 del 2001. </a:t>
            </a:r>
          </a:p>
          <a:p>
            <a:pPr marL="0" indent="0">
              <a:buNone/>
            </a:pPr>
            <a:endParaRPr lang="it-IT" sz="2800" dirty="0"/>
          </a:p>
        </p:txBody>
      </p:sp>
    </p:spTree>
    <p:extLst>
      <p:ext uri="{BB962C8B-B14F-4D97-AF65-F5344CB8AC3E}">
        <p14:creationId xmlns="" xmlns:p14="http://schemas.microsoft.com/office/powerpoint/2010/main" val="159451387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sz="2800" dirty="0"/>
              <a:t>L’art. 117, comma 5, </a:t>
            </a:r>
            <a:r>
              <a:rPr lang="it-IT" sz="2800" dirty="0" err="1"/>
              <a:t>Cost</a:t>
            </a:r>
            <a:r>
              <a:rPr lang="it-IT" sz="2800" dirty="0"/>
              <a:t>. prevede infatti che le Regioni e le Province autonome di Trento e di Bolzano, nelle materie di loro competenza (sia esclusiva che concorrente), </a:t>
            </a:r>
            <a:r>
              <a:rPr lang="it-IT" sz="2800" dirty="0" smtClean="0"/>
              <a:t>provvedono </a:t>
            </a:r>
            <a:r>
              <a:rPr lang="it-IT" sz="2800" dirty="0"/>
              <a:t>all'attuazione e all'esecuzione degli accordi internazionali e degli atti dell'Unione europea</a:t>
            </a:r>
          </a:p>
        </p:txBody>
      </p:sp>
    </p:spTree>
    <p:extLst>
      <p:ext uri="{BB962C8B-B14F-4D97-AF65-F5344CB8AC3E}">
        <p14:creationId xmlns="" xmlns:p14="http://schemas.microsoft.com/office/powerpoint/2010/main" val="351399908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150</TotalTime>
  <Words>2187</Words>
  <Application>Microsoft Office PowerPoint</Application>
  <PresentationFormat>Personalizzato</PresentationFormat>
  <Paragraphs>165</Paragraphs>
  <Slides>56</Slides>
  <Notes>0</Notes>
  <HiddenSlides>0</HiddenSlides>
  <MMClips>0</MMClips>
  <ScaleCrop>false</ScaleCrop>
  <HeadingPairs>
    <vt:vector size="4" baseType="variant">
      <vt:variant>
        <vt:lpstr>Tema</vt:lpstr>
      </vt:variant>
      <vt:variant>
        <vt:i4>1</vt:i4>
      </vt:variant>
      <vt:variant>
        <vt:lpstr>Titoli diapositive</vt:lpstr>
      </vt:variant>
      <vt:variant>
        <vt:i4>56</vt:i4>
      </vt:variant>
    </vt:vector>
  </HeadingPairs>
  <TitlesOfParts>
    <vt:vector size="57" baseType="lpstr">
      <vt:lpstr>Loggia</vt:lpstr>
      <vt:lpstr>Adozione bilancio</vt:lpstr>
      <vt:lpstr>Diapositiva 2</vt:lpstr>
      <vt:lpstr>Diapositiva 3</vt:lpstr>
      <vt:lpstr>Diapositiva 4</vt:lpstr>
      <vt:lpstr>Diapositiva 5</vt:lpstr>
      <vt:lpstr>Diapositiva 6</vt:lpstr>
      <vt:lpstr>Diapositiva 7</vt:lpstr>
      <vt:lpstr>Diapositiva 8</vt:lpstr>
      <vt:lpstr>Diapositiva 9</vt:lpstr>
      <vt:lpstr>Diapositiva 10</vt:lpstr>
      <vt:lpstr>COMITATO ECONOMICO E SOCIALE EUROPEO. CESE.</vt:lpstr>
      <vt:lpstr>Comitato delle regioni</vt:lpstr>
      <vt:lpstr>GARANTE EUROPEO DELLA PROTEZIONE DEI DATI (GEPD)  </vt:lpstr>
      <vt:lpstr>Bei BANCA EUROPEA PER GLI INVESTIMENTI </vt:lpstr>
      <vt:lpstr>Diapositiva 15</vt:lpstr>
      <vt:lpstr>Principi attivita’ comunitaria</vt:lpstr>
      <vt:lpstr>Diapositiva 17</vt:lpstr>
      <vt:lpstr>Diapositiva 18</vt:lpstr>
      <vt:lpstr>Diapositiva 19</vt:lpstr>
      <vt:lpstr>3 categorie di competenze</vt:lpstr>
      <vt:lpstr>Diapositiva 21</vt:lpstr>
      <vt:lpstr>Diapositiva 22</vt:lpstr>
      <vt:lpstr>Diapositiva 23</vt:lpstr>
      <vt:lpstr>Diapositiva 24</vt:lpstr>
      <vt:lpstr>Diapositiva 25</vt:lpstr>
      <vt:lpstr>Fonti del diritto</vt:lpstr>
      <vt:lpstr>Fonti primarie</vt:lpstr>
      <vt:lpstr>La Corte di giustizia fa rispettare questa supremazia attraverso varie forme di ricorso: </vt:lpstr>
      <vt:lpstr>Il diritto primario è composto da tutti i trattati istitutivi dell’UE, modificati e adattati da vari trattati e atti,ovvero: </vt:lpstr>
      <vt:lpstr>Diapositiva 30</vt:lpstr>
      <vt:lpstr>Diapositiva 31</vt:lpstr>
      <vt:lpstr>Diapositiva 32</vt:lpstr>
      <vt:lpstr>Diapositiva 33</vt:lpstr>
      <vt:lpstr>Diapositiva 34</vt:lpstr>
      <vt:lpstr>Diapositiva 35</vt:lpstr>
      <vt:lpstr>Diapositiva 36</vt:lpstr>
      <vt:lpstr>Fonti derivate</vt:lpstr>
      <vt:lpstr>Diapositiva 38</vt:lpstr>
      <vt:lpstr>Diapositiva 39</vt:lpstr>
      <vt:lpstr>Diapositiva 40</vt:lpstr>
      <vt:lpstr>Diapositiva 41</vt:lpstr>
      <vt:lpstr>Diapositiva 42</vt:lpstr>
      <vt:lpstr>FONTI DEL DIRITTO COMPLEMENTARE</vt:lpstr>
      <vt:lpstr>Diapositiva 44</vt:lpstr>
      <vt:lpstr>TUTELA DEI DIRITTI FONDAMENTALI</vt:lpstr>
      <vt:lpstr>Diapositiva 46</vt:lpstr>
      <vt:lpstr>Diapositiva 47</vt:lpstr>
      <vt:lpstr>DIRITTO INTERNO E DIRITTO COMUNITARIO</vt:lpstr>
      <vt:lpstr>Diapositiva 49</vt:lpstr>
      <vt:lpstr>Diapositiva 50</vt:lpstr>
      <vt:lpstr>Diapositiva 51</vt:lpstr>
      <vt:lpstr>DIRETTIVE COMUNITARIE ATTUAZIONE</vt:lpstr>
      <vt:lpstr>Diapositiva 53</vt:lpstr>
      <vt:lpstr>Diapositiva 54</vt:lpstr>
      <vt:lpstr>E LE REGIONI ?</vt:lpstr>
      <vt:lpstr>Diapositiva 56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Adozione bilancio</dc:title>
  <dc:creator>SerenaG</dc:creator>
  <cp:lastModifiedBy>Windows User</cp:lastModifiedBy>
  <cp:revision>14</cp:revision>
  <dcterms:created xsi:type="dcterms:W3CDTF">2015-10-17T19:50:38Z</dcterms:created>
  <dcterms:modified xsi:type="dcterms:W3CDTF">2018-10-26T08:35:37Z</dcterms:modified>
</cp:coreProperties>
</file>