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FD76BF-2185-4E1C-8C42-6AFA69E5E459}" type="datetimeFigureOut">
              <a:rPr lang="it-IT" smtClean="0"/>
              <a:t>26/10/2018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5CF8D72-ADF3-41E3-AE62-8BBF39EC6311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L’art 3 TUE prevede la creazione di un mercato unico con la rimozione di tutti gli ostacoli agli scambi negli SM </a:t>
            </a:r>
          </a:p>
          <a:p>
            <a:r>
              <a:rPr lang="it-IT" dirty="0" smtClean="0"/>
              <a:t>Il mercato unico si traduce in uno spazio senza frontiere interne nel quale è assicurata la libera circolazione delle merci, delle persone, dei servizi e dei capitali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Libera circolazione delle merci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Divieto di dazi doganali o tasse ad effetto equivalente</a:t>
            </a:r>
          </a:p>
          <a:p>
            <a:r>
              <a:rPr lang="it-IT" dirty="0" smtClean="0"/>
              <a:t>Divieto di ogni restrizione quantitativa all’importazione o esportazione  (scambi intracomunitari)</a:t>
            </a:r>
          </a:p>
          <a:p>
            <a:r>
              <a:rPr lang="it-IT" dirty="0" smtClean="0"/>
              <a:t>Rispetto del principio di mutuo riconoscimento secondo il quale il paese di destinazione deve sempre consentire l’immissione sul proprio mercato di un bene legalmente fabbricato e commercializzato in altro SM anche quando i suoi prodotti nazionali sono soggetti a prescrizioni più restrittive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Libera circolazione delle persone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REGOLAMENTO UE 492/2011</a:t>
            </a:r>
          </a:p>
          <a:p>
            <a:r>
              <a:rPr lang="it-IT" dirty="0" smtClean="0"/>
              <a:t>DIRITTO del cittadino europeo di circolare e soggiornare in qualunque parte del territorio della UE.</a:t>
            </a:r>
          </a:p>
          <a:p>
            <a:r>
              <a:rPr lang="it-IT" dirty="0" smtClean="0"/>
              <a:t>Il primo atto è stato il Trattato di Schengen  del 1985  che ha eliminato i controlli alle frontiere</a:t>
            </a:r>
          </a:p>
          <a:p>
            <a:r>
              <a:rPr lang="it-IT" dirty="0" smtClean="0"/>
              <a:t>Nell’ottica del mercato unico </a:t>
            </a:r>
            <a:r>
              <a:rPr lang="it-IT" dirty="0" err="1" smtClean="0"/>
              <a:t>la’rt</a:t>
            </a:r>
            <a:r>
              <a:rPr lang="it-IT" dirty="0" smtClean="0"/>
              <a:t> 45 TFUE assicura la libera circolazione dei lavoratori dipendenti all’interno degli SM, prevedendo l’abolizione di qualsiasi discriminazione fondata sulla nazionalità per quanto riguarda l’impiego, la retribuzione e le altre condizioni di lavoro.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DIRITTO </a:t>
            </a:r>
            <a:r>
              <a:rPr lang="it-IT" dirty="0" err="1" smtClean="0"/>
              <a:t>DI</a:t>
            </a:r>
            <a:r>
              <a:rPr lang="it-IT" dirty="0" smtClean="0"/>
              <a:t> STABILIMENTO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È la facoltà di esercitare un’attività non salariata in altro SM attraverso l’insediamento di una propria sede, agenzia, succursale, filiale</a:t>
            </a:r>
          </a:p>
          <a:p>
            <a:r>
              <a:rPr lang="it-IT" dirty="0" smtClean="0"/>
              <a:t>I soggetti beneficiari sono:</a:t>
            </a:r>
          </a:p>
          <a:p>
            <a:r>
              <a:rPr lang="it-IT" dirty="0" smtClean="0"/>
              <a:t>-lavoratori autonomi</a:t>
            </a:r>
          </a:p>
          <a:p>
            <a:r>
              <a:rPr lang="it-IT" dirty="0" smtClean="0"/>
              <a:t>-Persone giuridiche</a:t>
            </a:r>
          </a:p>
          <a:p>
            <a:endParaRPr lang="it-IT" dirty="0" smtClean="0"/>
          </a:p>
          <a:p>
            <a:r>
              <a:rPr lang="it-IT" dirty="0" smtClean="0"/>
              <a:t>L’accesso alle attività deve avvenire però alle condizioni definite dalla legislazione del Pese di stabilimento nei confronti dei propri cittadini.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Libera circolazione dei servizi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Ogni cittadino ha la facoltà di fornire, dietro retribuzione, delle prestazioni che riguardano attività di carattere industriale,commerciale,artigianale e delle libere professioni</a:t>
            </a:r>
          </a:p>
          <a:p>
            <a:r>
              <a:rPr lang="it-IT" dirty="0" smtClean="0"/>
              <a:t>Caratteristica di questa libertà consiste nel carattere occasionale della prestazione che non presuppone un insediamento duraturo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Libera circolazione dei capitali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Divieto di porre restrizioni ai movimenti di capitale tra SM nonché tra SM e Paesi terzi.</a:t>
            </a:r>
          </a:p>
          <a:p>
            <a:r>
              <a:rPr lang="it-IT" dirty="0" smtClean="0"/>
              <a:t>Questa disciplina non pregiudica il diritto di ogni SM di adottare disposizioni nazionali volte a impedire violazioni alle sue norme di carattere tributario e fiscale.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Disciplina della concorrenza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LE IMPRESE CON DIMENSIONE EUROPEA sono controllate preliminarmente dalla UE </a:t>
            </a:r>
            <a:r>
              <a:rPr lang="it-IT" dirty="0" err="1" smtClean="0"/>
              <a:t>affinche’</a:t>
            </a:r>
            <a:r>
              <a:rPr lang="it-IT" dirty="0" smtClean="0"/>
              <a:t> non adottino comportamenti tendenti a falsare le regole della concorrenza</a:t>
            </a:r>
          </a:p>
          <a:p>
            <a:r>
              <a:rPr lang="it-IT" dirty="0" smtClean="0"/>
              <a:t>La Ue fissa inoltre una serie di regole che impediscono agli Stati membri di alterare le regole del libero mercato.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Art 101 TFUE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L’art 101 vieta tutti gli accordi tra imprese, tutte le decisioni di associazioni di imprese e tutte le pratiche concordate che possano pregiudicare il commercio tra gli Stati e che abbiano per oggetto e per effetto di impedire, restringere o falsare il gioco della concorrenza all’interno del mercato interno </a:t>
            </a:r>
          </a:p>
          <a:p>
            <a:r>
              <a:rPr lang="it-IT" dirty="0" smtClean="0"/>
              <a:t>Qualsiasi accordo in violazione dell’art 101 è nullo.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Art 102 TFUE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L’art 102 vieta lo sfruttamento abusivo da parte di un’impresa </a:t>
            </a:r>
            <a:r>
              <a:rPr lang="it-IT" dirty="0" smtClean="0"/>
              <a:t>di una posizione dominante sul </a:t>
            </a:r>
            <a:r>
              <a:rPr lang="it-IT" dirty="0" smtClean="0"/>
              <a:t>mercato interno in modo da alterare la concorrenza </a:t>
            </a:r>
          </a:p>
          <a:p>
            <a:endParaRPr lang="it-IT" dirty="0" smtClean="0"/>
          </a:p>
          <a:p>
            <a:r>
              <a:rPr lang="it-IT" dirty="0" smtClean="0"/>
              <a:t>La posizione dominante è comunque lecita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Aiuti di stato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L’art 107 TFUE definisce incompatibili con il mercato interno , nella misura in cui incidono sugli scambi tra stati membri, gli aiuti concessi dagli SM ovvero mediante risorse statali, sotto qualsiasi forma, che favorendo talune imprese o talune produzioni falsino o minaccino di falsare la concorrenza 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Perché sussista un aiuto di Stato è necessario:</a:t>
            </a:r>
          </a:p>
          <a:p>
            <a:r>
              <a:rPr lang="it-IT" dirty="0" smtClean="0"/>
              <a:t>-trasferimento di risorse dello Stato</a:t>
            </a:r>
          </a:p>
          <a:p>
            <a:r>
              <a:rPr lang="it-IT" dirty="0" smtClean="0"/>
              <a:t>-conferimento di un vantaggio economico in capo al beneficiario</a:t>
            </a:r>
          </a:p>
          <a:p>
            <a:r>
              <a:rPr lang="it-IT" dirty="0" smtClean="0"/>
              <a:t>-selettività</a:t>
            </a:r>
            <a:r>
              <a:rPr lang="it-IT" dirty="0" smtClean="0">
                <a:sym typeface="Wingdings" pitchFamily="2" charset="2"/>
              </a:rPr>
              <a:t>l’aiuto non è nei confronti di tutte le imprese</a:t>
            </a:r>
          </a:p>
          <a:p>
            <a:r>
              <a:rPr lang="it-IT" dirty="0" smtClean="0">
                <a:sym typeface="Wingdings" pitchFamily="2" charset="2"/>
              </a:rPr>
              <a:t>-incidenza sul mercato in quanto influisce sugli scambi degli SM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IT" b="1" dirty="0" smtClean="0"/>
              <a:t> </a:t>
            </a:r>
            <a:r>
              <a:rPr lang="it-IT" b="1" dirty="0" smtClean="0"/>
              <a:t>Sono compatibili </a:t>
            </a:r>
            <a:r>
              <a:rPr lang="it-IT" dirty="0" smtClean="0"/>
              <a:t>con il mercato interno: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gli aiuti a carattere sociale concessi ai singoli consumatori, a condizione che siano accordati senza discriminazioni determinate dall'origine dei prodotti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gli aiuti destinati a ovviare ai danni arrecati dalle calamità naturali oppure da altri eventi eccezionali;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gli aiuti concessi all'economia di determinate regioni della Repubblica federale di Germania che risentono della divisione della Germania, nella misura in cui sono necessari a compensare gli svantaggi economici provocati da tale divisione. Cinque anni dopo l'entrata in vigore del trattato di Lisbona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Possono considerarsi compatibili con il mercato interno: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gli aiuti destinati a favorire lo sviluppo economico delle regioni ove il tenore di vita sia anormalmente basso, oppure si abbia una grave forma di sottoccupazione</a:t>
            </a:r>
            <a:r>
              <a:rPr lang="it-IT" dirty="0" smtClean="0"/>
              <a:t>,</a:t>
            </a:r>
          </a:p>
          <a:p>
            <a:r>
              <a:rPr lang="it-IT" dirty="0" smtClean="0"/>
              <a:t>; </a:t>
            </a:r>
            <a:r>
              <a:rPr lang="it-IT" dirty="0" smtClean="0"/>
              <a:t>b) gli aiuti destinati a promuovere la realizzazione di un importante progetto di comune interesse europeo oppure a porre rimedio a un grave turbamento dell'economia di uno Stato membro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c) gli aiuti destinati ad agevolare lo sviluppo di talune attività o di talune regioni economiche, sempre che non alterino le condizioni degli scambi in misura contraria al comune interesse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gli aiuti destinati a promuovere la cultura e la conservazione del patrimonio, quando non alterino le condizioni degli scambi e della concorrenza nell'Unione in misura contraria all'interesse </a:t>
            </a:r>
            <a:r>
              <a:rPr lang="it-IT" dirty="0" smtClean="0"/>
              <a:t>comune;</a:t>
            </a:r>
          </a:p>
          <a:p>
            <a:r>
              <a:rPr lang="it-IT" dirty="0" smtClean="0"/>
              <a:t> </a:t>
            </a:r>
            <a:r>
              <a:rPr lang="it-IT" dirty="0" smtClean="0"/>
              <a:t>e) le altre categorie di aiuti, determinate con decisione del Consiglio, su proposta della Commissione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In questi casi la Commissione , nell’esercizio delle sue competenze valutative può verificare la compatibilità di alcuni interventi con la </a:t>
            </a:r>
            <a:r>
              <a:rPr lang="it-IT" smtClean="0"/>
              <a:t>disciplina generale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</TotalTime>
  <Words>862</Words>
  <Application>Microsoft Office PowerPoint</Application>
  <PresentationFormat>Presentazione su schermo (4:3)</PresentationFormat>
  <Paragraphs>52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Loggia</vt:lpstr>
      <vt:lpstr>Diapositiva 1</vt:lpstr>
      <vt:lpstr>Libera circolazione delle merci</vt:lpstr>
      <vt:lpstr>Libera circolazione delle persone</vt:lpstr>
      <vt:lpstr>DIRITTO DI STABILIMENTO</vt:lpstr>
      <vt:lpstr>Libera circolazione dei servizi</vt:lpstr>
      <vt:lpstr>Libera circolazione dei capitali</vt:lpstr>
      <vt:lpstr>Disciplina della concorrenza</vt:lpstr>
      <vt:lpstr>Art 101 TFUE</vt:lpstr>
      <vt:lpstr>Art 102 TFUE</vt:lpstr>
      <vt:lpstr>Aiuti di stato</vt:lpstr>
      <vt:lpstr>Diapositiva 11</vt:lpstr>
      <vt:lpstr>Diapositiva 12</vt:lpstr>
      <vt:lpstr>Possono considerarsi compatibili con il mercato interno: 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Windows User</cp:lastModifiedBy>
  <cp:revision>1</cp:revision>
  <dcterms:created xsi:type="dcterms:W3CDTF">2018-10-26T08:39:53Z</dcterms:created>
  <dcterms:modified xsi:type="dcterms:W3CDTF">2018-10-26T09:53:25Z</dcterms:modified>
</cp:coreProperties>
</file>