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4" r:id="rId10"/>
    <p:sldId id="275" r:id="rId11"/>
    <p:sldId id="276" r:id="rId12"/>
    <p:sldId id="264" r:id="rId13"/>
    <p:sldId id="265" r:id="rId14"/>
    <p:sldId id="266" r:id="rId15"/>
    <p:sldId id="273" r:id="rId16"/>
    <p:sldId id="267" r:id="rId17"/>
    <p:sldId id="268" r:id="rId18"/>
    <p:sldId id="269" r:id="rId19"/>
    <p:sldId id="270" r:id="rId20"/>
    <p:sldId id="271" r:id="rId21"/>
    <p:sldId id="272" r:id="rId22"/>
    <p:sldId id="286" r:id="rId23"/>
    <p:sldId id="287" r:id="rId24"/>
    <p:sldId id="277" r:id="rId25"/>
    <p:sldId id="278" r:id="rId26"/>
    <p:sldId id="279" r:id="rId27"/>
    <p:sldId id="280" r:id="rId28"/>
    <p:sldId id="281" r:id="rId29"/>
    <p:sldId id="282" r:id="rId30"/>
    <p:sldId id="283" r:id="rId31"/>
    <p:sldId id="284" r:id="rId32"/>
    <p:sldId id="290" r:id="rId33"/>
    <p:sldId id="285" r:id="rId34"/>
    <p:sldId id="288" r:id="rId35"/>
    <p:sldId id="289"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C8E1C4F1-879A-4821-AD92-C8C4CC9C66F4}" type="datetimeFigureOut">
              <a:rPr lang="it-IT" smtClean="0"/>
              <a:t>07/10/2018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4B3CB521-47E8-44EF-BBE2-DC01611F081F}"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8E1C4F1-879A-4821-AD92-C8C4CC9C66F4}" type="datetimeFigureOut">
              <a:rPr lang="it-IT" smtClean="0"/>
              <a:t>07/10/2018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C8E1C4F1-879A-4821-AD92-C8C4CC9C66F4}" type="datetimeFigureOut">
              <a:rPr lang="it-IT" smtClean="0"/>
              <a:t>07/10/2018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3CB521-47E8-44EF-BBE2-DC01611F081F}"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8E1C4F1-879A-4821-AD92-C8C4CC9C66F4}" type="datetimeFigureOut">
              <a:rPr lang="it-IT" smtClean="0"/>
              <a:t>07/10/2018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C8E1C4F1-879A-4821-AD92-C8C4CC9C66F4}" type="datetimeFigureOut">
              <a:rPr lang="it-IT" smtClean="0"/>
              <a:t>07/10/2018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8E1C4F1-879A-4821-AD92-C8C4CC9C66F4}" type="datetimeFigureOut">
              <a:rPr lang="it-IT" smtClean="0"/>
              <a:t>07/10/2018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8E1C4F1-879A-4821-AD92-C8C4CC9C66F4}" type="datetimeFigureOut">
              <a:rPr lang="it-IT" smtClean="0"/>
              <a:t>07/10/2018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8E1C4F1-879A-4821-AD92-C8C4CC9C66F4}" type="datetimeFigureOut">
              <a:rPr lang="it-IT" smtClean="0"/>
              <a:t>07/10/2018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8E1C4F1-879A-4821-AD92-C8C4CC9C66F4}" type="datetimeFigureOut">
              <a:rPr lang="it-IT" smtClean="0"/>
              <a:t>07/10/2018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4B3CB521-47E8-44EF-BBE2-DC01611F081F}" type="slidenum">
              <a:rPr lang="it-IT" smtClean="0"/>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8E1C4F1-879A-4821-AD92-C8C4CC9C66F4}" type="datetimeFigureOut">
              <a:rPr lang="it-IT" smtClean="0"/>
              <a:t>07/10/2018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8E1C4F1-879A-4821-AD92-C8C4CC9C66F4}" type="datetimeFigureOut">
              <a:rPr lang="it-IT" smtClean="0"/>
              <a:t>07/10/2018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B3CB521-47E8-44EF-BBE2-DC01611F081F}"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E1C4F1-879A-4821-AD92-C8C4CC9C66F4}" type="datetimeFigureOut">
              <a:rPr lang="it-IT" smtClean="0"/>
              <a:t>07/10/2018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B3CB521-47E8-44EF-BBE2-DC01611F081F}" type="slidenum">
              <a:rPr lang="it-IT" smtClean="0"/>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t.wikipedia.org/wiki/Jobs_Act" TargetMode="External"/><Relationship Id="rId2" Type="http://schemas.openxmlformats.org/officeDocument/2006/relationships/hyperlink" Target="https://it.wikipedia.org/wiki/2015" TargetMode="External"/><Relationship Id="rId1" Type="http://schemas.openxmlformats.org/officeDocument/2006/relationships/slideLayout" Target="../slideLayouts/slideLayout2.xml"/><Relationship Id="rId6" Type="http://schemas.openxmlformats.org/officeDocument/2006/relationships/hyperlink" Target="https://it.wikipedia.org/w/index.php?title=INAPP&amp;action=edit&amp;redlink=1" TargetMode="External"/><Relationship Id="rId5" Type="http://schemas.openxmlformats.org/officeDocument/2006/relationships/hyperlink" Target="https://it.wikipedia.org/wiki/ANPAL" TargetMode="External"/><Relationship Id="rId4" Type="http://schemas.openxmlformats.org/officeDocument/2006/relationships/hyperlink" Target="https://it.wikipedia.org/wiki/Italia_Lavor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Job </a:t>
            </a:r>
            <a:r>
              <a:rPr lang="it-IT" dirty="0" err="1" smtClean="0"/>
              <a:t>act</a:t>
            </a:r>
            <a:endParaRPr lang="it-IT" dirty="0"/>
          </a:p>
        </p:txBody>
      </p:sp>
      <p:sp>
        <p:nvSpPr>
          <p:cNvPr id="5" name="Segnaposto contenuto 4"/>
          <p:cNvSpPr>
            <a:spLocks noGrp="1"/>
          </p:cNvSpPr>
          <p:nvPr>
            <p:ph idx="1"/>
          </p:nvPr>
        </p:nvSpPr>
        <p:spPr/>
        <p:txBody>
          <a:bodyPr/>
          <a:lstStyle/>
          <a:p>
            <a:r>
              <a:rPr lang="it-IT" dirty="0" smtClean="0"/>
              <a:t>La legge n.183/2014 (c.d. Jobs </a:t>
            </a:r>
            <a:r>
              <a:rPr lang="it-IT" dirty="0" err="1" smtClean="0"/>
              <a:t>act</a:t>
            </a:r>
            <a:r>
              <a:rPr lang="it-IT" dirty="0" smtClean="0"/>
              <a:t>) ha previsto numerose ed ampie deleghe al Governo per la riforma del mercato del lavoro. L'attuazione della legge delega si è completata con l'adozione di otto decreti legislativi (e </a:t>
            </a:r>
            <a:r>
              <a:rPr lang="it-IT" dirty="0" err="1" smtClean="0"/>
              <a:t>undecreto</a:t>
            </a:r>
            <a:r>
              <a:rPr lang="it-IT" dirty="0" smtClean="0"/>
              <a:t> correttivo) che intervengono su numerosi ambiti del settore </a:t>
            </a:r>
            <a:r>
              <a:rPr lang="it-IT" dirty="0" err="1" smtClean="0"/>
              <a:t>lavoristico</a:t>
            </a:r>
            <a:r>
              <a:rPr lang="it-IT" dirty="0" smtClean="0"/>
              <a:t>.</a:t>
            </a:r>
          </a:p>
          <a:p>
            <a:r>
              <a:rPr lang="it-IT" dirty="0" smtClean="0"/>
              <a:t>La L.183/2014 contiene </a:t>
            </a:r>
            <a:r>
              <a:rPr lang="it-IT" b="1" dirty="0" smtClean="0"/>
              <a:t>cinque deleghe legislative</a:t>
            </a:r>
            <a:r>
              <a:rPr lang="it-IT" dirty="0" smtClean="0"/>
              <a:t>, che intervengono su importanti e vasti ambiti del diritto del lavoro</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delega in materia di ammortizzatori sociali</a:t>
            </a:r>
            <a:r>
              <a:rPr lang="it-IT" dirty="0" smtClean="0"/>
              <a:t>, finalizzata a razionalizzare le forme di tutela esistenti, differenziando l'impiego degli strumenti di intervento in costanza di rapporto di lavoro (Cassa Integrazione) da quelli previsti in caso di disoccupazione involontaria (</a:t>
            </a:r>
            <a:r>
              <a:rPr lang="it-IT" dirty="0" err="1" smtClean="0"/>
              <a:t>ASpI</a:t>
            </a:r>
            <a:r>
              <a:rPr lang="it-IT" dirty="0" smtClean="0"/>
              <a:t>). Lo scopo è quello di assicurare un sistema di garanzia universale per tutti i lavoratori, con tutele uniformi e legate alla storia contributiva dei lavoratori, nonché di razionalizzare la normativa in materia d'integrazione salariale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delega in materia di servizi per il lavoro e di politiche attive,</a:t>
            </a:r>
            <a:r>
              <a:rPr lang="it-IT" dirty="0" smtClean="0"/>
              <a:t> avente lo scopo di riordinare la normativa in materia di servizi per il lavoro, per garantire la fruizione dei servizi essenziali in materia di politiche attive del lavoro su tutto il territorio nazionale, razionalizzando gli incentivi all'assunzione e all'</a:t>
            </a:r>
            <a:r>
              <a:rPr lang="it-IT" dirty="0" err="1" smtClean="0"/>
              <a:t>autoimpiego</a:t>
            </a:r>
            <a:r>
              <a:rPr lang="it-IT" dirty="0" smtClean="0"/>
              <a:t> e istituendo una cornice giuridica nazionale che faccia da riferimento anche per le normative regionali e provinciali</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delega in materia di semplificazione delle procedure e degli adempimenti</a:t>
            </a:r>
            <a:r>
              <a:rPr lang="it-IT" dirty="0" smtClean="0"/>
              <a:t>, per conseguire obiettivi di semplificazione e razionalizzazione delle procedure di costituzione e gestione dei rapporti di lavoro, al fine di ridurre gli adempimenti a carico di cittadini e imprese. In particolare, si vuole diminuire il numero di atti amministrativi inerenti il rapporto di lavoro, attraverso specifiche modalità (ad es. l'unificazione delle comunicazioni alle P.A. per gli stessi eventi, l'obbligo di trasmissione di dati tra le diverse amministrazioni, l'abolizione della tenuta di documenti cartacei e la revisione degli adempimenti in materia di libretto formativo del cittadino);</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delega in materia di riordino delle forme contrattuali e dell'attività ispettiva</a:t>
            </a:r>
            <a:r>
              <a:rPr lang="it-IT" dirty="0" smtClean="0"/>
              <a:t>, finalizzata a rafforzare le opportunità d'ingresso nel mondo del lavoro e ai riordinare i contratti di lavoro vigenti per renderli maggiormente coerenti con le attuali esigenze del contesto occupazionale e produttivo, nonché a rendere più efficiente l'attività ispettiva</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delega in materia di tutela e conciliazione delle esigenze di cura, di vita e di lavoro</a:t>
            </a:r>
            <a:r>
              <a:rPr lang="it-IT" dirty="0" smtClean="0"/>
              <a:t>, avente lo scopo di garantire adeguato sostegno alla </a:t>
            </a:r>
            <a:r>
              <a:rPr lang="it-IT" dirty="0" smtClean="0">
                <a:effectLst>
                  <a:outerShdw blurRad="38100" dist="38100" dir="2700000" algn="tl">
                    <a:srgbClr val="000000">
                      <a:alpha val="43137"/>
                    </a:srgbClr>
                  </a:outerShdw>
                </a:effectLst>
              </a:rPr>
              <a:t>genitorialità</a:t>
            </a:r>
            <a:r>
              <a:rPr lang="it-IT" dirty="0" smtClean="0"/>
              <a:t> e favorire le opportunità di conciliazione dei tempi di vita e di lavoro per la generalità dei lavoratori. </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688632"/>
          </a:xfrm>
        </p:spPr>
        <p:txBody>
          <a:bodyPr>
            <a:normAutofit fontScale="85000" lnSpcReduction="10000"/>
          </a:bodyPr>
          <a:lstStyle/>
          <a:p>
            <a:r>
              <a:rPr lang="it-IT" dirty="0" smtClean="0"/>
              <a:t>In attuazione del Jobs </a:t>
            </a:r>
            <a:r>
              <a:rPr lang="it-IT" dirty="0" err="1" smtClean="0"/>
              <a:t>act</a:t>
            </a:r>
            <a:r>
              <a:rPr lang="it-IT" dirty="0" smtClean="0"/>
              <a:t> sono stati adottati i seguenti decreti legislativi: </a:t>
            </a:r>
          </a:p>
          <a:p>
            <a:r>
              <a:rPr lang="it-IT" b="1" dirty="0" smtClean="0"/>
              <a:t>il </a:t>
            </a:r>
            <a:r>
              <a:rPr lang="it-IT" b="1" dirty="0" err="1" smtClean="0"/>
              <a:t>D.Lgs.</a:t>
            </a:r>
            <a:r>
              <a:rPr lang="it-IT" b="1" dirty="0" smtClean="0"/>
              <a:t> 22/2015 </a:t>
            </a:r>
            <a:r>
              <a:rPr lang="it-IT" dirty="0" smtClean="0"/>
              <a:t>relativo all'introduzione di nuovi ammortizzatori sociali in caso di disoccupazione involontaria; </a:t>
            </a:r>
          </a:p>
          <a:p>
            <a:r>
              <a:rPr lang="it-IT" b="1" dirty="0" err="1" smtClean="0"/>
              <a:t>D.Lgs.</a:t>
            </a:r>
            <a:r>
              <a:rPr lang="it-IT" b="1" dirty="0" smtClean="0"/>
              <a:t> 23/2015, </a:t>
            </a:r>
            <a:r>
              <a:rPr lang="it-IT" dirty="0" smtClean="0"/>
              <a:t>sul contratto a tutele crescenti;</a:t>
            </a:r>
          </a:p>
          <a:p>
            <a:r>
              <a:rPr lang="it-IT" dirty="0" smtClean="0"/>
              <a:t> </a:t>
            </a:r>
            <a:r>
              <a:rPr lang="it-IT" b="1" dirty="0" smtClean="0"/>
              <a:t>il </a:t>
            </a:r>
            <a:r>
              <a:rPr lang="it-IT" b="1" dirty="0" err="1" smtClean="0"/>
              <a:t>D.Lgs.</a:t>
            </a:r>
            <a:r>
              <a:rPr lang="it-IT" b="1" dirty="0" smtClean="0"/>
              <a:t> 80/2015, </a:t>
            </a:r>
            <a:r>
              <a:rPr lang="it-IT" dirty="0" smtClean="0"/>
              <a:t>sulla conciliazione tra tempi di vita e di lavoro; </a:t>
            </a:r>
          </a:p>
          <a:p>
            <a:r>
              <a:rPr lang="it-IT" b="1" dirty="0" smtClean="0"/>
              <a:t>il </a:t>
            </a:r>
            <a:r>
              <a:rPr lang="it-IT" b="1" dirty="0" err="1" smtClean="0"/>
              <a:t>D.Lgs.</a:t>
            </a:r>
            <a:r>
              <a:rPr lang="it-IT" b="1" dirty="0" smtClean="0"/>
              <a:t> 81/2015 </a:t>
            </a:r>
            <a:r>
              <a:rPr lang="it-IT" dirty="0" smtClean="0"/>
              <a:t>relativo al riordino dei contratti di lavoro e alla disciplina delle mansioni; </a:t>
            </a:r>
          </a:p>
          <a:p>
            <a:r>
              <a:rPr lang="it-IT" b="1" dirty="0" smtClean="0"/>
              <a:t>il </a:t>
            </a:r>
            <a:r>
              <a:rPr lang="it-IT" b="1" dirty="0" err="1" smtClean="0"/>
              <a:t>D.Lgs.</a:t>
            </a:r>
            <a:r>
              <a:rPr lang="it-IT" b="1" dirty="0" smtClean="0"/>
              <a:t> 151/2015 </a:t>
            </a:r>
            <a:r>
              <a:rPr lang="it-IT" dirty="0" smtClean="0"/>
              <a:t>sulle semplificazioni in materia di lavoro e pari opportunità;</a:t>
            </a:r>
          </a:p>
          <a:p>
            <a:r>
              <a:rPr lang="it-IT" b="1" dirty="0" smtClean="0"/>
              <a:t> il </a:t>
            </a:r>
            <a:r>
              <a:rPr lang="it-IT" b="1" dirty="0" err="1" smtClean="0"/>
              <a:t>D.Lgs.</a:t>
            </a:r>
            <a:r>
              <a:rPr lang="it-IT" b="1" dirty="0" smtClean="0"/>
              <a:t> 150/2015 </a:t>
            </a:r>
            <a:r>
              <a:rPr lang="it-IT" dirty="0" smtClean="0"/>
              <a:t>in materia di politiche attive;</a:t>
            </a:r>
          </a:p>
          <a:p>
            <a:r>
              <a:rPr lang="it-IT" dirty="0" smtClean="0"/>
              <a:t> </a:t>
            </a:r>
            <a:r>
              <a:rPr lang="it-IT" b="1" dirty="0" smtClean="0"/>
              <a:t>il </a:t>
            </a:r>
            <a:r>
              <a:rPr lang="it-IT" b="1" dirty="0" err="1" smtClean="0"/>
              <a:t>D.Lgs.</a:t>
            </a:r>
            <a:r>
              <a:rPr lang="it-IT" b="1" dirty="0" smtClean="0"/>
              <a:t> 149/2015 </a:t>
            </a:r>
            <a:r>
              <a:rPr lang="it-IT" dirty="0" smtClean="0"/>
              <a:t>relativo all'attività ispettiva in materia di lavoro e legislazione sociale; </a:t>
            </a:r>
          </a:p>
          <a:p>
            <a:r>
              <a:rPr lang="it-IT" dirty="0" smtClean="0"/>
              <a:t>il </a:t>
            </a:r>
            <a:r>
              <a:rPr lang="it-IT" b="1" dirty="0" err="1" smtClean="0"/>
              <a:t>D.Lgs.</a:t>
            </a:r>
            <a:r>
              <a:rPr lang="it-IT" b="1" dirty="0" smtClean="0"/>
              <a:t> 148/2015 </a:t>
            </a:r>
            <a:r>
              <a:rPr lang="it-IT" dirty="0" smtClean="0"/>
              <a:t>sulla riorganizzazione della disciplina degli ammortizzatori sociali in costanza di rapporto di lavoro.</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Governo ha varato, tra gli altri, il </a:t>
            </a:r>
            <a:r>
              <a:rPr lang="it-IT" b="1" dirty="0" smtClean="0"/>
              <a:t>decreto legislativo n. 150 del 2015</a:t>
            </a:r>
            <a:r>
              <a:rPr lang="it-IT" dirty="0" smtClean="0"/>
              <a:t>, che ha </a:t>
            </a:r>
            <a:r>
              <a:rPr lang="it-IT" u="sng" dirty="0" smtClean="0"/>
              <a:t>ridisegnato la struttura del sistema del collocamento, </a:t>
            </a:r>
            <a:r>
              <a:rPr lang="it-IT" dirty="0" smtClean="0"/>
              <a:t>razionalizzando l’organizzazione delle misure di politica attiva sia a livello regionale che a livello centrale.</a:t>
            </a:r>
            <a:br>
              <a:rPr lang="it-IT" dirty="0" smtClean="0"/>
            </a:br>
            <a:r>
              <a:rPr lang="it-IT" dirty="0" smtClean="0"/>
              <a:t>Il nuovo sistema si caratterizza per una spiccata vocazione a favorire l’</a:t>
            </a:r>
            <a:r>
              <a:rPr lang="it-IT" dirty="0" err="1" smtClean="0"/>
              <a:t>occupabilità</a:t>
            </a:r>
            <a:r>
              <a:rPr lang="it-IT" dirty="0" smtClean="0"/>
              <a:t> dei lavoratori.</a:t>
            </a:r>
            <a:br>
              <a:rPr lang="it-IT" dirty="0" smtClean="0"/>
            </a:b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Sempre in materia di politiche attive, sono stati individuati esattamente i compiti spettanti allo Stato e quelli di competenza regionale; inoltre, l’art. 4 istituisce l’Agenzia nazionale per le politiche attive del lavoro (</a:t>
            </a:r>
            <a:r>
              <a:rPr lang="it-IT" b="1" dirty="0" smtClean="0"/>
              <a:t>ANPAL), </a:t>
            </a:r>
            <a:r>
              <a:rPr lang="it-IT" dirty="0" smtClean="0"/>
              <a:t>un nuovo organismo che dovrebbe provvedere proprio </a:t>
            </a:r>
            <a:r>
              <a:rPr lang="it-IT" b="1" dirty="0" smtClean="0"/>
              <a:t>al coordinamento tra le attività statali e quelle regionali</a:t>
            </a:r>
            <a:endParaRPr lang="it-IT"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nuovo assetto prevede che allo Stato spetti l’onere di individuare i livelli essenziali delle prestazioni che dovranno poi essere attuati in concreto a livello regionale, coerentemente a quanto stabilito in apposite Convenzioni stipulate tra il Ministero del Lavoro e le Regioni stesse.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nuova Agenzia ha il compito di </a:t>
            </a:r>
            <a:r>
              <a:rPr lang="it-IT" b="1" dirty="0" smtClean="0"/>
              <a:t>coordinare e supervisionare</a:t>
            </a:r>
            <a:r>
              <a:rPr lang="it-IT" dirty="0" smtClean="0"/>
              <a:t> la nuova </a:t>
            </a:r>
            <a:r>
              <a:rPr lang="it-IT" b="1" dirty="0" smtClean="0"/>
              <a:t>Rete Nazionale dei Servizi per le Politiche Attive del Territorio</a:t>
            </a:r>
            <a:r>
              <a:rPr lang="it-IT" dirty="0" smtClean="0"/>
              <a:t> di concerto con INPS, INAIL, le Camere di Commercio e i soggetti che operano nel mondo del lavoro quali intermediatori.</a:t>
            </a:r>
          </a:p>
          <a:p>
            <a:r>
              <a:rPr lang="it-IT" dirty="0" smtClean="0"/>
              <a:t>Inoltre spetterà all’</a:t>
            </a:r>
            <a:r>
              <a:rPr lang="it-IT" b="1" dirty="0" smtClean="0"/>
              <a:t>ANPAL </a:t>
            </a:r>
            <a:r>
              <a:rPr lang="it-IT" dirty="0" smtClean="0"/>
              <a:t>stabilire i </a:t>
            </a:r>
            <a:r>
              <a:rPr lang="it-IT" b="1" dirty="0" smtClean="0"/>
              <a:t>programmi di politiche attive</a:t>
            </a:r>
            <a:r>
              <a:rPr lang="it-IT" dirty="0" smtClean="0"/>
              <a:t> finanziati sia dai fondi nazionali che dai fondi europei, tenere </a:t>
            </a:r>
            <a:r>
              <a:rPr lang="it-IT" b="1" dirty="0" smtClean="0"/>
              <a:t>l’albo delle agenzie per il lavoro</a:t>
            </a:r>
            <a:r>
              <a:rPr lang="it-IT" dirty="0" smtClean="0"/>
              <a:t> e gestire i </a:t>
            </a:r>
            <a:r>
              <a:rPr lang="it-IT" b="1" dirty="0" smtClean="0"/>
              <a:t>programmi di reimpiego e ricollocazione</a:t>
            </a:r>
            <a:r>
              <a:rPr lang="it-IT" dirty="0" smtClean="0"/>
              <a:t> in relazione a crisi di aziende.</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regioni</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Le attività, svolte dalle Regioni, che garantiscono il rispetto dei cd. livelli essenziali delle prestazioni individuati a livello statale sono:</a:t>
            </a:r>
            <a:br>
              <a:rPr lang="it-IT" dirty="0" smtClean="0"/>
            </a:br>
            <a:endParaRPr lang="it-IT" dirty="0" smtClean="0"/>
          </a:p>
          <a:p>
            <a:pPr lvl="0"/>
            <a:r>
              <a:rPr lang="it-IT" b="1" dirty="0" smtClean="0"/>
              <a:t>orientamento di base</a:t>
            </a:r>
            <a:r>
              <a:rPr lang="it-IT" dirty="0" smtClean="0"/>
              <a:t>, analisi delle competenze in relazione alla situazione del mercato del lavoro locale e </a:t>
            </a:r>
            <a:r>
              <a:rPr lang="it-IT" dirty="0" err="1" smtClean="0"/>
              <a:t>profilazione</a:t>
            </a:r>
            <a:r>
              <a:rPr lang="it-IT" dirty="0" smtClean="0"/>
              <a:t>;</a:t>
            </a:r>
          </a:p>
          <a:p>
            <a:pPr lvl="0"/>
            <a:r>
              <a:rPr lang="it-IT" b="1" dirty="0" smtClean="0"/>
              <a:t>ausilio alla ricerca di una occupazione</a:t>
            </a:r>
            <a:r>
              <a:rPr lang="it-IT" dirty="0" smtClean="0"/>
              <a:t>, anche mediante sessioni di gruppo, entro tre mesi dalla registrazione;</a:t>
            </a:r>
          </a:p>
          <a:p>
            <a:r>
              <a:rPr lang="it-IT" b="1" dirty="0" smtClean="0"/>
              <a:t>orientamento specialistico e individualizzato, </a:t>
            </a:r>
            <a:r>
              <a:rPr lang="it-IT" dirty="0" smtClean="0"/>
              <a:t>mediante bilancio delle competenze ed analisi degli eventuali fabbisogni in termini di formazione, esperienze di lavoro o altre misure di politica attiva del lavoro, con riferimento all'adeguatezza del profilo alla domanda di lavoro espressa a livello territoriale, nazionale ed europea</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lvl="0"/>
            <a:r>
              <a:rPr lang="it-IT" b="1" dirty="0" smtClean="0"/>
              <a:t>orientamento individualizzato all'</a:t>
            </a:r>
            <a:r>
              <a:rPr lang="it-IT" b="1" dirty="0" err="1" smtClean="0"/>
              <a:t>autoimpiego</a:t>
            </a:r>
            <a:r>
              <a:rPr lang="it-IT" b="1" dirty="0" smtClean="0"/>
              <a:t> </a:t>
            </a:r>
            <a:r>
              <a:rPr lang="it-IT" dirty="0" smtClean="0"/>
              <a:t>e tutoraggio per le fasi successive all'avvio dell'impresa;</a:t>
            </a:r>
          </a:p>
          <a:p>
            <a:pPr lvl="0"/>
            <a:r>
              <a:rPr lang="it-IT" b="1" dirty="0" smtClean="0"/>
              <a:t>avviamento ad attività di formazione </a:t>
            </a:r>
            <a:r>
              <a:rPr lang="it-IT" dirty="0" smtClean="0"/>
              <a:t>ai fini della qualificazione e riqualificazione professionale, dell'</a:t>
            </a:r>
            <a:r>
              <a:rPr lang="it-IT" dirty="0" err="1" smtClean="0"/>
              <a:t>autoimpiego</a:t>
            </a:r>
            <a:r>
              <a:rPr lang="it-IT" dirty="0" smtClean="0"/>
              <a:t> e dell'immediato inserimento lavorativo;</a:t>
            </a:r>
          </a:p>
          <a:p>
            <a:pPr lvl="0"/>
            <a:r>
              <a:rPr lang="it-IT" b="1" dirty="0" smtClean="0"/>
              <a:t>accompagnamento al lavoro</a:t>
            </a:r>
            <a:r>
              <a:rPr lang="it-IT" dirty="0" smtClean="0"/>
              <a:t>, anche attraverso l'utilizzo dell'assegno individuale di ricollocazione;</a:t>
            </a:r>
          </a:p>
          <a:p>
            <a:r>
              <a:rPr lang="it-IT" b="1" dirty="0" smtClean="0"/>
              <a:t>promozione di esperienze lavorative </a:t>
            </a:r>
            <a:r>
              <a:rPr lang="it-IT" dirty="0" smtClean="0"/>
              <a:t>ai fini di un incremento delle competenze, anche mediante lo strumento del tirocinio</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gestione, anche in forma indiretta, </a:t>
            </a:r>
            <a:r>
              <a:rPr lang="it-IT" b="1" dirty="0" smtClean="0"/>
              <a:t>di incentivi all'attività di lavoro autonomo;</a:t>
            </a:r>
          </a:p>
          <a:p>
            <a:pPr lvl="0"/>
            <a:r>
              <a:rPr lang="it-IT" dirty="0" smtClean="0"/>
              <a:t>gestione di </a:t>
            </a:r>
            <a:r>
              <a:rPr lang="it-IT" b="1" dirty="0" smtClean="0"/>
              <a:t>incentivi alla mobilità territoriale</a:t>
            </a:r>
            <a:r>
              <a:rPr lang="it-IT" dirty="0" smtClean="0"/>
              <a:t>;</a:t>
            </a:r>
          </a:p>
          <a:p>
            <a:pPr lvl="0"/>
            <a:r>
              <a:rPr lang="it-IT" dirty="0" smtClean="0"/>
              <a:t>gestione di </a:t>
            </a:r>
            <a:r>
              <a:rPr lang="it-IT" b="1" dirty="0" smtClean="0"/>
              <a:t>strumenti finalizzati alla conciliazione dei tempi di lavoro con gli obblighi di cura nei confronti di minori o di soggetti non autosufficienti</a:t>
            </a:r>
            <a:r>
              <a:rPr lang="it-IT" dirty="0" smtClean="0"/>
              <a:t>;</a:t>
            </a:r>
          </a:p>
          <a:p>
            <a:pPr lvl="0"/>
            <a:r>
              <a:rPr lang="it-IT" dirty="0" smtClean="0"/>
              <a:t>promozione di </a:t>
            </a:r>
            <a:r>
              <a:rPr lang="it-IT" b="1" dirty="0" smtClean="0"/>
              <a:t>prestazioni di lavoro socialmente utile</a:t>
            </a:r>
            <a:r>
              <a:rPr lang="it-IT" dirty="0" smtClean="0"/>
              <a:t>.</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t>
            </a:r>
            <a:r>
              <a:rPr lang="it-IT" b="1" dirty="0" smtClean="0"/>
              <a:t>ANPAL</a:t>
            </a:r>
            <a:r>
              <a:rPr lang="it-IT" dirty="0" smtClean="0"/>
              <a:t> (Agenzia Nazionale Politiche Attive Lavoro) è un ente pubblico italiano</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Compiti dell’ANPAL</a:t>
            </a:r>
            <a:endParaRPr lang="it-IT" dirty="0"/>
          </a:p>
        </p:txBody>
      </p:sp>
      <p:sp>
        <p:nvSpPr>
          <p:cNvPr id="3" name="Segnaposto contenuto 2"/>
          <p:cNvSpPr>
            <a:spLocks noGrp="1"/>
          </p:cNvSpPr>
          <p:nvPr>
            <p:ph idx="1"/>
          </p:nvPr>
        </p:nvSpPr>
        <p:spPr/>
        <p:txBody>
          <a:bodyPr/>
          <a:lstStyle/>
          <a:p>
            <a:pPr lvl="0"/>
            <a:r>
              <a:rPr lang="it-IT" b="1" dirty="0" smtClean="0"/>
              <a:t>coordinamento della gestione dell'Assicurazione Sociale per l'Impiego, dei servizi per il lavoro, del collocamento dei disabili di cui alla legge n. 68 del 1999, nonché delle politiche di attivazione dei lavoratori disoccupati, </a:t>
            </a:r>
            <a:r>
              <a:rPr lang="it-IT" dirty="0" smtClean="0"/>
              <a:t>con particolare riferimento ai beneficiari di prestazioni di sostegno del reddito collegate alla cessazione del rapporto di lavoro;</a:t>
            </a:r>
          </a:p>
          <a:p>
            <a:r>
              <a:rPr lang="it-IT" b="1" dirty="0" smtClean="0"/>
              <a:t>definizione degli standard di servizio </a:t>
            </a:r>
            <a:r>
              <a:rPr lang="it-IT" dirty="0" smtClean="0"/>
              <a:t>in relazione alle misure di politica attiva del lavoro</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lvl="0"/>
            <a:r>
              <a:rPr lang="it-IT" dirty="0" smtClean="0"/>
              <a:t>determinazione delle </a:t>
            </a:r>
            <a:r>
              <a:rPr lang="it-IT" b="1" dirty="0" smtClean="0"/>
              <a:t>modalità operative e dell'ammontare dell'assegno di ricollocazione </a:t>
            </a:r>
            <a:r>
              <a:rPr lang="it-IT" dirty="0" smtClean="0"/>
              <a:t>e di altre forme di coinvolgimento dei privati accreditati;</a:t>
            </a:r>
          </a:p>
          <a:p>
            <a:pPr lvl="0"/>
            <a:r>
              <a:rPr lang="it-IT" b="1" dirty="0" smtClean="0"/>
              <a:t>coordinamento dell'attività della rete </a:t>
            </a:r>
            <a:r>
              <a:rPr lang="it-IT" b="1" dirty="0" err="1" smtClean="0"/>
              <a:t>Eures</a:t>
            </a:r>
            <a:r>
              <a:rPr lang="it-IT" b="1" dirty="0" smtClean="0"/>
              <a:t> (rete per la mobilità in Europa)</a:t>
            </a:r>
            <a:r>
              <a:rPr lang="it-IT" dirty="0" smtClean="0"/>
              <a:t>;</a:t>
            </a:r>
            <a:endParaRPr lang="it-IT" dirty="0" smtClean="0"/>
          </a:p>
          <a:p>
            <a:pPr lvl="0"/>
            <a:r>
              <a:rPr lang="it-IT" b="1" dirty="0" smtClean="0"/>
              <a:t>definizione delle metodologie di </a:t>
            </a:r>
            <a:r>
              <a:rPr lang="it-IT" b="1" dirty="0" err="1" smtClean="0"/>
              <a:t>profilazione</a:t>
            </a:r>
            <a:r>
              <a:rPr lang="it-IT" b="1" dirty="0" smtClean="0"/>
              <a:t> degli utenti</a:t>
            </a:r>
            <a:r>
              <a:rPr lang="it-IT" dirty="0" smtClean="0"/>
              <a:t>, allo scopo di determinarne il profilo personale di </a:t>
            </a:r>
            <a:r>
              <a:rPr lang="it-IT" dirty="0" err="1" smtClean="0"/>
              <a:t>occupabilità</a:t>
            </a:r>
            <a:r>
              <a:rPr lang="it-IT" dirty="0" smtClean="0"/>
              <a:t>, in linea con i migliori standard internazionali, nonché dei costi standard applicabili ai servizi e alle misure di politica attiva del lavoro;</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lvl="0"/>
            <a:r>
              <a:rPr lang="it-IT" b="1" dirty="0" smtClean="0"/>
              <a:t>promozione e coordinamento</a:t>
            </a:r>
            <a:r>
              <a:rPr lang="it-IT" dirty="0" smtClean="0"/>
              <a:t>, in raccordo con l'Agenzia per la coesione territoriale, </a:t>
            </a:r>
            <a:r>
              <a:rPr lang="it-IT" b="1" dirty="0" smtClean="0"/>
              <a:t>dei programmi cofinanziati dal Fondo Sociale </a:t>
            </a:r>
            <a:r>
              <a:rPr lang="it-IT" dirty="0" smtClean="0"/>
              <a:t>Europeo, nonché di programmi cofinanziati con fondi nazionali negli ambiti di intervento del Fondo Sociale Europeo;</a:t>
            </a:r>
          </a:p>
          <a:p>
            <a:pPr lvl="0"/>
            <a:r>
              <a:rPr lang="it-IT" b="1" dirty="0" smtClean="0"/>
              <a:t>sviluppo e gestione integrata del sistema informativo unitario delle politiche del lavoro</a:t>
            </a:r>
            <a:r>
              <a:rPr lang="it-IT" dirty="0" smtClean="0"/>
              <a:t>, ivi compresa la predisposizione di strumenti tecnologici per il supporto all'attività di intermediazione tra domanda e offerta di lavoro e l'interconnessione con gli altri soggetti pubblici e privati;</a:t>
            </a:r>
          </a:p>
          <a:p>
            <a:r>
              <a:rPr lang="it-IT" b="1" dirty="0" smtClean="0"/>
              <a:t>gestione dell'albo nazionale delle agenzie per il lavoro</a:t>
            </a:r>
            <a:endParaRPr lang="it-IT"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b="1" dirty="0" smtClean="0"/>
              <a:t>gestione dei programmi operativi nazionali </a:t>
            </a:r>
            <a:r>
              <a:rPr lang="it-IT" dirty="0" smtClean="0"/>
              <a:t>nelle materie di competenza, nonché di progetti cofinanziati dai Fondi comunitari;</a:t>
            </a:r>
          </a:p>
          <a:p>
            <a:pPr lvl="0"/>
            <a:r>
              <a:rPr lang="it-IT" b="1" dirty="0" smtClean="0"/>
              <a:t>definizione e gestione di programmi per il riallineamento delle aree </a:t>
            </a:r>
            <a:r>
              <a:rPr lang="it-IT" u="sng" dirty="0" smtClean="0"/>
              <a:t>per le quali non siano rispettati i livelli essenziali delle prestazioni in materia di politiche attive del lavoro</a:t>
            </a:r>
            <a:r>
              <a:rPr lang="it-IT" dirty="0" smtClean="0"/>
              <a:t> o vi sia un rischio di mancato rispetto dei medesimi livelli essenziali e supporto alle regioni, ove i livelli essenziali delle prestazioni non siano stati assicurati, mediante interventi di gestione diretta dei servizi per il lavoro e delle politiche attive del lavoro;</a:t>
            </a:r>
          </a:p>
          <a:p>
            <a:r>
              <a:rPr lang="it-IT" b="1" dirty="0" smtClean="0"/>
              <a:t>definizione di metodologie di incentivazione alla mobilità territoriale</a:t>
            </a:r>
            <a:endParaRPr lang="it-IT"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b="1" dirty="0" smtClean="0"/>
              <a:t>vigilanza sui fondi interprofessionali per la formazione continua,</a:t>
            </a:r>
            <a:r>
              <a:rPr lang="it-IT" dirty="0" smtClean="0"/>
              <a:t> nonché dei fondi bilaterali per la formazione e l’integrazione del reddito;</a:t>
            </a:r>
          </a:p>
          <a:p>
            <a:r>
              <a:rPr lang="it-IT" b="1" dirty="0" smtClean="0"/>
              <a:t>assistenza e consulenza nella gestione delle crisi di aziende aventi unità produttive ubicate in diverse province della stessa regione o in più regioni </a:t>
            </a:r>
            <a:r>
              <a:rPr lang="it-IT" dirty="0" smtClean="0"/>
              <a:t>e, a richiesta del gruppo di coordinamento e controllo del progetto di riconversione e riqualificazione industriale, assistenza e consulenza nella gestione delle crisi aziendali complesse</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b="1" dirty="0" smtClean="0"/>
              <a:t>gestione di programmi di reimpiego e ricollocazione in relazione a crisi di aziende </a:t>
            </a:r>
            <a:r>
              <a:rPr lang="it-IT" dirty="0" smtClean="0"/>
              <a:t>aventi unità produttive ubicate in diverse province della stessa regione o in più regioni, di programmi per l'adeguamento alla globalizzazione cofinanziati con il Fondo Europeo di adeguamento alla globalizzazione (FEG), </a:t>
            </a:r>
            <a:r>
              <a:rPr lang="it-IT" dirty="0" err="1" smtClean="0"/>
              <a:t>nonchè</a:t>
            </a:r>
            <a:r>
              <a:rPr lang="it-IT" dirty="0" smtClean="0"/>
              <a:t> di programmi sperimentali di politica attiva del lavoro;</a:t>
            </a:r>
          </a:p>
          <a:p>
            <a:r>
              <a:rPr lang="it-IT" b="1" dirty="0" smtClean="0"/>
              <a:t>gestione del Repertorio nazionale degli incentivi all'occupazione</a:t>
            </a:r>
            <a:endParaRPr lang="it-IT"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Rete dei servizi per le politiche attive è coordinata proprio dall’ANPAL</a:t>
            </a:r>
            <a:r>
              <a:rPr lang="it-IT" dirty="0" smtClean="0"/>
              <a:t>.</a:t>
            </a:r>
            <a:br>
              <a:rPr lang="it-IT" dirty="0" smtClean="0"/>
            </a:br>
            <a:r>
              <a:rPr lang="it-IT" dirty="0" smtClean="0"/>
              <a:t>Tale sistema, nelle intenzioni del legislatore, </a:t>
            </a:r>
            <a:r>
              <a:rPr lang="it-IT" u="sng" dirty="0" smtClean="0"/>
              <a:t>dovrebbe favorire il raccordo delle attività degli operatori pubblici e privati</a:t>
            </a:r>
            <a:r>
              <a:rPr lang="it-IT" dirty="0" smtClean="0"/>
              <a:t>, in modo tale da ottimizzare le chance dei lavoratori di inserirsi nel mercato del lavoro</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760640"/>
          </a:xfrm>
        </p:spPr>
        <p:txBody>
          <a:bodyPr>
            <a:normAutofit fontScale="85000" lnSpcReduction="20000"/>
          </a:bodyPr>
          <a:lstStyle/>
          <a:p>
            <a:pPr>
              <a:buNone/>
            </a:pPr>
            <a:r>
              <a:rPr lang="it-IT" dirty="0" smtClean="0"/>
              <a:t>Inoltre, il </a:t>
            </a:r>
            <a:r>
              <a:rPr lang="it-IT" dirty="0" err="1" smtClean="0"/>
              <a:t>D.Lgs.</a:t>
            </a:r>
            <a:r>
              <a:rPr lang="it-IT" dirty="0" smtClean="0"/>
              <a:t> 150/2015 ha istituito la Rete dei servizi per le politiche attive del lavoro di cui (oltre all’ANPAL) fanno parte:</a:t>
            </a:r>
            <a:br>
              <a:rPr lang="it-IT" dirty="0" smtClean="0"/>
            </a:br>
            <a:endParaRPr lang="it-IT" dirty="0" smtClean="0"/>
          </a:p>
          <a:p>
            <a:pPr lvl="0"/>
            <a:r>
              <a:rPr lang="it-IT" dirty="0" smtClean="0"/>
              <a:t>le strutture regionali per le politiche attive,</a:t>
            </a:r>
          </a:p>
          <a:p>
            <a:pPr lvl="0"/>
            <a:r>
              <a:rPr lang="it-IT" dirty="0" smtClean="0"/>
              <a:t>l’INPS (in relazione alle competenze in materia di incentivi e strumenti a sostegno del reddito),</a:t>
            </a:r>
          </a:p>
          <a:p>
            <a:pPr lvl="0"/>
            <a:r>
              <a:rPr lang="it-IT" dirty="0" smtClean="0"/>
              <a:t>l’INAIL (in relazione alle competenze in materia di reinserimento e integrazione lavorativa delle persone con inabilità da lavoro),</a:t>
            </a:r>
          </a:p>
          <a:p>
            <a:pPr lvl="0"/>
            <a:r>
              <a:rPr lang="it-IT" dirty="0" smtClean="0"/>
              <a:t>la Agenzie per il lavoro,</a:t>
            </a:r>
          </a:p>
          <a:p>
            <a:pPr lvl="0"/>
            <a:r>
              <a:rPr lang="it-IT" dirty="0" smtClean="0"/>
              <a:t>i fondi interprofessionali per la formazione continua,</a:t>
            </a:r>
          </a:p>
          <a:p>
            <a:pPr lvl="0"/>
            <a:r>
              <a:rPr lang="it-IT" dirty="0" smtClean="0"/>
              <a:t>i fondi bilaterali,</a:t>
            </a:r>
          </a:p>
          <a:p>
            <a:pPr lvl="0"/>
            <a:r>
              <a:rPr lang="it-IT" dirty="0" smtClean="0"/>
              <a:t>l’ISFOL (ente di ricerca in materia di formazione e mercato del lavoro) </a:t>
            </a:r>
            <a:r>
              <a:rPr lang="it-IT" dirty="0" smtClean="0"/>
              <a:t>e Italia </a:t>
            </a:r>
            <a:r>
              <a:rPr lang="it-IT" dirty="0" err="1" smtClean="0"/>
              <a:t>S.pa</a:t>
            </a:r>
            <a:r>
              <a:rPr lang="it-IT" dirty="0" smtClean="0"/>
              <a:t>(spa che promuove e gestisce azioni su politiche del lavoro </a:t>
            </a:r>
          </a:p>
          <a:p>
            <a:pPr lvl="0"/>
            <a:r>
              <a:rPr lang="it-IT" dirty="0" smtClean="0"/>
              <a:t>il </a:t>
            </a:r>
            <a:r>
              <a:rPr lang="it-IT" dirty="0" smtClean="0"/>
              <a:t>sistema delle Camere di commercio, industria, artigianato e agricoltura, le università e gli istituti di scuola secondaria di secondo grado.</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A giugno </a:t>
            </a:r>
            <a:r>
              <a:rPr lang="it-IT" dirty="0" smtClean="0">
                <a:hlinkClick r:id="rId2" tooltip="2015"/>
              </a:rPr>
              <a:t>2015</a:t>
            </a:r>
            <a:r>
              <a:rPr lang="it-IT" dirty="0" smtClean="0"/>
              <a:t> la riforma del mercato del lavoro in Italia (</a:t>
            </a:r>
            <a:r>
              <a:rPr lang="it-IT" dirty="0" smtClean="0">
                <a:hlinkClick r:id="rId3" tooltip="Jobs Act"/>
              </a:rPr>
              <a:t>Jobs </a:t>
            </a:r>
            <a:r>
              <a:rPr lang="it-IT" dirty="0" err="1" smtClean="0">
                <a:hlinkClick r:id="rId3" tooltip="Jobs Act"/>
              </a:rPr>
              <a:t>Act</a:t>
            </a:r>
            <a:r>
              <a:rPr lang="it-IT" dirty="0" smtClean="0"/>
              <a:t>) ha disposto che l'ISFOL confluisca, con </a:t>
            </a:r>
            <a:r>
              <a:rPr lang="it-IT" dirty="0" smtClean="0">
                <a:hlinkClick r:id="rId4" tooltip="Italia Lavoro"/>
              </a:rPr>
              <a:t>Italia Lavoro</a:t>
            </a:r>
            <a:r>
              <a:rPr lang="it-IT" dirty="0" smtClean="0"/>
              <a:t>, in un nuovo ente denominato Agenzia Nazionale delle Politiche Attive del Lavoro (</a:t>
            </a:r>
            <a:r>
              <a:rPr lang="it-IT" dirty="0" smtClean="0">
                <a:hlinkClick r:id="rId5" tooltip="ANPAL"/>
              </a:rPr>
              <a:t>ANPAL</a:t>
            </a:r>
            <a:r>
              <a:rPr lang="it-IT" dirty="0" smtClean="0"/>
              <a:t>).</a:t>
            </a:r>
            <a:endParaRPr lang="it-IT" dirty="0" smtClean="0"/>
          </a:p>
          <a:p>
            <a:r>
              <a:rPr lang="it-IT" dirty="0" smtClean="0"/>
              <a:t>Dal 1 dicembre 2016 l'ISFOL viene trasformato in </a:t>
            </a:r>
            <a:r>
              <a:rPr lang="it-IT" dirty="0" smtClean="0">
                <a:hlinkClick r:id="rId6" tooltip="INAPP (la pagina non esiste)"/>
              </a:rPr>
              <a:t>INAPP</a:t>
            </a:r>
            <a:r>
              <a:rPr lang="it-IT" dirty="0" smtClean="0"/>
              <a:t>, l'Istituto Nazionale per l'Analisi delle Politiche Pubbliche. Nell’ambito del riordino del sistema delle politiche del lavoro, il decreto legislativo n. 150 del 2015 (nella sfera del Jobs </a:t>
            </a:r>
            <a:r>
              <a:rPr lang="it-IT" dirty="0" err="1" smtClean="0"/>
              <a:t>Act</a:t>
            </a:r>
            <a:r>
              <a:rPr lang="it-IT" dirty="0" smtClean="0"/>
              <a:t>) ha infatti assegnato all’allora ISFOL una nuova missione, più ampia di quella precedente, essenzialmente riassumibile nei compiti di analisi, monitoraggio e valutazione delle politiche pubbliche che hanno un impatto sul mercato del lavoro. A seguito dell’assegnazione di tale nuovo compito, è stata avviata una riorganizzazione dell’Istituto e la conseguente revisione statutaria dell’Istituto</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Allo scopo di costruire i </a:t>
            </a:r>
            <a:r>
              <a:rPr lang="it-IT" b="1" dirty="0" smtClean="0"/>
              <a:t>percorsi più adeguati per l'inserimento e il reinserimento nel mercato del lavoro</a:t>
            </a:r>
            <a:r>
              <a:rPr lang="it-IT" dirty="0" smtClean="0"/>
              <a:t>, </a:t>
            </a:r>
            <a:r>
              <a:rPr lang="it-IT" b="1" dirty="0" smtClean="0"/>
              <a:t>le regioni</a:t>
            </a:r>
            <a:r>
              <a:rPr lang="it-IT" dirty="0" smtClean="0"/>
              <a:t> e le province autonome di Trento e Bolzano </a:t>
            </a:r>
            <a:r>
              <a:rPr lang="it-IT" b="1" dirty="0" smtClean="0"/>
              <a:t>costituiscono propri uffici territoriali, denominati centri per l'impiego,</a:t>
            </a:r>
            <a:r>
              <a:rPr lang="it-IT" dirty="0" smtClean="0"/>
              <a:t> per svolgere in forma integrata, nei confronti dei disoccupati, lavoratori beneficiari di strumenti di sostegno al reddito in costanza di rapporto di lavoro e a rischio di disoccupazione</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Compiti centro impiego</a:t>
            </a:r>
            <a:endParaRPr lang="it-IT" dirty="0"/>
          </a:p>
        </p:txBody>
      </p:sp>
      <p:sp>
        <p:nvSpPr>
          <p:cNvPr id="3" name="Segnaposto contenuto 2"/>
          <p:cNvSpPr>
            <a:spLocks noGrp="1"/>
          </p:cNvSpPr>
          <p:nvPr>
            <p:ph idx="1"/>
          </p:nvPr>
        </p:nvSpPr>
        <p:spPr/>
        <p:txBody>
          <a:bodyPr>
            <a:normAutofit fontScale="92500"/>
          </a:bodyPr>
          <a:lstStyle/>
          <a:p>
            <a:r>
              <a:rPr lang="it-IT" dirty="0" smtClean="0"/>
              <a:t>a) orientamento di base, analisi delle competenze in relazione alla situazione del mercato del lavoro locale e </a:t>
            </a:r>
            <a:r>
              <a:rPr lang="it-IT" dirty="0" err="1" smtClean="0"/>
              <a:t>profilazione</a:t>
            </a:r>
            <a:r>
              <a:rPr lang="it-IT" dirty="0" smtClean="0"/>
              <a:t>;</a:t>
            </a:r>
          </a:p>
          <a:p>
            <a:r>
              <a:rPr lang="it-IT" dirty="0" smtClean="0"/>
              <a:t> b) ausilio alla ricerca di una occupazione, anche mediante sessioni di gruppo, entro tre mesi dalla registrazione; </a:t>
            </a:r>
          </a:p>
          <a:p>
            <a:r>
              <a:rPr lang="it-IT" dirty="0" smtClean="0"/>
              <a:t>c) orientamento specialistico e individualizzato, mediante bilancio delle competenze ed analisi degli eventuali fabbisogni in termini di formazione, esperienze di lavoro o altre misure di politica attiva del lavoro, con riferimento all'adeguatezza del profilo alla domanda di lavoro espressa a livello territoriale, nazionale ed europea;</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d) orientamento individualizzato all'</a:t>
            </a:r>
            <a:r>
              <a:rPr lang="it-IT" dirty="0" err="1" smtClean="0"/>
              <a:t>autoimpiego</a:t>
            </a:r>
            <a:r>
              <a:rPr lang="it-IT" dirty="0" smtClean="0"/>
              <a:t> e tutoraggio per le fasi successive all'avvio dell'impresa; e) avviamento ad attività di formazione ai fini della qualificazione e riqualificazione professionale, dell'</a:t>
            </a:r>
            <a:r>
              <a:rPr lang="it-IT" dirty="0" err="1" smtClean="0"/>
              <a:t>autoimpiego</a:t>
            </a:r>
            <a:r>
              <a:rPr lang="it-IT" dirty="0" smtClean="0"/>
              <a:t> e dell'immediato inserimento lavorativo; </a:t>
            </a:r>
          </a:p>
          <a:p>
            <a:r>
              <a:rPr lang="it-IT" dirty="0" smtClean="0"/>
              <a:t>f) accompagnamento al lavoro, anche attraverso l'utilizzo dell'assegno individuale di ricollocazione;</a:t>
            </a:r>
          </a:p>
          <a:p>
            <a:r>
              <a:rPr lang="it-IT" dirty="0" smtClean="0"/>
              <a:t>g) promozione di esperienze lavorative ai fini di un incremento delle competenze, anche mediante lo strumento del tirocinio</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h) gestione, anche in forma indiretta, di incentivi all'attività di lavoro autonomo; i) gestione di incentivi alla mobilità territoriale;</a:t>
            </a:r>
          </a:p>
          <a:p>
            <a:r>
              <a:rPr lang="it-IT" dirty="0" smtClean="0"/>
              <a:t> l) gestione di strumenti finalizzati alla conciliazione dei tempi di lavoro con gli obblighi di cura nei confronti di minori o di soggetti non autosufficienti; </a:t>
            </a:r>
          </a:p>
          <a:p>
            <a:r>
              <a:rPr lang="it-IT" dirty="0" smtClean="0"/>
              <a:t>m) promozione di prestazioni di lavoro socialmente utile</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regioni e le province autonome svolgono le attività direttamente mediante il coinvolgimento dei soggetti privati accreditati sulla base dei costi standard definiti dall'ANPAL e garantendo in ogni caso all'utente facoltà di scelta</a:t>
            </a:r>
            <a:r>
              <a:rPr lang="it-IT" dirty="0" smtClean="0"/>
              <a:t>.</a:t>
            </a:r>
          </a:p>
          <a:p>
            <a:r>
              <a:rPr lang="it-IT" dirty="0" smtClean="0"/>
              <a:t> </a:t>
            </a:r>
            <a:r>
              <a:rPr lang="it-IT" dirty="0" smtClean="0"/>
              <a:t>Le norme si applicano al collocamento dei disabili, di cui alla legge n. 68 del 1999, in quanto compatibili.</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Definizione di disoccupati</a:t>
            </a:r>
            <a:endParaRPr lang="it-IT" dirty="0"/>
          </a:p>
        </p:txBody>
      </p:sp>
      <p:sp>
        <p:nvSpPr>
          <p:cNvPr id="3" name="Segnaposto contenuto 2"/>
          <p:cNvSpPr>
            <a:spLocks noGrp="1"/>
          </p:cNvSpPr>
          <p:nvPr>
            <p:ph idx="1"/>
          </p:nvPr>
        </p:nvSpPr>
        <p:spPr/>
        <p:txBody>
          <a:bodyPr/>
          <a:lstStyle/>
          <a:p>
            <a:r>
              <a:rPr lang="it-IT" dirty="0" smtClean="0"/>
              <a:t>Sono considerati disoccupati i soggetti </a:t>
            </a:r>
            <a:r>
              <a:rPr lang="it-IT" b="1" dirty="0" smtClean="0"/>
              <a:t>privi di impiego </a:t>
            </a:r>
            <a:r>
              <a:rPr lang="it-IT" u="sng" dirty="0" smtClean="0"/>
              <a:t>che dichiarano</a:t>
            </a:r>
            <a:r>
              <a:rPr lang="it-IT" dirty="0" smtClean="0"/>
              <a:t>, in forma telematica, al sistema informativo unitario delle politiche del lavoro </a:t>
            </a:r>
            <a:r>
              <a:rPr lang="it-IT" u="sng" dirty="0" smtClean="0"/>
              <a:t>la propria immediata disponibilità </a:t>
            </a:r>
            <a:r>
              <a:rPr lang="it-IT" dirty="0" smtClean="0"/>
              <a:t>allo svolgimento di attività lavorativa e alla </a:t>
            </a:r>
            <a:r>
              <a:rPr lang="it-IT" u="sng" dirty="0" smtClean="0"/>
              <a:t>partecipazione alle misure di politica attiva del lavor</a:t>
            </a:r>
            <a:r>
              <a:rPr lang="it-IT" dirty="0" smtClean="0"/>
              <a:t>o concordate con il centro per l'impiego. </a:t>
            </a:r>
            <a:endParaRPr lang="it-IT" dirty="0" smtClean="0"/>
          </a:p>
          <a:p>
            <a:r>
              <a:rPr lang="it-IT" dirty="0" smtClean="0"/>
              <a:t> </a:t>
            </a:r>
            <a:r>
              <a:rPr lang="it-IT" dirty="0" smtClean="0"/>
              <a:t>Lo stato di disoccupazione è sospeso in caso di rapporto di lavoro subordinato di durata fino a sei mesi. </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Infine, </a:t>
            </a:r>
            <a:r>
              <a:rPr lang="it-IT" b="1" dirty="0" smtClean="0"/>
              <a:t>le misure di sostegno</a:t>
            </a:r>
            <a:r>
              <a:rPr lang="it-IT" dirty="0" smtClean="0"/>
              <a:t> </a:t>
            </a:r>
            <a:r>
              <a:rPr lang="it-IT" b="1" dirty="0" smtClean="0"/>
              <a:t>alla ricollocazione</a:t>
            </a:r>
            <a:r>
              <a:rPr lang="it-IT" dirty="0" smtClean="0"/>
              <a:t> sul mercato del lavoro </a:t>
            </a:r>
            <a:r>
              <a:rPr lang="it-IT" b="1" dirty="0" smtClean="0"/>
              <a:t>spettano anche a coloro che, pur essendo occupati, vogliono trovare una </a:t>
            </a:r>
            <a:r>
              <a:rPr lang="it-IT" b="1" u="sng" dirty="0" smtClean="0"/>
              <a:t>nuova occupazione</a:t>
            </a:r>
            <a:r>
              <a:rPr lang="it-IT" u="sng" dirty="0" smtClean="0"/>
              <a:t> </a:t>
            </a:r>
            <a:r>
              <a:rPr lang="it-IT" dirty="0" smtClean="0"/>
              <a:t>che risponda maggiormente alle loro aspettative</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lavoratori sono tenuti ad effettuare </a:t>
            </a:r>
            <a:r>
              <a:rPr lang="it-IT" b="1" dirty="0" smtClean="0"/>
              <a:t>un’apposita dichiarazione in forma telematica al Portale nazionale delle politiche attive del lavoro</a:t>
            </a:r>
            <a:r>
              <a:rPr lang="it-IT" dirty="0" smtClean="0"/>
              <a:t>, in cui manifestano la propria </a:t>
            </a:r>
            <a:r>
              <a:rPr lang="it-IT" b="1" dirty="0" smtClean="0"/>
              <a:t>immediata disponibilità allo svolgimento di un’attività lavorativa</a:t>
            </a:r>
            <a:r>
              <a:rPr lang="it-IT" dirty="0" smtClean="0"/>
              <a:t> e alla partecipazione alle misure di politica attiva concordate con il Centro per l’impiego</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Questa dichiarazione può essere sottoscritta presso il Centro per l’impiego o essere rilasciata ai sistemi informativi regionali già esistenti.</a:t>
            </a:r>
            <a:br>
              <a:rPr lang="it-IT" dirty="0" smtClean="0"/>
            </a:br>
            <a:endParaRPr lang="it-IT" dirty="0" smtClean="0"/>
          </a:p>
          <a:p>
            <a:r>
              <a:rPr lang="it-IT" u="sng" dirty="0" smtClean="0"/>
              <a:t>La </a:t>
            </a:r>
            <a:r>
              <a:rPr lang="it-IT" u="sng" dirty="0" smtClean="0"/>
              <a:t>domanda di ASPI, NASPI, DIS-COLL e indennità di mobilità, resa dall’interessato all’INPS, equivale a una dichiarazione di immediata disponibilità</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Lavoratori a rischio di disoccupazione</a:t>
            </a:r>
            <a:endParaRPr lang="it-IT" dirty="0"/>
          </a:p>
        </p:txBody>
      </p:sp>
      <p:sp>
        <p:nvSpPr>
          <p:cNvPr id="3" name="Segnaposto contenuto 2"/>
          <p:cNvSpPr>
            <a:spLocks noGrp="1"/>
          </p:cNvSpPr>
          <p:nvPr>
            <p:ph idx="1"/>
          </p:nvPr>
        </p:nvSpPr>
        <p:spPr/>
        <p:txBody>
          <a:bodyPr/>
          <a:lstStyle/>
          <a:p>
            <a:r>
              <a:rPr lang="it-IT" dirty="0" smtClean="0"/>
              <a:t>Allo scopo di accelerare la presa in carico, i lavoratori dipendenti possono effettuare la registrazione dal </a:t>
            </a:r>
            <a:r>
              <a:rPr lang="it-IT" b="1" dirty="0" smtClean="0"/>
              <a:t>momento della ricezione della comunicazione di licenziamento</a:t>
            </a:r>
            <a:r>
              <a:rPr lang="it-IT" dirty="0" smtClean="0"/>
              <a:t>, anche in pendenza del periodo di preavviso. In questi casi i lavoratori sono considerati “a rischio di disoccupazione</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seguito alla registrazione, sulla base delle informazioni fornite, </a:t>
            </a:r>
            <a:r>
              <a:rPr lang="it-IT" b="1" dirty="0" smtClean="0"/>
              <a:t>gli utenti</a:t>
            </a:r>
            <a:r>
              <a:rPr lang="it-IT" dirty="0" smtClean="0"/>
              <a:t> dei servizi per l'impiego vengono </a:t>
            </a:r>
            <a:r>
              <a:rPr lang="it-IT" b="1" dirty="0" smtClean="0"/>
              <a:t>assegnati ad una classe di </a:t>
            </a:r>
            <a:r>
              <a:rPr lang="it-IT" b="1" dirty="0" err="1" smtClean="0"/>
              <a:t>profilazione</a:t>
            </a:r>
            <a:r>
              <a:rPr lang="it-IT" dirty="0" smtClean="0"/>
              <a:t>, allo scopo di </a:t>
            </a:r>
            <a:r>
              <a:rPr lang="it-IT" b="1" dirty="0" smtClean="0"/>
              <a:t>valutarne il livello di </a:t>
            </a:r>
            <a:r>
              <a:rPr lang="it-IT" b="1" dirty="0" err="1" smtClean="0"/>
              <a:t>occupabilità</a:t>
            </a:r>
            <a:r>
              <a:rPr lang="it-IT" b="1" dirty="0" smtClean="0"/>
              <a:t> </a:t>
            </a:r>
            <a:r>
              <a:rPr lang="it-IT" dirty="0" smtClean="0"/>
              <a:t>secondo una procedura automatizzata</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Successivamente, </a:t>
            </a:r>
            <a:r>
              <a:rPr lang="it-IT" u="sng" dirty="0" smtClean="0"/>
              <a:t>i lavoratori disoccupati sono tenuti a contattare il centro per l’impiego, entro 30 giorni dalla data della dichiarazione (15 giorni per i beneficiari di trattamenti a sostegno del reddito), </a:t>
            </a:r>
            <a:r>
              <a:rPr lang="it-IT" i="1" u="sng" dirty="0" smtClean="0"/>
              <a:t>allo scopo di confermare lo stato di disoccupazione </a:t>
            </a:r>
            <a:r>
              <a:rPr lang="it-IT" u="sng" dirty="0" smtClean="0"/>
              <a:t>e di stipulare un cd. </a:t>
            </a:r>
            <a:r>
              <a:rPr lang="it-IT" b="1" u="sng" dirty="0" smtClean="0"/>
              <a:t>patto di servizio personalizzato</a:t>
            </a:r>
            <a:r>
              <a:rPr lang="it-IT" u="sng" dirty="0" smtClean="0"/>
              <a:t>.</a:t>
            </a: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Qualora il dipendente non provveda, è lo stesso Centro per </a:t>
            </a:r>
            <a:r>
              <a:rPr lang="it-IT" dirty="0" smtClean="0"/>
              <a:t>l’impiego </a:t>
            </a:r>
            <a:r>
              <a:rPr lang="it-IT" dirty="0" smtClean="0"/>
              <a:t>a convocarlo; </a:t>
            </a:r>
            <a:endParaRPr lang="it-IT" dirty="0" smtClean="0"/>
          </a:p>
          <a:p>
            <a:endParaRPr lang="it-IT" dirty="0" smtClean="0"/>
          </a:p>
          <a:p>
            <a:r>
              <a:rPr lang="it-IT" dirty="0" smtClean="0"/>
              <a:t>nel </a:t>
            </a:r>
            <a:r>
              <a:rPr lang="it-IT" dirty="0" smtClean="0"/>
              <a:t>caso in cui non si attivi neppure tale organismo, il lavoratore ha diritto a richiedere telematicamente la </a:t>
            </a:r>
            <a:r>
              <a:rPr lang="it-IT" dirty="0" err="1" smtClean="0"/>
              <a:t>profilazione</a:t>
            </a:r>
            <a:r>
              <a:rPr lang="it-IT" dirty="0" smtClean="0"/>
              <a:t> direttamente </a:t>
            </a:r>
            <a:r>
              <a:rPr lang="it-IT" dirty="0" smtClean="0"/>
              <a:t>all’ANPAL</a:t>
            </a:r>
          </a:p>
          <a:p>
            <a:endParaRPr lang="it-IT" dirty="0" smtClean="0"/>
          </a:p>
          <a:p>
            <a:r>
              <a:rPr lang="it-IT" dirty="0" smtClean="0"/>
              <a:t>La classe di </a:t>
            </a:r>
            <a:r>
              <a:rPr lang="it-IT" dirty="0" err="1" smtClean="0"/>
              <a:t>profilazione</a:t>
            </a:r>
            <a:r>
              <a:rPr lang="it-IT" dirty="0" smtClean="0"/>
              <a:t> è </a:t>
            </a:r>
            <a:r>
              <a:rPr lang="it-IT" b="1" dirty="0" smtClean="0"/>
              <a:t>aggiornata automaticamente ogni novanta giorni</a:t>
            </a:r>
            <a:r>
              <a:rPr lang="it-IT" dirty="0" smtClean="0"/>
              <a:t>, tenendo conto della durata della disoccupazione e delle altre informazioni raccolte mediante le attività di servizio</a:t>
            </a:r>
          </a:p>
          <a:p>
            <a:endParaRPr lang="it-IT" dirty="0"/>
          </a:p>
        </p:txBody>
      </p:sp>
      <p:sp>
        <p:nvSpPr>
          <p:cNvPr id="5" name="Freccia in giù 4"/>
          <p:cNvSpPr/>
          <p:nvPr/>
        </p:nvSpPr>
        <p:spPr>
          <a:xfrm>
            <a:off x="3995936" y="2780928"/>
            <a:ext cx="72008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giù 6"/>
          <p:cNvSpPr/>
          <p:nvPr/>
        </p:nvSpPr>
        <p:spPr>
          <a:xfrm>
            <a:off x="4283968" y="4365104"/>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a:t>
            </a:r>
            <a:r>
              <a:rPr lang="it-IT" b="1" dirty="0" smtClean="0"/>
              <a:t>patto di servizio personalizzato</a:t>
            </a:r>
            <a:r>
              <a:rPr lang="it-IT" dirty="0" smtClean="0"/>
              <a:t>, vengono indicati, in particolare, il </a:t>
            </a:r>
            <a:r>
              <a:rPr lang="it-IT" i="1" dirty="0" smtClean="0"/>
              <a:t>profilo personale di </a:t>
            </a:r>
            <a:r>
              <a:rPr lang="it-IT" i="1" dirty="0" err="1" smtClean="0"/>
              <a:t>occupabilità</a:t>
            </a:r>
            <a:r>
              <a:rPr lang="it-IT" i="1" dirty="0" smtClean="0"/>
              <a:t> del lavoratore, le attività di ricerca attiva del lavoro che dovranno essere realizzate dal Centro e la disponibilità del dipendente a partecipare a quest’ultime</a:t>
            </a:r>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Il patto  deve contenere almeno i seguenti elementi:</a:t>
            </a:r>
          </a:p>
          <a:p>
            <a:r>
              <a:rPr lang="it-IT" dirty="0" smtClean="0"/>
              <a:t> a) l'individuazione di un responsabile delle attività; </a:t>
            </a:r>
          </a:p>
          <a:p>
            <a:r>
              <a:rPr lang="it-IT" dirty="0" smtClean="0"/>
              <a:t>b) la definizione del profilo personale di </a:t>
            </a:r>
            <a:r>
              <a:rPr lang="it-IT" dirty="0" err="1" smtClean="0"/>
              <a:t>occupabilità</a:t>
            </a:r>
            <a:r>
              <a:rPr lang="it-IT" dirty="0" smtClean="0"/>
              <a:t> secondo le modalità tecniche predisposte dall'ANPAL; c) la definizione degli atti di ricerca attiva che devono essere compiuti e la tempistica degli stessi; </a:t>
            </a:r>
          </a:p>
          <a:p>
            <a:r>
              <a:rPr lang="it-IT" dirty="0" smtClean="0"/>
              <a:t>d) la frequenza ordinaria di contatti con il responsabile delle attività; </a:t>
            </a:r>
          </a:p>
          <a:p>
            <a:r>
              <a:rPr lang="it-IT" dirty="0" smtClean="0"/>
              <a:t>e) le modalità con cui la ricerca attiva di lavoro è dimostrata al responsabile delle attività</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Trascorsi sessanta giorni dalla data di registrazione  il disoccupato che non sia stato convocato dai centri per l'impiego ha diritto a richiedere all'ANPAL, tramite posta elettronica, le credenziali personalizzate per l'accesso diretto alla </a:t>
            </a:r>
            <a:r>
              <a:rPr lang="it-IT" b="1" dirty="0" smtClean="0"/>
              <a:t>procedura telematica di </a:t>
            </a:r>
            <a:r>
              <a:rPr lang="it-IT" b="1" dirty="0" err="1" smtClean="0"/>
              <a:t>profilazione</a:t>
            </a:r>
            <a:r>
              <a:rPr lang="it-IT" b="1" dirty="0" smtClean="0"/>
              <a:t> </a:t>
            </a:r>
            <a:r>
              <a:rPr lang="it-IT" dirty="0" smtClean="0"/>
              <a:t>predisposta dall'ANPAL </a:t>
            </a:r>
            <a:r>
              <a:rPr lang="it-IT" b="1" dirty="0" smtClean="0"/>
              <a:t>al fine di ottenere l'assegno di ricollocazione</a:t>
            </a:r>
          </a:p>
          <a:p>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Laddove il patto di servizio venga stipulato tra i centri per l’impiego e </a:t>
            </a:r>
            <a:r>
              <a:rPr lang="it-IT" b="1" dirty="0" smtClean="0"/>
              <a:t>soggetti percettori di strumenti di sostegno al reddito erogati in seguito alla perdita del posto di lavoro</a:t>
            </a:r>
            <a:r>
              <a:rPr lang="it-IT" dirty="0" smtClean="0"/>
              <a:t> (NASPI, indennità di mobilità, indennità di DIS-COLL, ASDI), </a:t>
            </a:r>
            <a:r>
              <a:rPr lang="it-IT" u="sng" dirty="0" smtClean="0"/>
              <a:t>esso presenta un contenuto rafforzato.</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87888"/>
          </a:xfrm>
        </p:spPr>
        <p:txBody>
          <a:bodyPr>
            <a:normAutofit fontScale="92500"/>
          </a:bodyPr>
          <a:lstStyle/>
          <a:p>
            <a:r>
              <a:rPr lang="it-IT" dirty="0" smtClean="0"/>
              <a:t>Il </a:t>
            </a:r>
            <a:r>
              <a:rPr lang="it-IT" b="1" dirty="0" smtClean="0"/>
              <a:t>beneficiario può essere convocato</a:t>
            </a:r>
            <a:r>
              <a:rPr lang="it-IT" dirty="0" smtClean="0"/>
              <a:t> nei giorni feriali dai competenti servizi per il lavoro con </a:t>
            </a:r>
            <a:r>
              <a:rPr lang="it-IT" b="1" dirty="0" smtClean="0"/>
              <a:t>preavviso di almeno 24 ore e non più di 72 </a:t>
            </a:r>
            <a:r>
              <a:rPr lang="it-IT" dirty="0" smtClean="0"/>
              <a:t>ore secondo le modalità concordate.</a:t>
            </a:r>
            <a:br>
              <a:rPr lang="it-IT" dirty="0" smtClean="0"/>
            </a:br>
            <a:r>
              <a:rPr lang="it-IT" dirty="0" smtClean="0"/>
              <a:t>il richiedente, inoltre, deve manifestare la propria disponibilità alle seguenti attività</a:t>
            </a:r>
            <a:r>
              <a:rPr lang="it-IT" dirty="0" smtClean="0"/>
              <a:t>:</a:t>
            </a:r>
            <a:endParaRPr lang="it-IT" dirty="0" smtClean="0"/>
          </a:p>
          <a:p>
            <a:pPr lvl="0"/>
            <a:r>
              <a:rPr lang="it-IT" u="sng" dirty="0" smtClean="0"/>
              <a:t>partecipazione a iniziative e laboratori per il rafforzamento delle competenze nella ricerca attiva di lavoro</a:t>
            </a:r>
            <a:r>
              <a:rPr lang="it-IT" dirty="0" smtClean="0"/>
              <a:t> (per esempio, la stesura del curriculum vitae e la preparazione per sostenere colloqui di lavoro o altra iniziativa di orientamento);</a:t>
            </a:r>
          </a:p>
          <a:p>
            <a:pPr lvl="0"/>
            <a:r>
              <a:rPr lang="it-IT" u="sng" dirty="0" smtClean="0"/>
              <a:t>partecipazione a iniziative di carattere formativo o di riqualificazione o altra iniziativa di politica attiva o di attivazione;</a:t>
            </a:r>
            <a:endParaRPr lang="it-IT" dirty="0" smtClean="0"/>
          </a:p>
          <a:p>
            <a:r>
              <a:rPr lang="it-IT" u="sng" dirty="0" smtClean="0"/>
              <a:t>accettazione di congrue offerte di lavoro</a:t>
            </a:r>
            <a:r>
              <a:rPr lang="it-IT" b="1" dirty="0" smtClean="0"/>
              <a:t> </a:t>
            </a:r>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caso in cui il lavoratore </a:t>
            </a:r>
            <a:r>
              <a:rPr lang="it-IT" u="sng" dirty="0" smtClean="0"/>
              <a:t>non risponda alle convocazioni</a:t>
            </a:r>
            <a:r>
              <a:rPr lang="it-IT" dirty="0" smtClean="0"/>
              <a:t> oppure </a:t>
            </a:r>
            <a:r>
              <a:rPr lang="it-IT" u="sng" dirty="0" smtClean="0"/>
              <a:t>non si attenga</a:t>
            </a:r>
            <a:r>
              <a:rPr lang="it-IT" dirty="0" smtClean="0"/>
              <a:t> al contenuto del </a:t>
            </a:r>
            <a:r>
              <a:rPr lang="it-IT" u="sng" dirty="0" smtClean="0"/>
              <a:t>Patto</a:t>
            </a:r>
            <a:r>
              <a:rPr lang="it-IT" dirty="0" smtClean="0"/>
              <a:t>, sarà soggetto una serie di </a:t>
            </a:r>
            <a:r>
              <a:rPr lang="it-IT" b="1" dirty="0" smtClean="0"/>
              <a:t>sanzioni</a:t>
            </a:r>
            <a:r>
              <a:rPr lang="it-IT" dirty="0" smtClean="0"/>
              <a:t>, che variano, a seconda della gravità dell’infrazione, da una </a:t>
            </a:r>
            <a:r>
              <a:rPr lang="it-IT" u="sng" dirty="0" smtClean="0"/>
              <a:t>decurtazione di parte dell’indennità alla decadenza dalla prestazione e dello stato di disoccupazione</a:t>
            </a:r>
            <a:r>
              <a:rPr lang="it-IT" dirty="0" smtClean="0"/>
              <a:t>.</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Qualora i lavoratori di cui si discute siano </a:t>
            </a:r>
            <a:r>
              <a:rPr lang="it-IT" b="1" dirty="0" smtClean="0"/>
              <a:t>percettori di trattamenti di sostegno al reddito in costanza di rapporto </a:t>
            </a:r>
            <a:r>
              <a:rPr lang="it-IT" dirty="0" smtClean="0"/>
              <a:t>(integrazioni salariali, patto di solidarietà e prestazioni dei fondi bilaterali), </a:t>
            </a:r>
            <a:r>
              <a:rPr lang="it-IT" b="1" dirty="0" smtClean="0"/>
              <a:t>il Patto di servizio personalizzato deve essere stipulato solo se la riduzione d’orario è superiore al 50%</a:t>
            </a:r>
            <a:r>
              <a:rPr lang="it-IT" dirty="0" smtClean="0"/>
              <a:t> del normale orario di lavoro, calcolato </a:t>
            </a:r>
            <a:r>
              <a:rPr lang="it-IT" b="1" dirty="0" smtClean="0"/>
              <a:t>in un periodo di dodici mesi</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patto può stabilire che, con il consenso del datore di lavoro e l’eventuale concorso dei fondi interprofessionali per la formazione continua, il dipendente venga avviato a attività di carattere formativo o finalizzate al rafforzamento delle competenze nella ricerca attiva di un lavoro, nonché ad attività socialmente utili.</a:t>
            </a:r>
            <a:br>
              <a:rPr lang="it-IT" dirty="0" smtClean="0"/>
            </a:br>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Assegno di ricollocazione</a:t>
            </a:r>
            <a:endParaRPr lang="it-IT" dirty="0"/>
          </a:p>
        </p:txBody>
      </p:sp>
      <p:sp>
        <p:nvSpPr>
          <p:cNvPr id="3" name="Segnaposto contenuto 2"/>
          <p:cNvSpPr>
            <a:spLocks noGrp="1"/>
          </p:cNvSpPr>
          <p:nvPr>
            <p:ph idx="1"/>
          </p:nvPr>
        </p:nvSpPr>
        <p:spPr/>
        <p:txBody>
          <a:bodyPr/>
          <a:lstStyle/>
          <a:p>
            <a:r>
              <a:rPr lang="it-IT" b="1" dirty="0" smtClean="0"/>
              <a:t>I lavoratori percettori della NASPI</a:t>
            </a:r>
            <a:r>
              <a:rPr lang="it-IT" dirty="0" smtClean="0"/>
              <a:t>, </a:t>
            </a:r>
            <a:r>
              <a:rPr lang="it-IT" i="1" dirty="0" smtClean="0"/>
              <a:t>la cui durata è superiore a 4 mesi,</a:t>
            </a:r>
            <a:r>
              <a:rPr lang="it-IT" dirty="0" smtClean="0"/>
              <a:t> </a:t>
            </a:r>
            <a:r>
              <a:rPr lang="it-IT" b="1" dirty="0" smtClean="0"/>
              <a:t>hanno anche diritto al cd. assegno di ricollocazione</a:t>
            </a:r>
            <a:r>
              <a:rPr lang="it-IT" dirty="0" smtClean="0"/>
              <a:t>, spendibile al fine di ottenere un’assistenza intensiva nella ricerca di una nuova occupazione </a:t>
            </a:r>
            <a:r>
              <a:rPr lang="it-IT" b="1" dirty="0" smtClean="0"/>
              <a:t>presso i centri per l’impiego o i soggetti privati accreditati.</a:t>
            </a:r>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L’ammontare dell’assegno è proporzionato al profilo individuale di </a:t>
            </a:r>
            <a:r>
              <a:rPr lang="it-IT" dirty="0" err="1" smtClean="0"/>
              <a:t>occupabilità</a:t>
            </a:r>
            <a:r>
              <a:rPr lang="it-IT" dirty="0" smtClean="0"/>
              <a:t>.</a:t>
            </a:r>
            <a:br>
              <a:rPr lang="it-IT" dirty="0" smtClean="0"/>
            </a:br>
            <a:r>
              <a:rPr lang="it-IT" dirty="0" smtClean="0"/>
              <a:t>In seguito alla registrazione e alla </a:t>
            </a:r>
            <a:r>
              <a:rPr lang="it-IT" dirty="0" err="1" smtClean="0"/>
              <a:t>profilazione</a:t>
            </a:r>
            <a:r>
              <a:rPr lang="it-IT" dirty="0" smtClean="0"/>
              <a:t>, il lavoratore disoccupato presenta la richiesta al Centro per l’impiego oppure, in via sostitutiva, direttamente all’ANPAL. </a:t>
            </a:r>
            <a:r>
              <a:rPr lang="it-IT" u="sng" dirty="0" smtClean="0"/>
              <a:t>Entro due mesi dal rilascio dell’assegno</a:t>
            </a:r>
            <a:r>
              <a:rPr lang="it-IT" dirty="0" smtClean="0"/>
              <a:t>, a pena di decadenza dalla NASPI e dallo stato di disoccupazione, </a:t>
            </a:r>
            <a:r>
              <a:rPr lang="it-IT" u="sng" dirty="0" smtClean="0"/>
              <a:t>il lavoratore deve scegliere l’organismo con cui avviare il percorso di ricollocazione</a:t>
            </a:r>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durata del percorso di </a:t>
            </a:r>
            <a:r>
              <a:rPr lang="it-IT" u="sng" dirty="0" smtClean="0"/>
              <a:t>assistenza intensiva è di sei mesi (prorogabile di altri sei)</a:t>
            </a:r>
            <a:r>
              <a:rPr lang="it-IT" dirty="0" smtClean="0"/>
              <a:t> e durante lo stesso </a:t>
            </a:r>
            <a:r>
              <a:rPr lang="it-IT" b="1" dirty="0" smtClean="0"/>
              <a:t>viene sospeso il patto personalizzato</a:t>
            </a:r>
            <a:r>
              <a:rPr lang="it-IT" dirty="0" smtClean="0"/>
              <a:t> eventualmente stipulato in precedenza</a:t>
            </a:r>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a:buNone/>
            </a:pPr>
            <a:r>
              <a:rPr lang="it-IT" dirty="0" smtClean="0"/>
              <a:t>Tale assistenza intensiva prevede le seguenti attività:</a:t>
            </a:r>
            <a:br>
              <a:rPr lang="it-IT" dirty="0" smtClean="0"/>
            </a:br>
            <a:r>
              <a:rPr lang="it-IT" dirty="0" smtClean="0"/>
              <a:t>affiancamento </a:t>
            </a:r>
            <a:r>
              <a:rPr lang="it-IT" dirty="0" smtClean="0"/>
              <a:t>di un tutor al soggetto beneficiario;</a:t>
            </a:r>
          </a:p>
          <a:p>
            <a:pPr lvl="0"/>
            <a:r>
              <a:rPr lang="it-IT" dirty="0" smtClean="0"/>
              <a:t>individuazione di un programma di ricerca intensiva della nuova occupazione e la relativa area, con eventuale percorso di riqualificazione professionale mirata a sbocchi occupazionali esistenti nell'area stessa;</a:t>
            </a:r>
          </a:p>
          <a:p>
            <a:pPr lvl="0"/>
            <a:r>
              <a:rPr lang="it-IT" dirty="0" smtClean="0"/>
              <a:t>assunzione del soggetto beneficiario dell’onere di seguire le indicazioni del tutor e di accettare offerte di lavoro congrue;</a:t>
            </a:r>
          </a:p>
          <a:p>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lvl="0"/>
            <a:r>
              <a:rPr lang="it-IT" dirty="0" smtClean="0"/>
              <a:t>l'obbligo per il soggetto erogatore del servizio di comunicare al centro per l'impiego e all'ANPAL il rifiuto ingiustificato, da parte della persona interessata, di svolgere una delle attività di cui sopra o di un’offerta di lavoro congrua, al fine di applicare la sanzione della riduzione l’indennità o della decadenza dalla stessa;</a:t>
            </a:r>
          </a:p>
          <a:p>
            <a:pPr lvl="0"/>
            <a:r>
              <a:rPr lang="it-IT" dirty="0" smtClean="0"/>
              <a:t>la sospensione del servizio nel caso di assunzione in prova, o a termine, con eventuale ripresa del servizio stesso dopo l'eventuale conclusione del rapporto entro il termine di sei mesi.</a:t>
            </a:r>
          </a:p>
          <a:p>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smtClean="0"/>
              <a:t>L’agenzia è tenuta a incassare l’assegno solo a risultato ottenuto.</a:t>
            </a:r>
            <a:br>
              <a:rPr lang="it-IT" u="sng" dirty="0" smtClean="0"/>
            </a:br>
            <a:r>
              <a:rPr lang="it-IT" dirty="0" smtClean="0"/>
              <a:t>L'ANPAL realizza il monitoraggio e la valutazione comparativa dei soggetti erogatori del servizio, con riferimento agli esiti di ricollocazione raggiunti nel breve e nel medio periodo per ogni profilo di </a:t>
            </a:r>
            <a:r>
              <a:rPr lang="it-IT" dirty="0" err="1" smtClean="0"/>
              <a:t>occupabilità</a:t>
            </a:r>
            <a:endParaRPr lang="it-IT"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Regioni e le Province autonome definiscono i propri regimi di accreditamento, ai sensi dell'articolo 7 del decreto legislativo n. 276 del 2003, secondo criteri definiti con decreto del Ministro del lavoro e delle politiche sociali, previa intesa in Conferenza permanente per i rapporti tra lo Stato</a:t>
            </a:r>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Offerta congrua</a:t>
            </a:r>
            <a:endParaRPr lang="it-IT" dirty="0"/>
          </a:p>
        </p:txBody>
      </p:sp>
      <p:sp>
        <p:nvSpPr>
          <p:cNvPr id="3" name="Segnaposto contenuto 2"/>
          <p:cNvSpPr>
            <a:spLocks noGrp="1"/>
          </p:cNvSpPr>
          <p:nvPr>
            <p:ph idx="1"/>
          </p:nvPr>
        </p:nvSpPr>
        <p:spPr/>
        <p:txBody>
          <a:bodyPr/>
          <a:lstStyle/>
          <a:p>
            <a:r>
              <a:rPr lang="it-IT" dirty="0" smtClean="0"/>
              <a:t>a) coerenza con le esperienze e le competenze maturate;</a:t>
            </a:r>
          </a:p>
          <a:p>
            <a:r>
              <a:rPr lang="it-IT" dirty="0" smtClean="0"/>
              <a:t> b) distanza dal domicilio e tempi di trasferimento mediante mezzi di trasporto pubblico; </a:t>
            </a:r>
          </a:p>
          <a:p>
            <a:r>
              <a:rPr lang="it-IT" dirty="0" smtClean="0"/>
              <a:t>c) durata della disoccupazione; </a:t>
            </a:r>
          </a:p>
          <a:p>
            <a:r>
              <a:rPr lang="it-IT" dirty="0" smtClean="0"/>
              <a:t>d) retribuzione superiore di almeno il 20 per cento rispetto alla indennità percepita nell'ultimo mese precedente, da computare senza considerare l'eventuale integrazione a carico dei fondi di solidarietà, </a:t>
            </a:r>
          </a:p>
          <a:p>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Allo scopo di permettere il mantenimento e lo sviluppo delle competenze acquisite,</a:t>
            </a:r>
            <a:r>
              <a:rPr lang="it-IT" u="sng" dirty="0" smtClean="0"/>
              <a:t> i lavoratori che fruiscono di strumenti di sostegno del reddito in costanza di rapporto di lavoro nonché i lavoratori sottoposti a procedure di mobilità </a:t>
            </a:r>
            <a:r>
              <a:rPr lang="it-IT" b="1" dirty="0" smtClean="0"/>
              <a:t>possono essere chiamati a svolgere attività a fini di pubblica utilità</a:t>
            </a:r>
            <a:r>
              <a:rPr lang="it-IT" dirty="0" smtClean="0"/>
              <a:t> a beneficio della comunità territoriale di appartenenza, sotto la direzione e il coordinamento di amministrazioni pubbliche</a:t>
            </a:r>
          </a:p>
          <a:p>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 </a:t>
            </a:r>
            <a:r>
              <a:rPr lang="it-IT" dirty="0" err="1" smtClean="0"/>
              <a:t>Sardegna…</a:t>
            </a:r>
            <a:r>
              <a:rPr lang="it-IT" dirty="0" smtClean="0"/>
              <a:t>.</a:t>
            </a:r>
            <a:endParaRPr lang="it-IT" dirty="0"/>
          </a:p>
        </p:txBody>
      </p:sp>
      <p:sp>
        <p:nvSpPr>
          <p:cNvPr id="3" name="Segnaposto contenuto 2"/>
          <p:cNvSpPr>
            <a:spLocks noGrp="1"/>
          </p:cNvSpPr>
          <p:nvPr>
            <p:ph idx="1"/>
          </p:nvPr>
        </p:nvSpPr>
        <p:spPr/>
        <p:txBody>
          <a:bodyPr/>
          <a:lstStyle/>
          <a:p>
            <a:r>
              <a:rPr lang="it-IT" b="1" dirty="0" smtClean="0"/>
              <a:t>Il sistema informativo regionale delle politiche del lavoro</a:t>
            </a:r>
            <a:r>
              <a:rPr lang="it-IT" dirty="0" smtClean="0"/>
              <a:t> rappresenta uno strumento di erogazione e di accesso ai servizi, costituisce la base informativa per la formazione del fascicolo elettronico del lavoratore e persegue finalità statistiche e di monitoraggio delle politiche del lavoro</a:t>
            </a:r>
            <a:endParaRPr lang="it-IT"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l’ASPAL è </a:t>
            </a:r>
            <a:r>
              <a:rPr lang="it-IT" dirty="0" err="1" smtClean="0"/>
              <a:t>unorganismo</a:t>
            </a:r>
            <a:r>
              <a:rPr lang="it-IT" dirty="0" smtClean="0"/>
              <a:t> tecnico della Regione dotato di personalità giuridica, autonomia organizzativa, amministrativa, patrimoniale e contabile a cui  </a:t>
            </a:r>
            <a:r>
              <a:rPr lang="it-IT" b="1" dirty="0" smtClean="0"/>
              <a:t>attribuita l'erogazione dei servizi per il lavoro e la gestione delle misure di politica attiva connesse alle funzioni e ai compiti della Regione</a:t>
            </a:r>
            <a:r>
              <a:rPr lang="it-IT" dirty="0" smtClean="0"/>
              <a:t> disciplinati, nonché, tutti gli altri compiti in materia di lavoro a essa affidati dalla Giunta regionale</a:t>
            </a:r>
            <a:endParaRPr lang="it-IT"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L'ASPAL svolge la propria attività in conformità alla programmazione regionale e agli indirizzi deliberati dalla Giunta regionale ed è soggetta al controllo e alla vigilanza, l'Assessore competente in materia di lavoro assegna all'Agenzia, con proprio decreto, gli obiettivi e le risorse e definisce le modalità di verifica del raggiungimento dei risultati.</a:t>
            </a:r>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u="sng" dirty="0" smtClean="0"/>
              <a:t>L'Agenzia è articolata in uffici territoriali aperti al pubblico denominati Centri per l'impiego (</a:t>
            </a:r>
            <a:r>
              <a:rPr lang="it-IT" u="sng" dirty="0" err="1" smtClean="0"/>
              <a:t>Tzentros</a:t>
            </a:r>
            <a:r>
              <a:rPr lang="it-IT" u="sng" dirty="0" smtClean="0"/>
              <a:t> pro s'</a:t>
            </a:r>
            <a:r>
              <a:rPr lang="it-IT" u="sng" dirty="0" err="1" smtClean="0"/>
              <a:t>impreu</a:t>
            </a:r>
            <a:r>
              <a:rPr lang="it-IT" u="sng" dirty="0" smtClean="0"/>
              <a:t>) nei quali confluiscono i Centri dei servizi per il lavoro(CSL), già istituiti presso le province, i Centri servizi inserimento lavorativo (CESIL), già istituiti presso i comuni e le agenzie di sviluppo locale. </a:t>
            </a:r>
            <a:endParaRPr lang="it-IT" u="sng" dirty="0" smtClean="0"/>
          </a:p>
          <a:p>
            <a:r>
              <a:rPr lang="it-IT" u="sng" dirty="0" smtClean="0"/>
              <a:t>E</a:t>
            </a:r>
            <a:r>
              <a:rPr lang="it-IT" u="sng" dirty="0" smtClean="0"/>
              <a:t>rogano </a:t>
            </a:r>
            <a:r>
              <a:rPr lang="it-IT" u="sng" dirty="0" smtClean="0"/>
              <a:t>i servizi per il lavoro e le misure di politica attiva e rappresentano poli territoriali nei quali possono convergere una pluralità di servizi anche di natura socio-assistenziale e previdenziale</a:t>
            </a:r>
            <a:endParaRPr lang="it-IT"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L'ASPAL svolge, nell'ambito della Rete nazionale dei servizi per le politiche del lavoro le funzioni di collegamento con l'Agenzia nazionale ANPAL e può operare in regime di convenzione con le università e con qualificati organismi di ricerca pubblici e privati e, su richiesta di soggetti pubblici o privati, è autorizzata a svolgere servizi non istituzionali con oneri a carico dei richiedenti</a:t>
            </a:r>
            <a:endParaRPr lang="it-IT"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 statuto, che disciplina l'organizzazione e il funzionamento dell'ASPAL, è approvato dalla Giunta regionale, previo parere della Commissione consiliare competente per materia. Il parere è espresso entro venti giorni, decorsi i quali se ne prescinde. </a:t>
            </a:r>
            <a:br>
              <a:rPr lang="it-IT" dirty="0" smtClean="0"/>
            </a:br>
            <a:r>
              <a:rPr lang="it-IT" dirty="0" smtClean="0"/>
              <a:t> La dotazione organica dell'Agenzia, è approvata dalla Giunta regionale</a:t>
            </a:r>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L'ASPAL agisce  attraverso i centri per l'impiego, </a:t>
            </a:r>
            <a:r>
              <a:rPr lang="it-IT" b="1" dirty="0" smtClean="0"/>
              <a:t>erogando i servizi per l'inserimento o reinserimento lavorativo </a:t>
            </a:r>
            <a:r>
              <a:rPr lang="it-IT" dirty="0" smtClean="0"/>
              <a:t>delle persone disoccupate o a rischio di disoccupazione, dei lavoratori beneficiari di strumenti di sostegno al reddito in costanza di rapporto di lavoro e occupati in cerca di nuova occupazione e delle imprese</a:t>
            </a:r>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 centro impiego</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a) presa in carico, </a:t>
            </a:r>
            <a:r>
              <a:rPr lang="it-IT" dirty="0" err="1" smtClean="0"/>
              <a:t>profilazione</a:t>
            </a:r>
            <a:r>
              <a:rPr lang="it-IT" dirty="0" smtClean="0"/>
              <a:t> per la determinazione del profilo personale di </a:t>
            </a:r>
            <a:r>
              <a:rPr lang="it-IT" dirty="0" err="1" smtClean="0"/>
              <a:t>occupabilità</a:t>
            </a:r>
            <a:r>
              <a:rPr lang="it-IT" dirty="0" smtClean="0"/>
              <a:t>, analisi delle competenze in relazione alla situazione del mercato del lavoro locale e orientamento di base; </a:t>
            </a:r>
            <a:br>
              <a:rPr lang="it-IT" dirty="0" smtClean="0"/>
            </a:br>
            <a:r>
              <a:rPr lang="it-IT" dirty="0" smtClean="0"/>
              <a:t>b) stipula del patto di servizio personalizzato; </a:t>
            </a:r>
            <a:br>
              <a:rPr lang="it-IT" dirty="0" smtClean="0"/>
            </a:br>
            <a:r>
              <a:rPr lang="it-IT" dirty="0" smtClean="0"/>
              <a:t>c) ausilio alla ricerca di una occupazione, anche con sessioni di gruppo, entro tre mesi dalla registrazione; </a:t>
            </a:r>
            <a:endParaRPr lang="it-IT" dirty="0" smtClean="0"/>
          </a:p>
          <a:p>
            <a:r>
              <a:rPr lang="it-IT" dirty="0" smtClean="0"/>
              <a:t>d) orientamento specialistico e individualizzato, mediante bilancio delle competenze e analisi degli eventuali fabbisogni in termini di formazione, proposte di lavoro o altre misure di politica attiva, con riferimento all'adeguatezza del profilo alla domanda di lavoro; </a:t>
            </a:r>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e) orientamento e assistenza all'</a:t>
            </a:r>
            <a:r>
              <a:rPr lang="it-IT" dirty="0" err="1" smtClean="0"/>
              <a:t>autoimpiego</a:t>
            </a:r>
            <a:r>
              <a:rPr lang="it-IT" dirty="0" smtClean="0"/>
              <a:t> e all'attività di lavoro autonomo e tutoraggio per le fasi successive all'avvio dell'impresa e gestione, anche in forma indiretta, dei relativi incentivi; </a:t>
            </a:r>
            <a:br>
              <a:rPr lang="it-IT" dirty="0" smtClean="0"/>
            </a:br>
            <a:r>
              <a:rPr lang="it-IT" dirty="0" smtClean="0"/>
              <a:t>f) avviamento alla formazione ai fini della qualificazione e riqualificazione professionale, dell'</a:t>
            </a:r>
            <a:r>
              <a:rPr lang="it-IT" dirty="0" err="1" smtClean="0"/>
              <a:t>autoimpiego</a:t>
            </a:r>
            <a:r>
              <a:rPr lang="it-IT" dirty="0" smtClean="0"/>
              <a:t> e dell'inserimento lavorativo; </a:t>
            </a:r>
            <a:br>
              <a:rPr lang="it-IT" dirty="0" smtClean="0"/>
            </a:br>
            <a:r>
              <a:rPr lang="it-IT" dirty="0" smtClean="0"/>
              <a:t>g) accompagnamento al lavoro, anche attraverso l'utilizzo dell'assegno di ricollocazione; </a:t>
            </a:r>
            <a:br>
              <a:rPr lang="it-IT" dirty="0" smtClean="0"/>
            </a:br>
            <a:r>
              <a:rPr lang="it-IT" dirty="0" smtClean="0"/>
              <a:t>h) promozione di esperienze lavorative ai fini di un incremento delle competenze, anche mediante lo strumento del tirocinio, dell'apprendistato e di iniziative di mobilità nazionale e transnazionale</a:t>
            </a:r>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i) gestione di incentivi alla mobilità territoriale; </a:t>
            </a:r>
            <a:br>
              <a:rPr lang="it-IT" dirty="0" smtClean="0"/>
            </a:br>
            <a:r>
              <a:rPr lang="it-IT" dirty="0" smtClean="0"/>
              <a:t>j) gestione di strumenti finalizzati alla conciliazione dei tempi di lavoro con gli obblighi di cura nei confronti di minori o di soggetti non autosufficienti; </a:t>
            </a:r>
            <a:br>
              <a:rPr lang="it-IT" dirty="0" smtClean="0"/>
            </a:br>
            <a:r>
              <a:rPr lang="it-IT" dirty="0" smtClean="0"/>
              <a:t>k) promozione di prestazioni di pubblica utilità; </a:t>
            </a:r>
            <a:br>
              <a:rPr lang="it-IT" dirty="0" smtClean="0"/>
            </a:br>
            <a:r>
              <a:rPr lang="it-IT" dirty="0" smtClean="0"/>
              <a:t>l) attivazione di servizi mirati a favore delle fasce deboli; </a:t>
            </a:r>
            <a:br>
              <a:rPr lang="it-IT" dirty="0" smtClean="0"/>
            </a:br>
            <a:r>
              <a:rPr lang="it-IT" dirty="0" smtClean="0"/>
              <a:t>m) fornitura di servizi alle imprese quali, tra gli altri, la facilitazione dell'incontro tra domanda e offerta di lavoro, l'assistenza alla preselezione in ragione dei fabbisogni professionali, l'accesso agli incentivi e la rilevazione e l'analisi dei fabbisogni occupazionali e formativi;</a:t>
            </a:r>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centri per l'impiego inoltre: </a:t>
            </a:r>
            <a:br>
              <a:rPr lang="it-IT" dirty="0" smtClean="0"/>
            </a:br>
            <a:r>
              <a:rPr lang="it-IT" dirty="0" smtClean="0"/>
              <a:t>a) svolgono i compiti e le funzioni previste dalla legge n. 68 del 1999, e successive modifiche ed integrazioni, garantendo i servizi per il collocamento mirato delle persone con disabilità secondo le modalità previste dall'articolo 19; </a:t>
            </a:r>
            <a:br>
              <a:rPr lang="it-IT" dirty="0" smtClean="0"/>
            </a:br>
            <a:r>
              <a:rPr lang="it-IT" dirty="0" smtClean="0"/>
              <a:t>b) provvedono, , all'avviamento a selezione presso le amministrazioni pubbliche del personale da adibire a qualifiche per le quali è richiesto il solo requisito della scuola dell'obbligo</a:t>
            </a:r>
            <a:endParaRPr lang="it-IT"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08720"/>
            <a:ext cx="8229600" cy="5415880"/>
          </a:xfrm>
        </p:spPr>
        <p:txBody>
          <a:bodyPr>
            <a:normAutofit lnSpcReduction="10000"/>
          </a:bodyPr>
          <a:lstStyle/>
          <a:p>
            <a:r>
              <a:rPr lang="it-IT" dirty="0" smtClean="0"/>
              <a:t>L'ASPAL svolge le </a:t>
            </a:r>
            <a:r>
              <a:rPr lang="it-IT" b="1" dirty="0" smtClean="0"/>
              <a:t>funzioni di Osservatorio regionale del mercato del lavoro</a:t>
            </a:r>
            <a:r>
              <a:rPr lang="it-IT" dirty="0" smtClean="0"/>
              <a:t>, in collegamento con il Servizio della statistica regionale, funzioni:</a:t>
            </a:r>
            <a:br>
              <a:rPr lang="it-IT" dirty="0" smtClean="0"/>
            </a:br>
            <a:r>
              <a:rPr lang="it-IT" dirty="0" smtClean="0"/>
              <a:t>a) disporre di analisi ed elaborazione dei dati di tipo strutturale e congiunturale, delle tendenze e dei fenomeni relativi al mercato del lavoro; </a:t>
            </a:r>
            <a:br>
              <a:rPr lang="it-IT" dirty="0" smtClean="0"/>
            </a:br>
            <a:r>
              <a:rPr lang="it-IT" dirty="0" smtClean="0"/>
              <a:t>b) monitorare l'attuazione degli interventi e delle misure di </a:t>
            </a:r>
            <a:br>
              <a:rPr lang="it-IT" dirty="0" smtClean="0"/>
            </a:br>
            <a:r>
              <a:rPr lang="it-IT" dirty="0" smtClean="0"/>
              <a:t>c) acquisire i dati sui fabbisogni professionali e formativi delle imprese per la promozione delle politiche attive e dell'offerta formativa; </a:t>
            </a:r>
            <a:br>
              <a:rPr lang="it-IT" dirty="0" smtClean="0"/>
            </a:br>
            <a:r>
              <a:rPr lang="it-IT" dirty="0" smtClean="0"/>
              <a:t>d) rilevare i dati utili alla verifica del raggiungimento dei livelli essenziali delle prestazioni dei servizi e delle politiche attive del lavoro regionali. </a:t>
            </a:r>
            <a:endParaRPr lang="it-IT"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Sono organi dell'ASPAL: </a:t>
            </a:r>
            <a:endParaRPr lang="it-IT" dirty="0" smtClean="0"/>
          </a:p>
          <a:p>
            <a:r>
              <a:rPr lang="it-IT" dirty="0" smtClean="0"/>
              <a:t>Direttore dell'Agenzia</a:t>
            </a:r>
          </a:p>
          <a:p>
            <a:r>
              <a:rPr lang="it-IT" dirty="0" smtClean="0"/>
              <a:t>Collegio dei revisori</a:t>
            </a:r>
            <a:endParaRPr lang="it-IT"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è il rappresentante legale dell'Agenzia e nei limiti stabiliti dallo statuto ha competenza in materia amministrativa, finanziaria e di bilancio. Egli svolge compiti di coordinamento, direzione e controllo ed è responsabile dei risultati raggiunti in attuazione degli indirizzi </a:t>
            </a:r>
            <a:endParaRPr lang="it-IT"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a) predispone il programma annuale di attività; </a:t>
            </a:r>
            <a:br>
              <a:rPr lang="it-IT" dirty="0" smtClean="0"/>
            </a:br>
            <a:r>
              <a:rPr lang="it-IT" dirty="0" smtClean="0"/>
              <a:t>b) alloca le risorse umane, strumentali e finanziarie disponibili per l'attuazione del programma e ne definisce le responsabilità in relazione alle competenze e agli obiettivi affidati; </a:t>
            </a:r>
            <a:br>
              <a:rPr lang="it-IT" dirty="0" smtClean="0"/>
            </a:br>
            <a:r>
              <a:rPr lang="it-IT" dirty="0" smtClean="0"/>
              <a:t>c) conferisce gli incarichi ai dirigenti, ne dirige, coordina e valuta l'attività; </a:t>
            </a:r>
            <a:br>
              <a:rPr lang="it-IT" dirty="0" smtClean="0"/>
            </a:br>
            <a:r>
              <a:rPr lang="it-IT" dirty="0" smtClean="0"/>
              <a:t>d) propone alla Giunta regionale l'adozione della dotazione organica e del bilancio; </a:t>
            </a:r>
            <a:br>
              <a:rPr lang="it-IT" dirty="0" smtClean="0"/>
            </a:br>
            <a:r>
              <a:rPr lang="it-IT" dirty="0" smtClean="0"/>
              <a:t>e) predispone annualmente una relazione sull'attività svolta e i risultati conseguiti in relazione agli obiettivi assegnati, e ne dà comunicazione all'Assessore competente</a:t>
            </a:r>
            <a:endParaRPr lang="it-IT"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è scelto, tra persone in possesso del diploma di laurea di comprovata esperienza e competenza in materia di servizi per il lavoro e politiche attive che abbiano svolto, per almeno cinque anni, funzioni dirigenziali in strutture pubbliche o private. Il rapporto di lavoro del direttore generale è regolato da un contratto di diritto privato di durata non superiore a quella della legislatura e che si conclude al massimo entro i novanta giorni successivi alla fine della stessa</a:t>
            </a:r>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L'incarico di direttore generale è incompatibile con cariche pubbliche elettive, nonché con ogni altra attività di lavoro autonomo o subordinato e, per i dipendenti pubblici, determina il collocamento in aspettativa secondo le modalità previste dall'amministrazione di appartenenza. </a:t>
            </a:r>
            <a:br>
              <a:rPr lang="it-IT" dirty="0" smtClean="0"/>
            </a:br>
            <a:endParaRPr lang="it-IT"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collegio dei revisori dei conti. Il collegio dei revisori dei conti è composto da tre membri iscritti al Registro dei revisori legali, di cui uno svolge le funzioni di presidente. Il collegio è nominato con decreto del Presidente della Regione, previa deliberazione della Giunta regionale che ne indica anche il presidente, e dura in carica cinque anni</a:t>
            </a:r>
            <a:endParaRPr lang="it-IT"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Vigilano </a:t>
            </a:r>
            <a:r>
              <a:rPr lang="it-IT" dirty="0" smtClean="0"/>
              <a:t>sulla regolarità contabile e finanziaria della gestione degli enti e verificano, almeno ogni quadrimestre, la situazione di cassa nonché l'andamento finanziario e patrimoniale dell'ente</a:t>
            </a:r>
            <a:r>
              <a:rPr lang="it-IT" dirty="0" smtClean="0"/>
              <a:t>;</a:t>
            </a:r>
          </a:p>
          <a:p>
            <a:r>
              <a:rPr lang="it-IT" dirty="0" smtClean="0"/>
              <a:t> </a:t>
            </a:r>
            <a:r>
              <a:rPr lang="it-IT" dirty="0" smtClean="0"/>
              <a:t>redigono la relazione al conto consuntivo, che contiene un giudizio complessivo sulla gestione, nonché eventuali rilievi e proposte tendenti a conseguire una migliore efficacia, efficienza ed economicità della gestione stessa; vigilano, anche attraverso l'esame amministrativo-contabile di atti già efficaci, sulla regolarità </a:t>
            </a:r>
            <a:r>
              <a:rPr lang="it-IT" dirty="0" smtClean="0"/>
              <a:t>dell'amministrazione</a:t>
            </a:r>
            <a:endParaRPr lang="it-IT"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70</TotalTime>
  <Words>3568</Words>
  <Application>Microsoft Office PowerPoint</Application>
  <PresentationFormat>Presentazione su schermo (4:3)</PresentationFormat>
  <Paragraphs>151</Paragraphs>
  <Slides>75</Slides>
  <Notes>0</Notes>
  <HiddenSlides>0</HiddenSlides>
  <MMClips>0</MMClips>
  <ScaleCrop>false</ScaleCrop>
  <HeadingPairs>
    <vt:vector size="4" baseType="variant">
      <vt:variant>
        <vt:lpstr>Tema</vt:lpstr>
      </vt:variant>
      <vt:variant>
        <vt:i4>1</vt:i4>
      </vt:variant>
      <vt:variant>
        <vt:lpstr>Titoli diapositive</vt:lpstr>
      </vt:variant>
      <vt:variant>
        <vt:i4>75</vt:i4>
      </vt:variant>
    </vt:vector>
  </HeadingPairs>
  <TitlesOfParts>
    <vt:vector size="76" baseType="lpstr">
      <vt:lpstr>Equinozio</vt:lpstr>
      <vt:lpstr>Job act</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regioni</vt:lpstr>
      <vt:lpstr>Diapositiva 13</vt:lpstr>
      <vt:lpstr>Diapositiva 14</vt:lpstr>
      <vt:lpstr>Diapositiva 15</vt:lpstr>
      <vt:lpstr>Compiti dell’ANPAL</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Compiti centro impiego</vt:lpstr>
      <vt:lpstr>Diapositiva 28</vt:lpstr>
      <vt:lpstr>Diapositiva 29</vt:lpstr>
      <vt:lpstr>Diapositiva 30</vt:lpstr>
      <vt:lpstr>Definizione di disoccupati</vt:lpstr>
      <vt:lpstr>Diapositiva 32</vt:lpstr>
      <vt:lpstr>Diapositiva 33</vt:lpstr>
      <vt:lpstr>Diapositiva 34</vt:lpstr>
      <vt:lpstr>Lavoratori a rischio di disoccupazione</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Assegno di ricollocazione</vt:lpstr>
      <vt:lpstr>Diapositiva 48</vt:lpstr>
      <vt:lpstr>Diapositiva 49</vt:lpstr>
      <vt:lpstr>Diapositiva 50</vt:lpstr>
      <vt:lpstr>Diapositiva 51</vt:lpstr>
      <vt:lpstr>Diapositiva 52</vt:lpstr>
      <vt:lpstr>Diapositiva 53</vt:lpstr>
      <vt:lpstr>Offerta congrua</vt:lpstr>
      <vt:lpstr>Diapositiva 55</vt:lpstr>
      <vt:lpstr>In Sardegna….</vt:lpstr>
      <vt:lpstr>Diapositiva 57</vt:lpstr>
      <vt:lpstr>Diapositiva 58</vt:lpstr>
      <vt:lpstr>Diapositiva 59</vt:lpstr>
      <vt:lpstr>Diapositiva 60</vt:lpstr>
      <vt:lpstr>Diapositiva 61</vt:lpstr>
      <vt:lpstr>Diapositiva 62</vt:lpstr>
      <vt:lpstr>Funzioni centro impiego</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act</dc:title>
  <dc:creator>Windows User</dc:creator>
  <cp:lastModifiedBy>Windows User</cp:lastModifiedBy>
  <cp:revision>1</cp:revision>
  <dcterms:created xsi:type="dcterms:W3CDTF">2018-10-07T18:42:52Z</dcterms:created>
  <dcterms:modified xsi:type="dcterms:W3CDTF">2018-10-07T19:53:42Z</dcterms:modified>
</cp:coreProperties>
</file>