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65" r:id="rId3"/>
    <p:sldId id="266" r:id="rId4"/>
    <p:sldId id="256" r:id="rId5"/>
    <p:sldId id="257" r:id="rId6"/>
    <p:sldId id="258" r:id="rId7"/>
    <p:sldId id="259" r:id="rId8"/>
    <p:sldId id="260" r:id="rId9"/>
    <p:sldId id="261" r:id="rId10"/>
    <p:sldId id="262" r:id="rId11"/>
    <p:sldId id="263" r:id="rId12"/>
    <p:sldId id="270" r:id="rId13"/>
    <p:sldId id="271" r:id="rId14"/>
    <p:sldId id="272" r:id="rId15"/>
    <p:sldId id="273" r:id="rId16"/>
    <p:sldId id="274" r:id="rId17"/>
    <p:sldId id="275" r:id="rId18"/>
    <p:sldId id="267" r:id="rId19"/>
    <p:sldId id="278" r:id="rId20"/>
    <p:sldId id="268" r:id="rId21"/>
    <p:sldId id="279" r:id="rId22"/>
    <p:sldId id="277" r:id="rId23"/>
    <p:sldId id="269" r:id="rId24"/>
    <p:sldId id="276" r:id="rId2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2286000" y="3124200"/>
            <a:ext cx="6172200" cy="1894362"/>
          </a:xfrm>
        </p:spPr>
        <p:txBody>
          <a:bodyPr/>
          <a:lstStyle>
            <a:lvl1pPr>
              <a:defRPr b="1"/>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7764621" y="1174097"/>
            <a:ext cx="2286000" cy="381000"/>
          </a:xfrm>
        </p:spPr>
        <p:txBody>
          <a:bodyPr/>
          <a:lstStyle/>
          <a:p>
            <a:fld id="{10D93C52-8572-4AF4-A8C4-ABDCE879B036}" type="datetimeFigureOut">
              <a:rPr lang="it-IT" smtClean="0"/>
              <a:pPr/>
              <a:t>25/07/2019</a:t>
            </a:fld>
            <a:endParaRPr lang="it-IT"/>
          </a:p>
        </p:txBody>
      </p:sp>
      <p:sp>
        <p:nvSpPr>
          <p:cNvPr id="17" name="Segnaposto piè di pagina 16"/>
          <p:cNvSpPr>
            <a:spLocks noGrp="1"/>
          </p:cNvSpPr>
          <p:nvPr>
            <p:ph type="ftr" sz="quarter" idx="11"/>
          </p:nvPr>
        </p:nvSpPr>
        <p:spPr bwMode="auto">
          <a:xfrm rot="5400000">
            <a:off x="7077269" y="4181669"/>
            <a:ext cx="3657600" cy="384048"/>
          </a:xfrm>
        </p:spPr>
        <p:txBody>
          <a:bodyPr/>
          <a:lstStyle/>
          <a:p>
            <a:endParaRPr lang="it-IT"/>
          </a:p>
        </p:txBody>
      </p:sp>
      <p:sp>
        <p:nvSpPr>
          <p:cNvPr id="10" name="Rettango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325544" y="4928702"/>
            <a:ext cx="609600" cy="517524"/>
          </a:xfrm>
        </p:spPr>
        <p:txBody>
          <a:bodyPr/>
          <a:lstStyle/>
          <a:p>
            <a:fld id="{78DE9862-2374-4C2B-9353-BA3DB99A602D}"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8" name="Segnaposto contenuto 7"/>
          <p:cNvSpPr>
            <a:spLocks noGrp="1"/>
          </p:cNvSpPr>
          <p:nvPr>
            <p:ph sz="quarter" idx="1"/>
          </p:nvPr>
        </p:nvSpPr>
        <p:spPr>
          <a:xfrm>
            <a:off x="457200" y="1600200"/>
            <a:ext cx="7467600" cy="487375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4"/>
          </p:nvPr>
        </p:nvSpPr>
        <p:spPr/>
        <p:txBody>
          <a:bodyPr rtlCol="0"/>
          <a:lstStyle/>
          <a:p>
            <a:fld id="{10D93C52-8572-4AF4-A8C4-ABDCE879B036}" type="datetimeFigureOut">
              <a:rPr lang="it-IT" smtClean="0"/>
              <a:pPr/>
              <a:t>25/07/2019</a:t>
            </a:fld>
            <a:endParaRPr lang="it-IT"/>
          </a:p>
        </p:txBody>
      </p:sp>
      <p:sp>
        <p:nvSpPr>
          <p:cNvPr id="9" name="Segnaposto numero diapositiva 8"/>
          <p:cNvSpPr>
            <a:spLocks noGrp="1"/>
          </p:cNvSpPr>
          <p:nvPr>
            <p:ph type="sldNum" sz="quarter" idx="15"/>
          </p:nvPr>
        </p:nvSpPr>
        <p:spPr/>
        <p:txBody>
          <a:bodyPr rtlCol="0"/>
          <a:lstStyle/>
          <a:p>
            <a:fld id="{78DE9862-2374-4C2B-9353-BA3DB99A602D}" type="slidenum">
              <a:rPr lang="it-IT" smtClean="0"/>
              <a:pPr/>
              <a:t>‹N›</a:t>
            </a:fld>
            <a:endParaRPr lang="it-IT"/>
          </a:p>
        </p:txBody>
      </p:sp>
      <p:sp>
        <p:nvSpPr>
          <p:cNvPr id="10" name="Segnaposto piè di pagina 9"/>
          <p:cNvSpPr>
            <a:spLocks noGrp="1"/>
          </p:cNvSpPr>
          <p:nvPr>
            <p:ph type="ftr" sz="quarter" idx="16"/>
          </p:nvPr>
        </p:nvSpPr>
        <p:spPr/>
        <p:txBody>
          <a:bodyPr rtlCol="0"/>
          <a:lstStyle/>
          <a:p>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bwMode="auto">
          <a:xfrm rot="5400000">
            <a:off x="7763256" y="1170432"/>
            <a:ext cx="2286000" cy="381000"/>
          </a:xfrm>
        </p:spPr>
        <p:txBody>
          <a:bodyPr/>
          <a:lstStyle/>
          <a:p>
            <a:fld id="{10D93C52-8572-4AF4-A8C4-ABDCE879B036}" type="datetimeFigureOut">
              <a:rPr lang="it-IT" smtClean="0"/>
              <a:pPr/>
              <a:t>25/07/2019</a:t>
            </a:fld>
            <a:endParaRPr lang="it-IT"/>
          </a:p>
        </p:txBody>
      </p:sp>
      <p:sp>
        <p:nvSpPr>
          <p:cNvPr id="5" name="Segnaposto piè di pagina 4"/>
          <p:cNvSpPr>
            <a:spLocks noGrp="1"/>
          </p:cNvSpPr>
          <p:nvPr>
            <p:ph type="ftr" sz="quarter" idx="11"/>
          </p:nvPr>
        </p:nvSpPr>
        <p:spPr bwMode="auto">
          <a:xfrm rot="5400000">
            <a:off x="7077456" y="4178808"/>
            <a:ext cx="3657600" cy="384048"/>
          </a:xfrm>
        </p:spPr>
        <p:txBody>
          <a:bodyPr/>
          <a:lstStyle/>
          <a:p>
            <a:endParaRPr lang="it-IT"/>
          </a:p>
        </p:txBody>
      </p:sp>
      <p:sp>
        <p:nvSpPr>
          <p:cNvPr id="9" name="Rettango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340616" y="4928702"/>
            <a:ext cx="609600" cy="517524"/>
          </a:xfrm>
        </p:spPr>
        <p:txBody>
          <a:bodyPr/>
          <a:lstStyle/>
          <a:p>
            <a:fld id="{78DE9862-2374-4C2B-9353-BA3DB99A602D}"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10D93C52-8572-4AF4-A8C4-ABDCE879B036}" type="datetimeFigureOut">
              <a:rPr lang="it-IT" smtClean="0"/>
              <a:pPr/>
              <a:t>25/07/2019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8DE9862-2374-4C2B-9353-BA3DB99A602D}" type="slidenum">
              <a:rPr lang="it-IT" smtClean="0"/>
              <a:pPr/>
              <a:t>‹N›</a:t>
            </a:fld>
            <a:endParaRPr lang="it-IT"/>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nchor="b"/>
          <a:lstStyle>
            <a:lvl1pPr>
              <a:defRPr/>
            </a:lvl1pPr>
          </a:lstStyle>
          <a:p>
            <a:r>
              <a:rPr kumimoji="0" lang="it-IT" smtClean="0"/>
              <a:t>Fare clic per modificare lo stile del titolo</a:t>
            </a:r>
            <a:endParaRPr kumimoji="0" lang="en-US"/>
          </a:p>
        </p:txBody>
      </p:sp>
      <p:sp>
        <p:nvSpPr>
          <p:cNvPr id="7" name="Segnaposto data 6"/>
          <p:cNvSpPr>
            <a:spLocks noGrp="1"/>
          </p:cNvSpPr>
          <p:nvPr>
            <p:ph type="dt" sz="half" idx="10"/>
          </p:nvPr>
        </p:nvSpPr>
        <p:spPr/>
        <p:txBody>
          <a:bodyPr/>
          <a:lstStyle/>
          <a:p>
            <a:fld id="{10D93C52-8572-4AF4-A8C4-ABDCE879B036}" type="datetimeFigureOut">
              <a:rPr lang="it-IT" smtClean="0"/>
              <a:pPr/>
              <a:t>25/07/2019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8DE9862-2374-4C2B-9353-BA3DB99A602D}" type="slidenum">
              <a:rPr lang="it-IT" smtClean="0"/>
              <a:pPr/>
              <a:t>‹N›</a:t>
            </a:fld>
            <a:endParaRPr lang="it-IT"/>
          </a:p>
        </p:txBody>
      </p:sp>
      <p:sp>
        <p:nvSpPr>
          <p:cNvPr id="11" name="Segnaposto contenuto 10"/>
          <p:cNvSpPr>
            <a:spLocks noGrp="1"/>
          </p:cNvSpPr>
          <p:nvPr>
            <p:ph sz="quarter" idx="2"/>
          </p:nvPr>
        </p:nvSpPr>
        <p:spPr>
          <a:xfrm>
            <a:off x="457200"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371975"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6" name="Segnaposto data 5"/>
          <p:cNvSpPr>
            <a:spLocks noGrp="1"/>
          </p:cNvSpPr>
          <p:nvPr>
            <p:ph type="dt" sz="half" idx="10"/>
          </p:nvPr>
        </p:nvSpPr>
        <p:spPr/>
        <p:txBody>
          <a:bodyPr rtlCol="0"/>
          <a:lstStyle/>
          <a:p>
            <a:fld id="{10D93C52-8572-4AF4-A8C4-ABDCE879B036}" type="datetimeFigureOut">
              <a:rPr lang="it-IT" smtClean="0"/>
              <a:pPr/>
              <a:t>25/07/2019</a:t>
            </a:fld>
            <a:endParaRPr lang="it-IT"/>
          </a:p>
        </p:txBody>
      </p:sp>
      <p:sp>
        <p:nvSpPr>
          <p:cNvPr id="7" name="Segnaposto numero diapositiva 6"/>
          <p:cNvSpPr>
            <a:spLocks noGrp="1"/>
          </p:cNvSpPr>
          <p:nvPr>
            <p:ph type="sldNum" sz="quarter" idx="11"/>
          </p:nvPr>
        </p:nvSpPr>
        <p:spPr/>
        <p:txBody>
          <a:bodyPr rtlCol="0"/>
          <a:lstStyle/>
          <a:p>
            <a:fld id="{78DE9862-2374-4C2B-9353-BA3DB99A602D}" type="slidenum">
              <a:rPr lang="it-IT" smtClean="0"/>
              <a:pPr/>
              <a:t>‹N›</a:t>
            </a:fld>
            <a:endParaRPr lang="it-IT"/>
          </a:p>
        </p:txBody>
      </p:sp>
      <p:sp>
        <p:nvSpPr>
          <p:cNvPr id="8" name="Segnaposto piè di pagina 7"/>
          <p:cNvSpPr>
            <a:spLocks noGrp="1"/>
          </p:cNvSpPr>
          <p:nvPr>
            <p:ph type="ftr" sz="quarter" idx="12"/>
          </p:nvPr>
        </p:nvSpPr>
        <p:spPr/>
        <p:txBody>
          <a:bodyPr rtlCol="0"/>
          <a:lstStyle/>
          <a:p>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0D93C52-8572-4AF4-A8C4-ABDCE879B036}" type="datetimeFigureOut">
              <a:rPr lang="it-IT" smtClean="0"/>
              <a:pPr/>
              <a:t>25/07/2019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8DE9862-2374-4C2B-9353-BA3DB99A602D}"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Connettore 1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304800" y="274320"/>
            <a:ext cx="5638800" cy="6327648"/>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4"/>
          </p:nvPr>
        </p:nvSpPr>
        <p:spPr/>
        <p:txBody>
          <a:bodyPr rtlCol="0"/>
          <a:lstStyle/>
          <a:p>
            <a:fld id="{10D93C52-8572-4AF4-A8C4-ABDCE879B036}" type="datetimeFigureOut">
              <a:rPr lang="it-IT" smtClean="0"/>
              <a:pPr/>
              <a:t>25/07/2019</a:t>
            </a:fld>
            <a:endParaRPr lang="it-IT"/>
          </a:p>
        </p:txBody>
      </p:sp>
      <p:sp>
        <p:nvSpPr>
          <p:cNvPr id="22" name="Segnaposto numero diapositiva 21"/>
          <p:cNvSpPr>
            <a:spLocks noGrp="1"/>
          </p:cNvSpPr>
          <p:nvPr>
            <p:ph type="sldNum" sz="quarter" idx="15"/>
          </p:nvPr>
        </p:nvSpPr>
        <p:spPr/>
        <p:txBody>
          <a:bodyPr rtlCol="0"/>
          <a:lstStyle/>
          <a:p>
            <a:fld id="{78DE9862-2374-4C2B-9353-BA3DB99A602D}" type="slidenum">
              <a:rPr lang="it-IT" smtClean="0"/>
              <a:pPr/>
              <a:t>‹N›</a:t>
            </a:fld>
            <a:endParaRPr lang="it-IT"/>
          </a:p>
        </p:txBody>
      </p:sp>
      <p:sp>
        <p:nvSpPr>
          <p:cNvPr id="23" name="Segnaposto piè di pagina 22"/>
          <p:cNvSpPr>
            <a:spLocks noGrp="1"/>
          </p:cNvSpPr>
          <p:nvPr>
            <p:ph type="ftr" sz="quarter" idx="16"/>
          </p:nvPr>
        </p:nvSpPr>
        <p:spPr/>
        <p:txBody>
          <a:bodyPr rtlCol="0"/>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3350133" y="3200400"/>
            <a:ext cx="6309360" cy="457200"/>
          </a:xfrm>
        </p:spPr>
        <p:txBody>
          <a:bodyPr anchor="b"/>
          <a:lstStyle>
            <a:lvl1pPr algn="l">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10" name="Connettore 1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fld id="{10D93C52-8572-4AF4-A8C4-ABDCE879B036}" type="datetimeFigureOut">
              <a:rPr lang="it-IT" smtClean="0"/>
              <a:pPr/>
              <a:t>25/07/2019</a:t>
            </a:fld>
            <a:endParaRPr lang="it-IT"/>
          </a:p>
        </p:txBody>
      </p:sp>
      <p:sp>
        <p:nvSpPr>
          <p:cNvPr id="18" name="Segnaposto numero diapositiva 17"/>
          <p:cNvSpPr>
            <a:spLocks noGrp="1"/>
          </p:cNvSpPr>
          <p:nvPr>
            <p:ph type="sldNum" sz="quarter" idx="11"/>
          </p:nvPr>
        </p:nvSpPr>
        <p:spPr/>
        <p:txBody>
          <a:bodyPr rtlCol="0"/>
          <a:lstStyle/>
          <a:p>
            <a:fld id="{78DE9862-2374-4C2B-9353-BA3DB99A602D}" type="slidenum">
              <a:rPr lang="it-IT" smtClean="0"/>
              <a:pPr/>
              <a:t>‹N›</a:t>
            </a:fld>
            <a:endParaRPr lang="it-IT"/>
          </a:p>
        </p:txBody>
      </p:sp>
      <p:sp>
        <p:nvSpPr>
          <p:cNvPr id="21" name="Segnaposto piè di pagina 20"/>
          <p:cNvSpPr>
            <a:spLocks noGrp="1"/>
          </p:cNvSpPr>
          <p:nvPr>
            <p:ph type="ftr" sz="quarter" idx="12"/>
          </p:nvPr>
        </p:nvSpPr>
        <p:spPr/>
        <p:txBody>
          <a:bodyPr rtlCol="0"/>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D93C52-8572-4AF4-A8C4-ABDCE879B036}" type="datetimeFigureOut">
              <a:rPr lang="it-IT" smtClean="0"/>
              <a:pPr/>
              <a:t>25/07/2019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8DE9862-2374-4C2B-9353-BA3DB99A602D}"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D93C52-8572-4AF4-A8C4-ABDCE879B036}" type="datetimeFigureOut">
              <a:rPr lang="it-IT" smtClean="0"/>
              <a:pPr/>
              <a:t>25/07/2019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8DE9862-2374-4C2B-9353-BA3DB99A602D}"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0D93C52-8572-4AF4-A8C4-ABDCE879B036}" type="datetimeFigureOut">
              <a:rPr lang="it-IT" smtClean="0"/>
              <a:pPr/>
              <a:t>25/07/2019</a:t>
            </a:fld>
            <a:endParaRPr lang="it-IT"/>
          </a:p>
        </p:txBody>
      </p:sp>
      <p:sp>
        <p:nvSpPr>
          <p:cNvPr id="3" name="Segnaposto piè di pagina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it-IT"/>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8DE9862-2374-4C2B-9353-BA3DB99A602D}"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301.regione.toscana.it/bancadati/atti/DettaglioAttiG.xml?codprat=2012DG00000001164"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a:p>
        </p:txBody>
      </p:sp>
      <p:sp>
        <p:nvSpPr>
          <p:cNvPr id="5" name="Segnaposto contenuto 4"/>
          <p:cNvSpPr>
            <a:spLocks noGrp="1"/>
          </p:cNvSpPr>
          <p:nvPr>
            <p:ph sz="quarter" idx="1"/>
          </p:nvPr>
        </p:nvSpPr>
        <p:spPr/>
        <p:txBody>
          <a:bodyPr/>
          <a:lstStyle/>
          <a:p>
            <a:r>
              <a:rPr lang="it-IT" dirty="0" smtClean="0"/>
              <a:t>GESTIONE SANITARIA ACCENTRATA (GSA) Le regioni che scelgono di gestire direttamente una quota del finanziamento del proprio servizio sanitario (</a:t>
            </a:r>
            <a:r>
              <a:rPr lang="it-IT" dirty="0" err="1" smtClean="0"/>
              <a:t>anzichè</a:t>
            </a:r>
            <a:r>
              <a:rPr lang="it-IT" dirty="0" smtClean="0"/>
              <a:t> trasferire interamente tale finanziamento alle aziende) individuare uno specifico centro di responsabilità (GSA) deputato alla tenuta di una contabilità di tipo economico-patrimoniale allo scopo di rilevare le operazioni riconducibili alla Regione.</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La Giunta regionale approva (ed entro 60 gg. pubblica nel proprio sito istituzionale):</a:t>
            </a:r>
          </a:p>
          <a:p>
            <a:r>
              <a:rPr lang="it-IT" dirty="0" smtClean="0"/>
              <a:t>entro il 31 dicembre dell’anno precedente:  bilanci preventivi economici annuali delle Regioni a gestione sanitaria accentrata e degli enti sanitari locali;  bilancio economico annuale consolidato a quello cui i bilanci economici preventivi si riferiscono. </a:t>
            </a:r>
          </a:p>
          <a:p>
            <a:r>
              <a:rPr lang="it-IT" dirty="0" smtClean="0"/>
              <a:t> entro il 31 maggio dell’anno successivo a quello di riferimento: i bilanci d’esercizio delle Regioni a </a:t>
            </a:r>
            <a:r>
              <a:rPr lang="it-IT" dirty="0" err="1" smtClean="0"/>
              <a:t>gsa</a:t>
            </a:r>
            <a:r>
              <a:rPr lang="it-IT" dirty="0" smtClean="0"/>
              <a:t> e degli enti sanitari locali. </a:t>
            </a:r>
          </a:p>
          <a:p>
            <a:r>
              <a:rPr lang="it-IT" dirty="0" smtClean="0"/>
              <a:t> entro il 30 giugno dell’anno successivo a quello di riferimento: il bilancio consolidato</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le aziende sanitarie locali predispongono un bilancio preventivo economico annuale, in coerenza con la programmazione sanitaria e con la programmazione economico-finanziario della Regione.</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err="1" smtClean="0"/>
              <a:t>gsa</a:t>
            </a:r>
            <a:endParaRPr lang="it-IT" dirty="0"/>
          </a:p>
        </p:txBody>
      </p:sp>
      <p:sp>
        <p:nvSpPr>
          <p:cNvPr id="5" name="Segnaposto contenuto 4"/>
          <p:cNvSpPr>
            <a:spLocks noGrp="1"/>
          </p:cNvSpPr>
          <p:nvPr>
            <p:ph sz="quarter" idx="1"/>
          </p:nvPr>
        </p:nvSpPr>
        <p:spPr/>
        <p:txBody>
          <a:bodyPr>
            <a:normAutofit fontScale="92500"/>
          </a:bodyPr>
          <a:lstStyle/>
          <a:p>
            <a:r>
              <a:rPr lang="it-IT" dirty="0" smtClean="0"/>
              <a:t>La Gestione sanitaria accentrata (</a:t>
            </a:r>
            <a:r>
              <a:rPr lang="it-IT" dirty="0" err="1" smtClean="0"/>
              <a:t>Gsa</a:t>
            </a:r>
            <a:r>
              <a:rPr lang="it-IT" dirty="0" smtClean="0"/>
              <a:t>) è uno specifico centro di responsabilità che gestisce direttamente una quota del finanziamento del servizio sanitario regionale e procede all'implementazione e alla tenuta di una contabilità di tipo economico-patrimoniale (</a:t>
            </a:r>
            <a:r>
              <a:rPr lang="it-IT" i="1" dirty="0" smtClean="0"/>
              <a:t>atta a rilevare, in maniera sistematica e continuativa, i rapporti economici, patrimoniali e finanziari fra la singola regione e lo Stato, le altre regioni, le aziende sanitarie, gli altri enti pubblici e i terzi vari, inerenti le operazioni finanziate con risorse destinate ai rispettivi servizi sanitari regionali</a:t>
            </a:r>
            <a:r>
              <a:rPr lang="it-IT" dirty="0" smtClean="0"/>
              <a:t>) e all'adozione del bilancio di previsione e di esercizio della </a:t>
            </a:r>
            <a:r>
              <a:rPr lang="it-IT" dirty="0" err="1" smtClean="0"/>
              <a:t>Gsa</a:t>
            </a:r>
            <a:r>
              <a:rPr lang="it-IT" dirty="0" smtClean="0"/>
              <a:t> (</a:t>
            </a:r>
            <a:r>
              <a:rPr lang="it-IT" i="1" dirty="0" smtClean="0"/>
              <a:t>all'art. 22 del </a:t>
            </a:r>
            <a:r>
              <a:rPr lang="it-IT" i="1" dirty="0" err="1" smtClean="0"/>
              <a:t>D.Lgs</a:t>
            </a:r>
            <a:r>
              <a:rPr lang="it-IT" i="1" dirty="0" smtClean="0"/>
              <a:t> 118/2011</a:t>
            </a:r>
            <a:r>
              <a:rPr lang="it-IT" dirty="0" smtClean="0"/>
              <a:t>).</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La Gestione sanitaria accentrata è stata istituita con delibera di Giunta regionale </a:t>
            </a:r>
            <a:r>
              <a:rPr lang="it-IT" dirty="0" smtClean="0">
                <a:hlinkClick r:id="rId2"/>
              </a:rPr>
              <a:t>n.805/2012</a:t>
            </a:r>
            <a:r>
              <a:rPr lang="it-IT" dirty="0" smtClean="0"/>
              <a:t>.</a:t>
            </a:r>
          </a:p>
          <a:p>
            <a:r>
              <a:rPr lang="it-IT" b="1" dirty="0" smtClean="0"/>
              <a:t>La responsabilità della </a:t>
            </a:r>
            <a:r>
              <a:rPr lang="it-IT" b="1" dirty="0" err="1" smtClean="0"/>
              <a:t>Gsa</a:t>
            </a:r>
            <a:r>
              <a:rPr lang="it-IT" dirty="0" smtClean="0"/>
              <a:t> è affidata al dirigente del settore "Contabilità, Controllo e Investimenti", con delibera di Giunta regionale n.1139/2015.</a:t>
            </a:r>
          </a:p>
          <a:p>
            <a:r>
              <a:rPr lang="it-IT" dirty="0" smtClean="0"/>
              <a:t>L'obiettivo dell'istituzione di questo nuovo centro di responsabilità è quello di disporre di una panoramica più completa del Sistema Sanitario regionale per controllare, gestire e programmare in maniera più attenta le risorse</a:t>
            </a:r>
          </a:p>
          <a:p>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Soggetto responsabile : </a:t>
            </a:r>
            <a:r>
              <a:rPr lang="it-IT" dirty="0" err="1" smtClean="0"/>
              <a:t>Responsabile</a:t>
            </a:r>
            <a:r>
              <a:rPr lang="it-IT" dirty="0" smtClean="0"/>
              <a:t> del settore “ Finanza, contabilità e controllo” della Direzione Generale Diritti di cittadinanza e coesione sociale</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a) implementazione e tenuta di una contabilità economico patrimoniale, atta a rilevare, in maniera sistematica e continuativa, i rapporti economico, patrimoniali e finanziari intercorrenti fra la singola regione e lo Stato, le altre regioni, le aziende sanitarie, gli altri enti pubblici ed i terzi vari, inerenti le operazioni finanziate con risorse destinate ai rispettivi servizi sanitari regionali.; </a:t>
            </a:r>
          </a:p>
          <a:p>
            <a:r>
              <a:rPr lang="it-IT" dirty="0" smtClean="0"/>
              <a:t>b) elaborazione e adozione del bilancio di esercizio della gestione sanitaria accentrata; </a:t>
            </a:r>
          </a:p>
          <a:p>
            <a:r>
              <a:rPr lang="it-IT" dirty="0" smtClean="0"/>
              <a:t>d) redazione del bilancio sanitario consolidato, mediante il consolidamento dei conti della gestione accentrata stessa e dei conti degli </a:t>
            </a:r>
            <a:r>
              <a:rPr lang="it-IT" dirty="0" err="1" smtClean="0"/>
              <a:t>ent</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Nell'ambito del bilancio regionale, le Regioni garantiscono una esatta </a:t>
            </a:r>
            <a:r>
              <a:rPr lang="it-IT" dirty="0" err="1" smtClean="0"/>
              <a:t>perimetrazione</a:t>
            </a:r>
            <a:r>
              <a:rPr lang="it-IT" dirty="0" smtClean="0"/>
              <a:t> delle entrate e delle uscite relative al finanziamento del proprio servizio sanitario regionale, al fine di consentire: </a:t>
            </a:r>
          </a:p>
          <a:p>
            <a:r>
              <a:rPr lang="it-IT" dirty="0" smtClean="0"/>
              <a:t>il confronto immediato fra le entrate e le spese sanitarie iscritte nel bilancio regionale e le risorse indicate negli atti di determinazione del fabbisogno sanitario regionale standard e di individuazione delle fonti di finanziamento,</a:t>
            </a:r>
          </a:p>
          <a:p>
            <a:r>
              <a:rPr lang="it-IT" dirty="0" smtClean="0"/>
              <a:t>la verifica delle ulteriori risorse rese disponibili dalle Regioni per il finanziamento del servizio sanitario regionale per l’esercizio in corso.</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r>
              <a:rPr lang="it-IT" dirty="0" smtClean="0"/>
              <a:t>ENTRATE </a:t>
            </a:r>
          </a:p>
          <a:p>
            <a:r>
              <a:rPr lang="it-IT" dirty="0" smtClean="0"/>
              <a:t>finanziamento sanitario ordinario corrente: fabbisogno sanitario regionale standard e fonti di finanziamento procurate dalla stessa Regione; </a:t>
            </a:r>
          </a:p>
          <a:p>
            <a:r>
              <a:rPr lang="it-IT" dirty="0" smtClean="0"/>
              <a:t>finanziamento sanitario aggiuntivo corrente: eventuali atti regionali di incremento di aliquote fiscali per il finanziamento della sanità regionale, degli automatismi fiscali intervenuti in base alla legislazione vigente per la copertura dei disavanzi sanitari, da altri atti di finanziamento regionale aggiuntivo; </a:t>
            </a:r>
          </a:p>
          <a:p>
            <a:r>
              <a:rPr lang="it-IT" dirty="0" smtClean="0"/>
              <a:t>finanziamento regionale del disavanzo sanitario pregresso; </a:t>
            </a:r>
          </a:p>
          <a:p>
            <a:r>
              <a:rPr lang="it-IT" dirty="0" smtClean="0"/>
              <a:t>finanziamento per investimenti in ambito sanitario</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USCITE </a:t>
            </a:r>
          </a:p>
          <a:p>
            <a:r>
              <a:rPr lang="it-IT" dirty="0" smtClean="0"/>
              <a:t> spesa sanitaria corrente per il finanziamento dei LEA; </a:t>
            </a:r>
          </a:p>
          <a:p>
            <a:r>
              <a:rPr lang="it-IT" dirty="0" smtClean="0"/>
              <a:t> spesa sanitaria aggiuntiva per il finanziamento di livelli di assistenza sanitaria superiori ai LEA; </a:t>
            </a:r>
          </a:p>
          <a:p>
            <a:r>
              <a:rPr lang="it-IT" dirty="0" smtClean="0"/>
              <a:t> spesa sanitaria per il finanziamento del disavanzo sanitario pregresso; </a:t>
            </a:r>
          </a:p>
          <a:p>
            <a:r>
              <a:rPr lang="it-IT" dirty="0" smtClean="0"/>
              <a:t> spesa per investimenti in ambito sanitario (con evidenza separata degli interventi per l’edilizia sanitaria).</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bilancio preventivo economico annuale include: </a:t>
            </a:r>
          </a:p>
          <a:p>
            <a:r>
              <a:rPr lang="it-IT" dirty="0" smtClean="0"/>
              <a:t> un conto economico preventivo e un piano dei flussi di cassa prospettici; </a:t>
            </a:r>
          </a:p>
          <a:p>
            <a:r>
              <a:rPr lang="it-IT" dirty="0" smtClean="0"/>
              <a:t> una nota illustrativa, che esplicita i criteri impiegati nell'elaborazione del bilancio </a:t>
            </a:r>
          </a:p>
          <a:p>
            <a:r>
              <a:rPr lang="it-IT" dirty="0" smtClean="0"/>
              <a:t> una relazione, redatta dal direttore generale per gli enti e dal responsabile della GSA, che evidenzia i collegamenti con gli altri atti di programmazione aziendali regionali; </a:t>
            </a:r>
          </a:p>
          <a:p>
            <a:r>
              <a:rPr lang="it-IT" dirty="0" smtClean="0"/>
              <a:t> la relazione del collegio sindacale</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bilancio preventivo economico costituisce lo strumento di programmazione economico-finanziario annuale delle Aziende sanitarie</a:t>
            </a:r>
          </a:p>
          <a:p>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Il bilancio preventivo economico annuale esprime analiticamente, con separata indicazione </a:t>
            </a:r>
            <a:r>
              <a:rPr lang="it-IT" dirty="0" smtClean="0"/>
              <a:t>il </a:t>
            </a:r>
            <a:r>
              <a:rPr lang="it-IT" dirty="0" smtClean="0"/>
              <a:t>risultato economico di ciascuna Azienda sanitaria e della Gestione sanitaria accentrata per l’anno solare di riferimento ed è redatto coerentemente alla programmazione sanitaria e alla programmazione economico-finanziaria della Regione.  </a:t>
            </a:r>
            <a:endParaRPr lang="it-IT" dirty="0" smtClean="0"/>
          </a:p>
          <a:p>
            <a:r>
              <a:rPr lang="it-IT" dirty="0" smtClean="0"/>
              <a:t>Quindi </a:t>
            </a:r>
            <a:r>
              <a:rPr lang="it-IT" dirty="0" smtClean="0"/>
              <a:t>Le ASL, E AO, AOU  predispongono </a:t>
            </a:r>
            <a:r>
              <a:rPr lang="it-IT" b="1" dirty="0" smtClean="0"/>
              <a:t>un bilancio preventivo economico annuale</a:t>
            </a:r>
            <a:r>
              <a:rPr lang="it-IT" dirty="0" smtClean="0"/>
              <a:t>, in coerenza con la programmazione sanitaria e con la programmazione economico-finanziaria della regione</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documento di budget costituisce il piano per la complessiva gestione dell'Azienda e contiene le previsioni di risorse e di attività per l'esercizio di riferimento. Tali previsioni sono verificate in corso d’anno almeno trimestralmente con valutazioni comparative sui costi, sui risultati e sugli obiettivi, finalizzate alla corretta ed economica gestione delle risorse attribuite ed introitate.</a:t>
            </a:r>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r>
              <a:rPr lang="it-IT" dirty="0" smtClean="0"/>
              <a:t> Il Direttore generale è responsabile del budget complessivo aziendale. Il Direttore generale individua i responsabili cui sono assegnate le risorse, che garantiscono la coerente distribuzione dei fattori produttivi ed il corretto impiego delle risorse per il raggiungimento degli obiettivi. I dirigenti responsabili di budget rispondono alla Direzione generale degli obiettivi e delle risorse a loro assegnate. </a:t>
            </a:r>
            <a:endParaRPr lang="it-IT" dirty="0" smtClean="0"/>
          </a:p>
          <a:p>
            <a:r>
              <a:rPr lang="it-IT" dirty="0" smtClean="0"/>
              <a:t>Entro </a:t>
            </a:r>
            <a:r>
              <a:rPr lang="it-IT" dirty="0" smtClean="0"/>
              <a:t>il relativo tetto di risorse si esplica l’autonomia gestionale ed organizzativa di ciascun dirigente di struttura. A tale autonomia corrisponde la responsabilizzazione sul raggiungimento degli obiettivi di budget e sull’utilizzo delle risorse</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bilancio di esercizio delle Aziende sanitarie e della Gestione sanitaria accentrata rappresenta in modo chiaro, veritiero e corretto la situazione economica, patrimoniale e finanziaria del periodo di riferimento, con separata indicazione dei servizi socio-assistenziali </a:t>
            </a:r>
            <a:endParaRPr lang="it-IT" dirty="0" smtClean="0"/>
          </a:p>
          <a:p>
            <a:r>
              <a:rPr lang="it-IT" dirty="0" smtClean="0"/>
              <a:t>Il </a:t>
            </a:r>
            <a:r>
              <a:rPr lang="it-IT" dirty="0" smtClean="0"/>
              <a:t>bilancio di esercizio è redatto dalle Aziende sanitarie e dalla Gestione sanitaria accentrata secondo le disposizioni contenute negli articoli 26, 28 e 29 del decreto legislativo n. 118 del 2011.</a:t>
            </a:r>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endParaRPr lang="it-IT"/>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Bilancio di esercizio</a:t>
            </a:r>
            <a:endParaRPr lang="it-IT" dirty="0"/>
          </a:p>
        </p:txBody>
      </p:sp>
      <p:sp>
        <p:nvSpPr>
          <p:cNvPr id="3" name="Segnaposto contenuto 2"/>
          <p:cNvSpPr>
            <a:spLocks noGrp="1"/>
          </p:cNvSpPr>
          <p:nvPr>
            <p:ph sz="quarter" idx="1"/>
          </p:nvPr>
        </p:nvSpPr>
        <p:spPr/>
        <p:txBody>
          <a:bodyPr>
            <a:normAutofit/>
          </a:bodyPr>
          <a:lstStyle/>
          <a:p>
            <a:pPr>
              <a:buNone/>
            </a:pPr>
            <a:r>
              <a:rPr lang="it-IT" dirty="0" smtClean="0"/>
              <a:t>Il bilancio d’esercizio degli enti sanitari locali è redatto con riferimento all’anno solare e si compone di:</a:t>
            </a:r>
          </a:p>
          <a:p>
            <a:r>
              <a:rPr lang="it-IT" dirty="0" smtClean="0"/>
              <a:t> stato patrimoniale; </a:t>
            </a:r>
          </a:p>
          <a:p>
            <a:r>
              <a:rPr lang="it-IT" dirty="0" smtClean="0"/>
              <a:t> conto economico; </a:t>
            </a:r>
          </a:p>
          <a:p>
            <a:r>
              <a:rPr lang="it-IT" dirty="0" smtClean="0"/>
              <a:t> rendiconto finanziario; </a:t>
            </a:r>
          </a:p>
          <a:p>
            <a:r>
              <a:rPr lang="it-IT" dirty="0" smtClean="0"/>
              <a:t> nota integrativa.</a:t>
            </a:r>
          </a:p>
          <a:p>
            <a:endParaRPr lang="it-IT" dirty="0" smtClean="0"/>
          </a:p>
          <a:p>
            <a:r>
              <a:rPr lang="it-IT" dirty="0" smtClean="0"/>
              <a:t> </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bilancio di esercizio delle Aziende sanitarie e della Gestione sanitaria accentrata rappresenta in modo chiaro, veritiero e corretto la situazione economica, patrimoniale e finanziaria del periodo di riferimento, con separata indicazione dei servizi socio-assistenziali </a:t>
            </a:r>
            <a:endParaRPr lang="it-IT" dirty="0" smtClean="0"/>
          </a:p>
          <a:p>
            <a:r>
              <a:rPr lang="it-IT" dirty="0" smtClean="0"/>
              <a:t>Il </a:t>
            </a:r>
            <a:r>
              <a:rPr lang="it-IT" dirty="0" smtClean="0"/>
              <a:t>bilancio di esercizio è redatto dalle Aziende sanitarie e dalla Gestione sanitaria accentrata secondo le disposizioni contenute negli articoli 26, 28 e 29 del decreto legislativo n. 118 del 2011</a:t>
            </a:r>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bilancio d’esercizio degli enti sanitari locali è corredato da: </a:t>
            </a:r>
          </a:p>
          <a:p>
            <a:r>
              <a:rPr lang="it-IT" dirty="0" smtClean="0"/>
              <a:t> una relazione sulla gestione sottoscritta dal direttore generale per gli enti sanitari regionali e per gli istituti profilattici e dal responsabile della </a:t>
            </a:r>
            <a:r>
              <a:rPr lang="it-IT" dirty="0" err="1" smtClean="0"/>
              <a:t>gsa</a:t>
            </a:r>
            <a:r>
              <a:rPr lang="it-IT" dirty="0" smtClean="0"/>
              <a:t> presso la Regione.</a:t>
            </a:r>
          </a:p>
          <a:p>
            <a:r>
              <a:rPr lang="it-IT" dirty="0" smtClean="0"/>
              <a:t>un’analisi dei costi sostenuti per l’erogazione dei servizi sanitari, distinti per ciascun livello essenziale di assistenza</a:t>
            </a:r>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bilancio di esercizio delle Aziende sanitarie è corredato altresì di una relazione del Collegio sindacale</a:t>
            </a:r>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Libri contabili obbligatori</a:t>
            </a:r>
            <a:endParaRPr lang="it-IT" dirty="0"/>
          </a:p>
        </p:txBody>
      </p:sp>
      <p:sp>
        <p:nvSpPr>
          <p:cNvPr id="3" name="Segnaposto contenuto 2"/>
          <p:cNvSpPr>
            <a:spLocks noGrp="1"/>
          </p:cNvSpPr>
          <p:nvPr>
            <p:ph sz="quarter" idx="1"/>
          </p:nvPr>
        </p:nvSpPr>
        <p:spPr/>
        <p:txBody>
          <a:bodyPr/>
          <a:lstStyle/>
          <a:p>
            <a:r>
              <a:rPr lang="it-IT" dirty="0" smtClean="0"/>
              <a:t>1. Ogni Azienda sanitaria deve tenere:</a:t>
            </a:r>
          </a:p>
          <a:p>
            <a:r>
              <a:rPr lang="it-IT" dirty="0" smtClean="0"/>
              <a:t>a) libro giornale;</a:t>
            </a:r>
          </a:p>
          <a:p>
            <a:r>
              <a:rPr lang="it-IT" dirty="0" smtClean="0"/>
              <a:t>b) libro degli inventari;</a:t>
            </a:r>
          </a:p>
          <a:p>
            <a:r>
              <a:rPr lang="it-IT" dirty="0" smtClean="0"/>
              <a:t>c) libro delle adunanze e delle deliberazioni del Collegio sindacale;</a:t>
            </a:r>
          </a:p>
          <a:p>
            <a:r>
              <a:rPr lang="it-IT" dirty="0" smtClean="0"/>
              <a:t>d) libro delle deliberazioni del Direttore generale.</a:t>
            </a:r>
          </a:p>
          <a:p>
            <a:r>
              <a:rPr lang="it-IT" dirty="0" smtClean="0"/>
              <a:t>2. La Gestione sanitaria accentrata è obbligata alla tenuta dei libri contabili:</a:t>
            </a:r>
          </a:p>
          <a:p>
            <a:r>
              <a:rPr lang="it-IT" dirty="0" smtClean="0"/>
              <a:t>a) libro giornale;</a:t>
            </a:r>
          </a:p>
          <a:p>
            <a:r>
              <a:rPr lang="it-IT" dirty="0" smtClean="0"/>
              <a:t>b) libro inventari.</a:t>
            </a:r>
          </a:p>
          <a:p>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bilancio preventivo economico annuale consolidato del </a:t>
            </a:r>
            <a:r>
              <a:rPr lang="it-IT" dirty="0" err="1" smtClean="0"/>
              <a:t>Ssr</a:t>
            </a:r>
            <a:r>
              <a:rPr lang="it-IT" dirty="0" smtClean="0"/>
              <a:t> fornisce una previsione della situazione economica del </a:t>
            </a:r>
            <a:r>
              <a:rPr lang="it-IT" dirty="0" err="1" smtClean="0"/>
              <a:t>Ssr</a:t>
            </a:r>
            <a:r>
              <a:rPr lang="it-IT" dirty="0" smtClean="0"/>
              <a:t> per l’anno solare di riferimento ed evidenzia l’andamento della gestione economica dello stesso. Esso rappresenta il consolidamento del conto economico preventivo della Gestione sanitaria accentrata e dei conti economici preventivi delle Aziende sanitarie regionali.</a:t>
            </a:r>
          </a:p>
          <a:p>
            <a:r>
              <a:rPr lang="it-IT" dirty="0" smtClean="0"/>
              <a:t>2. Il bilancio preventivo economico annuale consolidato del </a:t>
            </a:r>
            <a:r>
              <a:rPr lang="it-IT" dirty="0" err="1" smtClean="0"/>
              <a:t>Ssr</a:t>
            </a:r>
            <a:r>
              <a:rPr lang="it-IT" dirty="0" smtClean="0"/>
              <a:t> è adottato dal Responsabile della Gestione sanitaria accentrata e approvato dalla Giunta regionale</a:t>
            </a:r>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r>
              <a:rPr lang="it-IT" dirty="0" smtClean="0"/>
              <a:t>Il bilancio di esercizio consolidato del </a:t>
            </a:r>
            <a:r>
              <a:rPr lang="it-IT" dirty="0" err="1" smtClean="0"/>
              <a:t>Ssr</a:t>
            </a:r>
            <a:r>
              <a:rPr lang="it-IT" dirty="0" smtClean="0"/>
              <a:t> rappresenta la situazione economica, patrimoniale e finanziaria complessiva del </a:t>
            </a:r>
            <a:r>
              <a:rPr lang="it-IT" dirty="0" err="1" smtClean="0"/>
              <a:t>Ssr</a:t>
            </a:r>
            <a:r>
              <a:rPr lang="it-IT" dirty="0" smtClean="0"/>
              <a:t> derivante dal consolidamento dei conti della Gestione sanitaria accentrata e dei conti delle Aziende sanitarie regionali.</a:t>
            </a:r>
          </a:p>
          <a:p>
            <a:r>
              <a:rPr lang="it-IT" dirty="0" smtClean="0"/>
              <a:t>In </a:t>
            </a:r>
            <a:r>
              <a:rPr lang="it-IT" dirty="0" smtClean="0"/>
              <a:t>sede di consolidamento, il Responsabile della Gestione sanitaria accentrata garantisce la coerenza del bilancio di esercizio consolidato del </a:t>
            </a:r>
            <a:r>
              <a:rPr lang="it-IT" dirty="0" err="1" smtClean="0"/>
              <a:t>Ssr</a:t>
            </a:r>
            <a:r>
              <a:rPr lang="it-IT" dirty="0" smtClean="0"/>
              <a:t> con le risultanze dei modelli ministeriali CE e </a:t>
            </a:r>
            <a:r>
              <a:rPr lang="it-IT" dirty="0" smtClean="0"/>
              <a:t>SP</a:t>
            </a:r>
            <a:endParaRPr lang="it-IT" dirty="0" smtClean="0"/>
          </a:p>
          <a:p>
            <a:r>
              <a:rPr lang="it-IT" dirty="0" smtClean="0"/>
              <a:t> </a:t>
            </a:r>
            <a:r>
              <a:rPr lang="it-IT" dirty="0" smtClean="0"/>
              <a:t>Il bilancio di esercizio consolidato del </a:t>
            </a:r>
            <a:r>
              <a:rPr lang="it-IT" dirty="0" err="1" smtClean="0"/>
              <a:t>Ssr</a:t>
            </a:r>
            <a:r>
              <a:rPr lang="it-IT" dirty="0" smtClean="0"/>
              <a:t> è adottato dal Responsabile della Gestione sanitaria accentrata e approvato dalla Giunta regionale </a:t>
            </a:r>
            <a:endParaRPr lang="it-I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oggia">
  <a:themeElements>
    <a:clrScheme name="Loggi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72</TotalTime>
  <Words>1258</Words>
  <Application>Microsoft Office PowerPoint</Application>
  <PresentationFormat>Presentazione su schermo (4:3)</PresentationFormat>
  <Paragraphs>69</Paragraphs>
  <Slides>24</Slides>
  <Notes>0</Notes>
  <HiddenSlides>0</HiddenSlides>
  <MMClips>0</MMClips>
  <ScaleCrop>false</ScaleCrop>
  <HeadingPairs>
    <vt:vector size="4" baseType="variant">
      <vt:variant>
        <vt:lpstr>Tema</vt:lpstr>
      </vt:variant>
      <vt:variant>
        <vt:i4>1</vt:i4>
      </vt:variant>
      <vt:variant>
        <vt:lpstr>Titoli diapositive</vt:lpstr>
      </vt:variant>
      <vt:variant>
        <vt:i4>24</vt:i4>
      </vt:variant>
    </vt:vector>
  </HeadingPairs>
  <TitlesOfParts>
    <vt:vector size="25" baseType="lpstr">
      <vt:lpstr>Loggia</vt:lpstr>
      <vt:lpstr>Diapositiva 1</vt:lpstr>
      <vt:lpstr>Diapositiva 2</vt:lpstr>
      <vt:lpstr>Diapositiva 3</vt:lpstr>
      <vt:lpstr>gsa</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Bilancio di esercizio</vt:lpstr>
      <vt:lpstr>Diapositiva 19</vt:lpstr>
      <vt:lpstr>Diapositiva 20</vt:lpstr>
      <vt:lpstr>Diapositiva 21</vt:lpstr>
      <vt:lpstr>Libri contabili obbligatori</vt:lpstr>
      <vt:lpstr>Diapositiva 23</vt:lpstr>
      <vt:lpstr>Diapositiva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Windows User</dc:creator>
  <cp:lastModifiedBy>Windows User</cp:lastModifiedBy>
  <cp:revision>2</cp:revision>
  <dcterms:created xsi:type="dcterms:W3CDTF">2019-07-25T06:18:48Z</dcterms:created>
  <dcterms:modified xsi:type="dcterms:W3CDTF">2019-07-25T07:41:01Z</dcterms:modified>
</cp:coreProperties>
</file>