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7" r:id="rId2"/>
    <p:sldId id="258" r:id="rId3"/>
    <p:sldId id="260" r:id="rId4"/>
    <p:sldId id="262" r:id="rId5"/>
    <p:sldId id="263" r:id="rId6"/>
    <p:sldId id="264" r:id="rId7"/>
    <p:sldId id="300" r:id="rId8"/>
    <p:sldId id="275" r:id="rId9"/>
    <p:sldId id="295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94660"/>
  </p:normalViewPr>
  <p:slideViewPr>
    <p:cSldViewPr>
      <p:cViewPr varScale="1">
        <p:scale>
          <a:sx n="68" d="100"/>
          <a:sy n="6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E8368-4082-4BD6-B229-D305750FE5B5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F4922-67F5-4C7C-A60E-92A8DBFE8CA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7E4A4-82F2-4B48-8DF5-B8FC2CF598C4}" type="datetimeFigureOut">
              <a:rPr lang="it-IT" smtClean="0"/>
              <a:pPr/>
              <a:t>11/10/2019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PUNTEGGIO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it-IT" dirty="0" smtClean="0"/>
              <a:t>RISPOSTA CORRETTA: 1 PUNTO</a:t>
            </a:r>
          </a:p>
          <a:p>
            <a:r>
              <a:rPr lang="it-IT" dirty="0" smtClean="0"/>
              <a:t>RISPOSTA ERRATA: -0.5 PUNTI</a:t>
            </a:r>
          </a:p>
          <a:p>
            <a:r>
              <a:rPr lang="it-IT" dirty="0" smtClean="0"/>
              <a:t>RISPOSTA NON DATA: 0 PUNTI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b="1" dirty="0"/>
              <a:t>3) In attuazione della legge n. 241/1990, l'amministrazione provvede a dare notizia dell'avvio del procedimento amministrativo mediante comunicazione personale, indicando, tra l'altro: </a:t>
            </a:r>
            <a:endParaRPr lang="it-IT" dirty="0"/>
          </a:p>
          <a:p>
            <a:pPr>
              <a:buNone/>
            </a:pPr>
            <a:r>
              <a:rPr lang="it-IT" dirty="0"/>
              <a:t>A) L'ufficio e la persona responsabile del procedimento. </a:t>
            </a:r>
          </a:p>
          <a:p>
            <a:pPr>
              <a:buNone/>
            </a:pPr>
            <a:r>
              <a:rPr lang="it-IT" dirty="0"/>
              <a:t>B) Il nominativo di tutte le persone interessate al procedimento. </a:t>
            </a:r>
          </a:p>
          <a:p>
            <a:pPr>
              <a:buNone/>
            </a:pPr>
            <a:r>
              <a:rPr lang="it-IT" dirty="0"/>
              <a:t>C) Le tipologie di atti di cui è possibile prendere </a:t>
            </a:r>
            <a:r>
              <a:rPr lang="it-IT" dirty="0" smtClean="0"/>
              <a:t>visione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 smtClean="0"/>
              <a:t>Ai sensi dell’art. 10 bis della legge n. 241/1990, la comunicazione dei motivi che ostano all'accoglimento della domanda:</a:t>
            </a:r>
            <a:endParaRPr lang="it-IT" dirty="0" smtClean="0"/>
          </a:p>
          <a:p>
            <a:r>
              <a:rPr lang="it-IT" dirty="0" smtClean="0"/>
              <a:t>Non interrompe i termini per concludere il procedimento.</a:t>
            </a:r>
          </a:p>
          <a:p>
            <a:r>
              <a:rPr lang="it-IT" dirty="0" smtClean="0"/>
              <a:t>Sospende i termini per concludere il procedimento.</a:t>
            </a:r>
          </a:p>
          <a:p>
            <a:r>
              <a:rPr lang="it-IT" dirty="0" smtClean="0"/>
              <a:t>Non interrompe, né sospende i termini per concludere il procedimento.</a:t>
            </a:r>
          </a:p>
          <a:p>
            <a:r>
              <a:rPr lang="it-IT" dirty="0" smtClean="0"/>
              <a:t>Interrompe i termini per concludere il procedimento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Ai sensi della legge n. 241/1990, se non sia  possibile, a causa del numero dei destinatari, la comunicazione personale dell'avvio del procedimento amministrativo: </a:t>
            </a:r>
          </a:p>
          <a:p>
            <a:r>
              <a:rPr lang="it-IT" dirty="0" smtClean="0"/>
              <a:t>A la comunicazione dell'avvio non viene data</a:t>
            </a:r>
          </a:p>
          <a:p>
            <a:r>
              <a:rPr lang="it-IT" dirty="0" smtClean="0"/>
              <a:t> B il procedimento si interrompe automaticamente </a:t>
            </a:r>
          </a:p>
          <a:p>
            <a:r>
              <a:rPr lang="it-IT" dirty="0" smtClean="0"/>
              <a:t>C l'Amministrazione, con forme di pubblicità ritenute idonee, provvede alla comunicazione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Il raggiungimento degli obiettivi gestionali da parte dei dirigenti viene determinato:</a:t>
            </a:r>
          </a:p>
          <a:p>
            <a:r>
              <a:rPr lang="it-IT" dirty="0" smtClean="0"/>
              <a:t> A dal nucleo di valutazione appositamente istituito </a:t>
            </a:r>
          </a:p>
          <a:p>
            <a:r>
              <a:rPr lang="it-IT" dirty="0" smtClean="0"/>
              <a:t>B dal tavolo sindacale in fase di contrattazione decentrata </a:t>
            </a:r>
          </a:p>
          <a:p>
            <a:r>
              <a:rPr lang="it-IT" dirty="0" smtClean="0"/>
              <a:t>C dalla conferenza dei dirigenti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</a:t>
            </a:r>
            <a:r>
              <a:rPr lang="it-IT" b="1" dirty="0" smtClean="0"/>
              <a:t>Che cosa s’intende per </a:t>
            </a:r>
            <a:r>
              <a:rPr lang="it-IT" b="1" dirty="0" err="1" smtClean="0"/>
              <a:t>e-government</a:t>
            </a:r>
            <a:r>
              <a:rPr lang="it-IT" b="1" dirty="0" smtClean="0"/>
              <a:t>?</a:t>
            </a:r>
          </a:p>
          <a:p>
            <a:pPr>
              <a:buNone/>
            </a:pPr>
            <a:r>
              <a:rPr lang="it-IT" dirty="0" smtClean="0"/>
              <a:t> A E' una forma di partecipazione dei cittadini</a:t>
            </a:r>
          </a:p>
          <a:p>
            <a:pPr>
              <a:buNone/>
            </a:pPr>
            <a:r>
              <a:rPr lang="it-IT" dirty="0" smtClean="0"/>
              <a:t> B E' uno strumento fiscale</a:t>
            </a:r>
          </a:p>
          <a:p>
            <a:pPr>
              <a:buNone/>
            </a:pPr>
            <a:r>
              <a:rPr lang="it-IT" dirty="0" smtClean="0"/>
              <a:t> C E’ un processo che si serve delle tecnologie informatiche e comunicative per ottimizzare l’erogazione dei servizi e migliorare la capacità di governo della P.A.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A norma di quanto disposto dalla legge n. 241/1990 è nullo.... </a:t>
            </a:r>
          </a:p>
          <a:p>
            <a:r>
              <a:rPr lang="it-IT" dirty="0" smtClean="0"/>
              <a:t>A Il provvedimento amministrativo che è viziato da eccesso di potere</a:t>
            </a:r>
          </a:p>
          <a:p>
            <a:r>
              <a:rPr lang="it-IT" dirty="0" smtClean="0"/>
              <a:t> B Il provvedimento amministrativo che è viziato da incompetenza.</a:t>
            </a:r>
          </a:p>
          <a:p>
            <a:r>
              <a:rPr lang="it-IT" dirty="0" smtClean="0"/>
              <a:t> C Il provvedimento amministrativo che è stato adottato in violazione o elusione del giudicato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  Chi propone l'indizione o, avendone la competenza, indice le conferenze dei servizi previste dalla legge n. 241/90? </a:t>
            </a:r>
          </a:p>
          <a:p>
            <a:pPr>
              <a:buNone/>
            </a:pPr>
            <a:r>
              <a:rPr lang="it-IT" dirty="0" smtClean="0"/>
              <a:t>A Il responsabile del procedimento </a:t>
            </a:r>
          </a:p>
          <a:p>
            <a:pPr>
              <a:buNone/>
            </a:pPr>
            <a:r>
              <a:rPr lang="it-IT" dirty="0" smtClean="0"/>
              <a:t>B Qualsiasi organo consultivo della Pubblica Amministrazione procedente </a:t>
            </a:r>
          </a:p>
          <a:p>
            <a:pPr>
              <a:buNone/>
            </a:pPr>
            <a:r>
              <a:rPr lang="it-IT" dirty="0" smtClean="0"/>
              <a:t>C l'organo che ha la rappresentanza legale dell'amministrazione precedente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it-IT" b="1" dirty="0" smtClean="0"/>
              <a:t> Quale dei seguenti termini va scartato?</a:t>
            </a:r>
            <a:endParaRPr lang="it-IT" dirty="0" smtClean="0"/>
          </a:p>
          <a:p>
            <a:pPr fontAlgn="base">
              <a:buNone/>
            </a:pPr>
            <a:r>
              <a:rPr lang="it-IT" dirty="0" smtClean="0"/>
              <a:t>a) Ocarina</a:t>
            </a:r>
          </a:p>
          <a:p>
            <a:pPr fontAlgn="base">
              <a:buNone/>
            </a:pPr>
            <a:r>
              <a:rPr lang="it-IT" dirty="0" smtClean="0"/>
              <a:t>b) Clarinetto</a:t>
            </a:r>
          </a:p>
          <a:p>
            <a:pPr fontAlgn="base">
              <a:buNone/>
            </a:pPr>
            <a:r>
              <a:rPr lang="it-IT" dirty="0" smtClean="0"/>
              <a:t>c) Mandolino</a:t>
            </a:r>
          </a:p>
          <a:p>
            <a:pPr fontAlgn="base">
              <a:buNone/>
            </a:pPr>
            <a:r>
              <a:rPr lang="it-IT" dirty="0" smtClean="0"/>
              <a:t>d) Sassofono</a:t>
            </a:r>
          </a:p>
          <a:p>
            <a:pPr fontAlgn="base">
              <a:buNone/>
            </a:pPr>
            <a:r>
              <a:rPr lang="it-IT" dirty="0" smtClean="0"/>
              <a:t>e) Zampogna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it-IT" b="1" dirty="0" smtClean="0"/>
              <a:t>Quanti stati fanno parte dell' Unione Europea?</a:t>
            </a:r>
          </a:p>
          <a:p>
            <a:pPr fontAlgn="base"/>
            <a:r>
              <a:rPr lang="it-IT" dirty="0" smtClean="0"/>
              <a:t>15</a:t>
            </a:r>
          </a:p>
          <a:p>
            <a:pPr fontAlgn="base"/>
            <a:r>
              <a:rPr lang="it-IT" dirty="0" smtClean="0"/>
              <a:t>21</a:t>
            </a:r>
          </a:p>
          <a:p>
            <a:pPr fontAlgn="base"/>
            <a:r>
              <a:rPr lang="it-IT" dirty="0" smtClean="0"/>
              <a:t>25</a:t>
            </a:r>
          </a:p>
          <a:p>
            <a:r>
              <a:rPr lang="it-IT" dirty="0" smtClean="0"/>
              <a:t>28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it-IT" b="1" dirty="0" smtClean="0"/>
              <a:t>Cos'ha inventato </a:t>
            </a:r>
            <a:r>
              <a:rPr lang="it-IT" b="1" dirty="0" err="1" smtClean="0"/>
              <a:t>Joann</a:t>
            </a:r>
            <a:r>
              <a:rPr lang="it-IT" b="1" dirty="0" smtClean="0"/>
              <a:t> Gutenberg?</a:t>
            </a:r>
          </a:p>
          <a:p>
            <a:pPr fontAlgn="base"/>
            <a:r>
              <a:rPr lang="it-IT" dirty="0" smtClean="0"/>
              <a:t>La stampa a colori</a:t>
            </a:r>
          </a:p>
          <a:p>
            <a:pPr fontAlgn="base"/>
            <a:r>
              <a:rPr lang="it-IT" dirty="0" smtClean="0"/>
              <a:t>La stampa a caratteri mobili</a:t>
            </a:r>
          </a:p>
          <a:p>
            <a:pPr fontAlgn="base"/>
            <a:r>
              <a:rPr lang="it-IT" dirty="0" smtClean="0"/>
              <a:t>La carta carbone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it-IT" b="1" dirty="0" smtClean="0"/>
              <a:t>Da quale poesia di Leopardi è tratto "</a:t>
            </a:r>
            <a:r>
              <a:rPr lang="it-IT" b="1" dirty="0" err="1" smtClean="0"/>
              <a:t>Sonavan</a:t>
            </a:r>
            <a:r>
              <a:rPr lang="it-IT" b="1" dirty="0" smtClean="0"/>
              <a:t> le quiete stanze, e vie dintorno, al tuo perpetuo canto, </a:t>
            </a:r>
            <a:r>
              <a:rPr lang="it-IT" b="1" dirty="0" err="1" smtClean="0"/>
              <a:t>allor</a:t>
            </a:r>
            <a:r>
              <a:rPr lang="it-IT" b="1" dirty="0" smtClean="0"/>
              <a:t> che all’</a:t>
            </a:r>
            <a:r>
              <a:rPr lang="it-IT" b="1" dirty="0" err="1" smtClean="0"/>
              <a:t>opre</a:t>
            </a:r>
            <a:r>
              <a:rPr lang="it-IT" b="1" dirty="0" smtClean="0"/>
              <a:t> femminili intenta sedevi, assai contenta di quel vago avvenir che in mente avevi "?</a:t>
            </a:r>
          </a:p>
          <a:p>
            <a:pPr fontAlgn="base"/>
            <a:r>
              <a:rPr lang="it-IT" dirty="0" smtClean="0"/>
              <a:t>A Silvia.</a:t>
            </a:r>
          </a:p>
          <a:p>
            <a:pPr fontAlgn="base"/>
            <a:r>
              <a:rPr lang="it-IT" dirty="0" smtClean="0"/>
              <a:t>La quiete dopo la tempesta.</a:t>
            </a:r>
          </a:p>
          <a:p>
            <a:pPr fontAlgn="base"/>
            <a:r>
              <a:rPr lang="it-IT" dirty="0" smtClean="0"/>
              <a:t>L'infinito.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5. Chi determina gli ambiti territoriali delle </a:t>
            </a:r>
            <a:r>
              <a:rPr lang="it-IT" b="1" dirty="0" err="1" smtClean="0"/>
              <a:t>A.S.L.</a:t>
            </a:r>
            <a:r>
              <a:rPr lang="it-IT" b="1" dirty="0" smtClean="0"/>
              <a:t> ? </a:t>
            </a:r>
          </a:p>
          <a:p>
            <a:r>
              <a:rPr lang="it-IT" dirty="0" smtClean="0"/>
              <a:t>A) La regione, con legge regionale </a:t>
            </a:r>
          </a:p>
          <a:p>
            <a:r>
              <a:rPr lang="it-IT" dirty="0" smtClean="0"/>
              <a:t>B) Le provincie, sentiti i comuni interessati </a:t>
            </a:r>
          </a:p>
          <a:p>
            <a:r>
              <a:rPr lang="it-IT" dirty="0" smtClean="0"/>
              <a:t>C) Il Ministero della Sanità, sentite le Regioni 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Ai fini della stipula del contratto nazionale del lavoro il personale dipendente del Servizio Sanitario nazionale costituisce:</a:t>
            </a:r>
          </a:p>
          <a:p>
            <a:r>
              <a:rPr lang="it-IT" dirty="0" smtClean="0"/>
              <a:t> A) un comparto autonomo </a:t>
            </a:r>
          </a:p>
          <a:p>
            <a:r>
              <a:rPr lang="it-IT" dirty="0" smtClean="0"/>
              <a:t>B) un comparto unico assieme al personale degli enti locali </a:t>
            </a:r>
          </a:p>
          <a:p>
            <a:r>
              <a:rPr lang="it-IT" dirty="0" smtClean="0"/>
              <a:t>C)due comparti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Qual è il compito principale del Direttore sanitario? </a:t>
            </a:r>
          </a:p>
          <a:p>
            <a:r>
              <a:rPr lang="it-IT" dirty="0" smtClean="0"/>
              <a:t>A) Quello di dirigere l’ospedale sotto l’aspetto igienico, organizzativo e sanitari</a:t>
            </a:r>
          </a:p>
          <a:p>
            <a:r>
              <a:rPr lang="it-IT" dirty="0" smtClean="0"/>
              <a:t>o B) Quello di controllare la spesa sanitaria </a:t>
            </a:r>
          </a:p>
          <a:p>
            <a:r>
              <a:rPr lang="it-IT" dirty="0" smtClean="0"/>
              <a:t>C) quello di dirigere i servizi sanitari ai fini organizzativi e igienico-sanitari 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Quando il pubblico dipendente viola le norme di comportamento fissate dall’Amministrazione o dalla legge per il buon funzionamento degli uffici e per la corretta condotta in genere incorre nella?</a:t>
            </a:r>
          </a:p>
          <a:p>
            <a:r>
              <a:rPr lang="it-IT" dirty="0" smtClean="0"/>
              <a:t> A) responsabilità civile </a:t>
            </a:r>
          </a:p>
          <a:p>
            <a:r>
              <a:rPr lang="it-IT" dirty="0" smtClean="0"/>
              <a:t>B) responsabilità penale</a:t>
            </a:r>
          </a:p>
          <a:p>
            <a:r>
              <a:rPr lang="it-IT" dirty="0" smtClean="0"/>
              <a:t> C) responsabilità disciplinare 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Le regioni come assicurano i livelli essenziali di assistenza? </a:t>
            </a:r>
          </a:p>
          <a:p>
            <a:r>
              <a:rPr lang="it-IT" dirty="0" smtClean="0"/>
              <a:t>a) tramite l’ufficiale sanitario del comune</a:t>
            </a:r>
          </a:p>
          <a:p>
            <a:r>
              <a:rPr lang="it-IT" dirty="0" smtClean="0"/>
              <a:t> B) tramite apposizione di apposito consorzio fra comuni della stessa </a:t>
            </a:r>
          </a:p>
          <a:p>
            <a:r>
              <a:rPr lang="it-IT" dirty="0" smtClean="0"/>
              <a:t>C) attraverso le Aziende Sanitarie Locali ( </a:t>
            </a:r>
            <a:r>
              <a:rPr lang="it-IT" dirty="0" err="1" smtClean="0"/>
              <a:t>A.S.L.</a:t>
            </a:r>
            <a:r>
              <a:rPr lang="it-IT" dirty="0" smtClean="0"/>
              <a:t> ), le Aziende Ospedaliere e le altre strutture sanitarie previste dalla legge.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 smtClean="0"/>
              <a:t>Nei confronti dei dipendenti del comparto ( non dirigenziale ) dell’azienda Sanitaria quali provvedimenti disciplinari possono essere adottati in caso di violazione dei doveri d’ufficio? </a:t>
            </a:r>
          </a:p>
          <a:p>
            <a:r>
              <a:rPr lang="it-IT" dirty="0" smtClean="0"/>
              <a:t>A) il trasferimento del dipendente ad altro incarico </a:t>
            </a:r>
          </a:p>
          <a:p>
            <a:r>
              <a:rPr lang="it-IT" dirty="0" smtClean="0"/>
              <a:t>B) il rimprovero ( verbale o scritto ), la multa, la sospensione dal servizio, il licenziamento </a:t>
            </a:r>
          </a:p>
          <a:p>
            <a:r>
              <a:rPr lang="it-IT" dirty="0" smtClean="0"/>
              <a:t>C) il pignoramento dello stipendio a titolo di risarcimento dei danni subiti dall’amministrazione 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All’interno dell’</a:t>
            </a:r>
            <a:r>
              <a:rPr lang="it-IT" b="1" dirty="0" err="1" smtClean="0"/>
              <a:t>A.S.L.</a:t>
            </a:r>
            <a:r>
              <a:rPr lang="it-IT" b="1" dirty="0" smtClean="0"/>
              <a:t> o dell'Azienda ospedaliera l’attività di verifica dell’efficacia ed economicità dell’azione amministrativa, al fine di ottimizzare il rapporto fra costi e ricavi è denominata:</a:t>
            </a:r>
          </a:p>
          <a:p>
            <a:r>
              <a:rPr lang="it-IT" dirty="0" smtClean="0"/>
              <a:t> A) valutazione e controllo strategico </a:t>
            </a:r>
          </a:p>
          <a:p>
            <a:r>
              <a:rPr lang="it-IT" dirty="0" smtClean="0"/>
              <a:t>B) controllo di gestione</a:t>
            </a:r>
          </a:p>
          <a:p>
            <a:r>
              <a:rPr lang="it-IT" dirty="0" smtClean="0"/>
              <a:t> C) programmazione e controllo strategico 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In che cosa differisce la responsabilità contabile da quella amministrativa? </a:t>
            </a:r>
          </a:p>
          <a:p>
            <a:r>
              <a:rPr lang="it-IT" dirty="0" smtClean="0"/>
              <a:t>A) Nel fatto che si riferisce esclusivamente ai componenti del Collegio dei Revisori</a:t>
            </a:r>
          </a:p>
          <a:p>
            <a:r>
              <a:rPr lang="it-IT" dirty="0" smtClean="0"/>
              <a:t> B) Nel fatto che si riferisce esclusivamente ai dipendenti che rivestono la qualifica di agente contabile </a:t>
            </a:r>
          </a:p>
          <a:p>
            <a:r>
              <a:rPr lang="it-IT" dirty="0" smtClean="0"/>
              <a:t>C) Non vi è alcuna differenza 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L’interessato che ha presentato ricorso al T.A.R. può presentare anche ricorso straordinario al Presidente della repubblica</a:t>
            </a:r>
            <a:r>
              <a:rPr lang="it-IT" dirty="0" smtClean="0"/>
              <a:t>? A) si, nei casi stabiliti dalla legge </a:t>
            </a:r>
          </a:p>
          <a:p>
            <a:r>
              <a:rPr lang="it-IT" dirty="0" smtClean="0"/>
              <a:t>B) no, perché il ricorso al Presidente della Repubblica è alternativo al ricorso al T.A.R. </a:t>
            </a:r>
          </a:p>
          <a:p>
            <a:r>
              <a:rPr lang="it-IT" dirty="0" smtClean="0"/>
              <a:t>C) si, dopo che si sia già pronunciato il T.A.R. a sfavore del ricorrente 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b="1" dirty="0" smtClean="0"/>
              <a:t>Quale organismo deve predisporre i Piani Sanitari Regionali: </a:t>
            </a:r>
          </a:p>
          <a:p>
            <a:r>
              <a:rPr lang="it-IT" dirty="0" smtClean="0"/>
              <a:t>A) ciascuna singola regione, prevedendo forme di partecipazione alla elaborazione del Piano </a:t>
            </a:r>
          </a:p>
          <a:p>
            <a:r>
              <a:rPr lang="it-IT" dirty="0" smtClean="0"/>
              <a:t>B) il Ministero della Salute, previa consultazione delle Regioni Interessate</a:t>
            </a:r>
          </a:p>
          <a:p>
            <a:r>
              <a:rPr lang="it-IT" dirty="0" smtClean="0"/>
              <a:t> C) il Parlamento, su proposta del Ministero della Salute 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Il Consiglio di Stato esercita funzioni giurisdizionali:</a:t>
            </a:r>
          </a:p>
          <a:p>
            <a:r>
              <a:rPr lang="it-IT" dirty="0" smtClean="0"/>
              <a:t> A) nell’ambito del contenzioso tributario</a:t>
            </a:r>
          </a:p>
          <a:p>
            <a:r>
              <a:rPr lang="it-IT" dirty="0" smtClean="0"/>
              <a:t> B) nell’ambito della giustizia amministrativa come giudice di secondo grado</a:t>
            </a:r>
          </a:p>
          <a:p>
            <a:r>
              <a:rPr lang="it-IT" dirty="0" smtClean="0"/>
              <a:t> C) per quanto concerne i conflitti di attribuzione fra organi dello Stato 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A norma del D.lgs. 502/1992 i presidi ospedalieri sono: </a:t>
            </a:r>
          </a:p>
          <a:p>
            <a:r>
              <a:rPr lang="it-IT" dirty="0" smtClean="0"/>
              <a:t>A) ospedali non costituiti in aziende ospedaliere</a:t>
            </a:r>
          </a:p>
          <a:p>
            <a:r>
              <a:rPr lang="it-IT" dirty="0" smtClean="0"/>
              <a:t> B) agenzie sanitarie a carattere ricettivo dotate di autonomia imprenditoriale </a:t>
            </a:r>
          </a:p>
          <a:p>
            <a:r>
              <a:rPr lang="it-IT" dirty="0" smtClean="0"/>
              <a:t>C) agenzie sanitarie articolate su basi territoriali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La rappresentanza legale dell’AUSL compete: </a:t>
            </a:r>
            <a:r>
              <a:rPr lang="it-IT" dirty="0" smtClean="0"/>
              <a:t>A) al Collegio di Direzione </a:t>
            </a:r>
          </a:p>
          <a:p>
            <a:r>
              <a:rPr lang="it-IT" dirty="0" smtClean="0"/>
              <a:t>B) al Direttore Amministrativo </a:t>
            </a:r>
          </a:p>
          <a:p>
            <a:r>
              <a:rPr lang="it-IT" dirty="0" smtClean="0"/>
              <a:t>C) al Direttore Generale 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b="1" dirty="0" smtClean="0"/>
              <a:t>preavviso di rigetto è: </a:t>
            </a:r>
          </a:p>
          <a:p>
            <a:r>
              <a:rPr lang="it-IT" dirty="0" smtClean="0"/>
              <a:t>A) l’atto con il quale la P.A. comunica al privato i motivi del rigetto della istanza dopo l’adozione formale del provvedimento</a:t>
            </a:r>
          </a:p>
          <a:p>
            <a:r>
              <a:rPr lang="it-IT" dirty="0" smtClean="0"/>
              <a:t> B) l’atto con il quale la P.A. comunica tempestivamente agli interessati i motivi ostativi all’accoglimento della domanda prima dell’adozione formale del provvedimento </a:t>
            </a:r>
          </a:p>
          <a:p>
            <a:r>
              <a:rPr lang="it-IT" dirty="0" smtClean="0"/>
              <a:t>C) l’atto con il quale la P.A. comunica tempestivamente agli interessati i motivi ostativi all’accoglimento della domanda e contestualmente avvia un procedimento d’ufficio </a:t>
            </a: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Chi, secondo il D.lgs. 229/1999, provvede all’autorizzazione e all’accreditamento delle strutture pubbliche o private a fornire prestazioni per conto del SSN? </a:t>
            </a:r>
          </a:p>
          <a:p>
            <a:r>
              <a:rPr lang="it-IT" dirty="0" smtClean="0"/>
              <a:t>A) AUSL </a:t>
            </a:r>
          </a:p>
          <a:p>
            <a:r>
              <a:rPr lang="it-IT" dirty="0" smtClean="0"/>
              <a:t>B) Regioni </a:t>
            </a:r>
          </a:p>
          <a:p>
            <a:r>
              <a:rPr lang="it-IT" dirty="0" smtClean="0"/>
              <a:t>C) Ministero della Salute</a:t>
            </a:r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b="1" dirty="0" smtClean="0"/>
              <a:t>Che cos’e’ il Piano Sanitario Regionale? </a:t>
            </a:r>
          </a:p>
          <a:p>
            <a:r>
              <a:rPr lang="it-IT" dirty="0" smtClean="0"/>
              <a:t>A) l’insieme dei Piani Attuativi locali</a:t>
            </a:r>
          </a:p>
          <a:p>
            <a:r>
              <a:rPr lang="it-IT" dirty="0" smtClean="0"/>
              <a:t> B) il piano strategico degli interventi finalizzati alla tutela della salute diretto a soddisfare le esigenze della popolazione regionale </a:t>
            </a:r>
          </a:p>
          <a:p>
            <a:r>
              <a:rPr lang="it-IT" dirty="0" smtClean="0"/>
              <a:t>C) il documento programmatico elaborato da tutte le AUSL del territorio regionale contenente le linee guida in materia di tutela della salute 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Quando il Piano Sanitario Nazionale non venga adottato dalle Regioni</a:t>
            </a:r>
            <a:r>
              <a:rPr lang="it-IT" dirty="0" smtClean="0"/>
              <a:t>:</a:t>
            </a:r>
          </a:p>
          <a:p>
            <a:r>
              <a:rPr lang="it-IT" dirty="0" smtClean="0"/>
              <a:t> A) il Presidente della Regione fissa un termine non superiore ai tre mesi per provvedervi </a:t>
            </a:r>
          </a:p>
          <a:p>
            <a:r>
              <a:rPr lang="it-IT" dirty="0" smtClean="0"/>
              <a:t>B) è previsto l’intervento sostitutivo del Governo </a:t>
            </a:r>
          </a:p>
          <a:p>
            <a:r>
              <a:rPr lang="it-IT" dirty="0" smtClean="0"/>
              <a:t>C) sono negati alle regioni inadempienti i finanziamenti </a:t>
            </a: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b="1" dirty="0" smtClean="0"/>
              <a:t>Gli ospedali possono essere costituiti dalla Regione in aziende ospedaliere dotate di personalità giuridica pubblica e autonomia imprenditoriale? </a:t>
            </a:r>
          </a:p>
          <a:p>
            <a:r>
              <a:rPr lang="it-IT" dirty="0" smtClean="0"/>
              <a:t>A) no, in quanto gli ospedali pubblici sono presidi interni delle U.S.L.</a:t>
            </a:r>
          </a:p>
          <a:p>
            <a:r>
              <a:rPr lang="it-IT" dirty="0" smtClean="0"/>
              <a:t> B) si,</a:t>
            </a:r>
            <a:r>
              <a:rPr lang="it-IT" dirty="0" err="1" smtClean="0"/>
              <a:t>purchè</a:t>
            </a:r>
            <a:r>
              <a:rPr lang="it-IT" dirty="0" smtClean="0"/>
              <a:t> in possesso dei requisiti richiesti dal D.lgs.502/1992 e successive modificazioni ed integrazioni</a:t>
            </a:r>
          </a:p>
          <a:p>
            <a:r>
              <a:rPr lang="it-IT" dirty="0" smtClean="0"/>
              <a:t> C) si, solo se lo decide il Piano Sanitario Nazionale, sentite le regioni interessate </a:t>
            </a:r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30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 smtClean="0"/>
              <a:t>Il Consiglio Sindacale deve: </a:t>
            </a:r>
          </a:p>
          <a:p>
            <a:r>
              <a:rPr lang="it-IT" dirty="0" smtClean="0"/>
              <a:t>A) controllare gli atti dei Direttore Amministrativo ed invitarlo alla loro revoca qualora siano illegittimi</a:t>
            </a:r>
          </a:p>
          <a:p>
            <a:r>
              <a:rPr lang="it-IT" dirty="0" smtClean="0"/>
              <a:t> B) annullare un atto illegittimo del Direttore Generale dell’U.S.L. </a:t>
            </a:r>
          </a:p>
          <a:p>
            <a:r>
              <a:rPr lang="it-IT" dirty="0" smtClean="0"/>
              <a:t>C) accertare la regolare tenuta della contabilità e la conformità del bilancio alle risultanze dei libri e delle scritture contabili 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1440</Words>
  <Application>Microsoft Office PowerPoint</Application>
  <PresentationFormat>Presentazione su schermo (4:3)</PresentationFormat>
  <Paragraphs>156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2" baseType="lpstr">
      <vt:lpstr>Tema di Office</vt:lpstr>
      <vt:lpstr>PUNTEGGIO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  <vt:lpstr>21</vt:lpstr>
      <vt:lpstr>22</vt:lpstr>
      <vt:lpstr>23</vt:lpstr>
      <vt:lpstr>24</vt:lpstr>
      <vt:lpstr>25</vt:lpstr>
      <vt:lpstr>26</vt:lpstr>
      <vt:lpstr>27</vt:lpstr>
      <vt:lpstr>28</vt:lpstr>
      <vt:lpstr>29</vt:lpstr>
      <vt:lpstr>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Windows User</dc:creator>
  <cp:lastModifiedBy>Windows User</cp:lastModifiedBy>
  <cp:revision>13</cp:revision>
  <dcterms:created xsi:type="dcterms:W3CDTF">2017-01-31T07:38:34Z</dcterms:created>
  <dcterms:modified xsi:type="dcterms:W3CDTF">2019-10-11T09:32:02Z</dcterms:modified>
</cp:coreProperties>
</file>