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7619EFCA-064C-4ED2-8F73-2CEFF1D3AE75}"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19EFCA-064C-4ED2-8F73-2CEFF1D3AE75}"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7619EFCA-064C-4ED2-8F73-2CEFF1D3AE75}"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4EB43E2-A7C8-492B-B593-4B8E0532D146}" type="datetimeFigureOut">
              <a:rPr lang="it-IT" smtClean="0"/>
              <a:pPr/>
              <a:t>18/09/2019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19EFCA-064C-4ED2-8F73-2CEFF1D3AE75}"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4EB43E2-A7C8-492B-B593-4B8E0532D146}" type="datetimeFigureOut">
              <a:rPr lang="it-IT" smtClean="0"/>
              <a:pPr/>
              <a:t>18/09/2019</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619EFCA-064C-4ED2-8F73-2CEFF1D3AE75}"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inps.it/nuovoportaleinps/default.aspx?itemdir=50593"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lstStyle/>
          <a:p>
            <a:r>
              <a:rPr lang="it-IT" dirty="0" err="1" smtClean="0"/>
              <a:t>ll</a:t>
            </a:r>
            <a:r>
              <a:rPr lang="it-IT" dirty="0" smtClean="0"/>
              <a:t> Reddito di cittadinanza è la misura di politica attiva del lavoro e di contrasto alla povertà, alla disuguaglianza e all'esclusione sociale che i cittadini possono richiedere dal 6 marzo 2019.</a:t>
            </a:r>
          </a:p>
          <a:p>
            <a:r>
              <a:rPr lang="it-IT" dirty="0" smtClean="0"/>
              <a:t>Si tratta di un </a:t>
            </a:r>
            <a:r>
              <a:rPr lang="it-IT" b="1" dirty="0" smtClean="0"/>
              <a:t>sostegno economico ad integrazione dei redditi familiari associato ad un percorso di reinserimento lavorativo e di inclusione sociale</a:t>
            </a:r>
            <a:r>
              <a:rPr lang="it-IT" dirty="0" smtClean="0"/>
              <a:t>, di cui i beneficiari sono protagonisti sottoscrivendo un Patto per il lavoro o un Patto per l'inclusione sociale.</a:t>
            </a:r>
          </a:p>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Requisiti di cittadinanza, residenza e soggiorno</a:t>
            </a:r>
            <a:r>
              <a:rPr lang="it-IT" dirty="0" smtClean="0"/>
              <a:t/>
            </a:r>
            <a:br>
              <a:rPr lang="it-IT" dirty="0" smtClean="0"/>
            </a:b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Il richiedente deve essere cittadino maggiorenne in una delle seguenti condizioni:</a:t>
            </a:r>
          </a:p>
          <a:p>
            <a:pPr lvl="0"/>
            <a:r>
              <a:rPr lang="it-IT" dirty="0" smtClean="0"/>
              <a:t>italiano o dell’Unione Europea;</a:t>
            </a:r>
          </a:p>
          <a:p>
            <a:pPr lvl="0"/>
            <a:r>
              <a:rPr lang="it-IT" dirty="0" smtClean="0"/>
              <a:t>cittadino di Paesi terzi in possesso del permesso di soggiorno UE per soggiornanti di lungo periodo, o apolide in possesso di analogo permesso.</a:t>
            </a:r>
          </a:p>
          <a:p>
            <a:pPr lvl="0"/>
            <a:r>
              <a:rPr lang="it-IT" dirty="0" smtClean="0"/>
              <a:t>cittadino di Paesi terzi familiare di cittadino italiano o comunitario - come individuato dall’articolo 2, comma 1, lettera b), del </a:t>
            </a:r>
            <a:r>
              <a:rPr lang="it-IT" u="sng" dirty="0" smtClean="0"/>
              <a:t>decreto legislativo 6 febbraio 2007, n. 30</a:t>
            </a:r>
            <a:r>
              <a:rPr lang="it-IT" dirty="0" smtClean="0"/>
              <a:t> - titolare del diritto di soggiorno o del diritto di soggiorno permanente;</a:t>
            </a:r>
          </a:p>
          <a:p>
            <a:r>
              <a:rPr lang="it-IT" dirty="0" smtClean="0"/>
              <a:t>titolare di protezione internazionale</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3200" b="1" dirty="0" smtClean="0"/>
              <a:t>È, inoltre, necessario essere residente in Italia per almeno 10 anni, di cui gli ultimi due in modo continuativo</a:t>
            </a:r>
            <a:r>
              <a:rPr lang="it-IT" dirty="0" smtClean="0"/>
              <a:t>.</a:t>
            </a:r>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economici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Il nucleo familiare deve essere in possesso di:</a:t>
            </a:r>
          </a:p>
          <a:p>
            <a:pPr lvl="0"/>
            <a:r>
              <a:rPr lang="it-IT" dirty="0" smtClean="0"/>
              <a:t>un </a:t>
            </a:r>
            <a:r>
              <a:rPr lang="it-IT" b="1" dirty="0" smtClean="0"/>
              <a:t>valore ISEE</a:t>
            </a:r>
            <a:r>
              <a:rPr lang="it-IT" dirty="0" smtClean="0"/>
              <a:t> inferiore a 9.360 euro (in presenza di minorenni, si considera l’ISEE per prestazioni rivolte ai minorenni);</a:t>
            </a:r>
          </a:p>
          <a:p>
            <a:pPr lvl="0"/>
            <a:r>
              <a:rPr lang="it-IT" dirty="0" smtClean="0"/>
              <a:t>un </a:t>
            </a:r>
            <a:r>
              <a:rPr lang="it-IT" b="1" dirty="0" smtClean="0"/>
              <a:t>valore del patrimonio immobiliare</a:t>
            </a:r>
            <a:r>
              <a:rPr lang="it-IT" dirty="0" smtClean="0"/>
              <a:t> in Italia e all’estero, diverso dalla casa di abitazione, non superiore a 30.000 euro;</a:t>
            </a:r>
          </a:p>
          <a:p>
            <a:pPr lvl="0"/>
            <a:r>
              <a:rPr lang="it-IT" dirty="0" smtClean="0"/>
              <a:t>un </a:t>
            </a:r>
            <a:r>
              <a:rPr lang="it-IT" b="1" dirty="0" smtClean="0"/>
              <a:t>valore del patrimonio mobiliare</a:t>
            </a:r>
            <a:r>
              <a:rPr lang="it-IT" dirty="0" smtClean="0"/>
              <a:t> non superiore a 6.000 euro per il single, incrementato in base al numero dei componenti della famiglia (fino a 10.000 euro), alla presenza di più figli (1.000 euro in più per ogni figlio oltre il secondo) o di componenti con disabilità (5.000 euro in più per ogni componente con disabilità e euro 7.500 per ogni componente in condizione di disabilità grave o di non autosufficienza).</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lvl="0"/>
            <a:r>
              <a:rPr lang="it-IT" dirty="0" smtClean="0"/>
              <a:t>un </a:t>
            </a:r>
            <a:r>
              <a:rPr lang="it-IT" b="1" dirty="0" smtClean="0"/>
              <a:t>valore del reddito familiare</a:t>
            </a:r>
            <a:r>
              <a:rPr lang="it-IT" dirty="0" smtClean="0"/>
              <a:t> inferiore a 6.000 euro annui, moltiplicato per il corrispondente parametro della scala di equivalenza (pari ad 1 per il primo componente del nucleo familiare, incrementato di 0,4 per ogni ulteriore componente maggiorenne e di 0,2 per ogni ulteriore componente minorenne, fino ad un massimo di 2,1, ovvero fino ad un massimo di 2,2 nel caso in cui nel nucleo familiare siano presenti componenti in condizione di disabilità grave o di non autosufficienza, come definite ai fini dell’ISEE). Tale soglia è aumentata a 7.560 euro ai fini dell’accesso alla Pensione di cittadinanza. Se il nucleo familiare risiede in un’abitazione in affitto, la soglia è elevata a 9.360 euro.          v</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pPr>
              <a:buNone/>
            </a:pPr>
            <a:r>
              <a:rPr lang="it-IT" b="1" dirty="0" smtClean="0"/>
              <a:t>Relativamente ai requisiti economici</a:t>
            </a:r>
            <a:r>
              <a:rPr lang="it-IT" dirty="0" smtClean="0"/>
              <a:t> appena elencati</a:t>
            </a:r>
            <a:r>
              <a:rPr lang="it-IT" b="1" dirty="0" smtClean="0"/>
              <a:t>, i cittadini di Paesi extracomunitari</a:t>
            </a:r>
            <a:r>
              <a:rPr lang="it-IT" dirty="0" smtClean="0"/>
              <a:t> devono produrre apposita certificazione rilasciata dalla competente autorità dello Stato estero, tradotta in lingua italiana e legalizzata dall’autorità consolare italiana. </a:t>
            </a:r>
            <a:r>
              <a:rPr lang="it-IT" b="1" dirty="0" smtClean="0"/>
              <a:t>Non è richiesta tale certificazione:</a:t>
            </a:r>
          </a:p>
          <a:p>
            <a:pPr lvl="0"/>
            <a:r>
              <a:rPr lang="it-IT" dirty="0" smtClean="0"/>
              <a:t>ai cittadini di Stati non appartenenti all’Unione europea aventi lo status di rifugiato politico;</a:t>
            </a:r>
          </a:p>
          <a:p>
            <a:pPr lvl="0"/>
            <a:r>
              <a:rPr lang="it-IT" dirty="0" smtClean="0"/>
              <a:t>qualora convenzioni internazionali dispongano diversamente;</a:t>
            </a:r>
          </a:p>
          <a:p>
            <a:pPr lvl="0"/>
            <a:r>
              <a:rPr lang="it-IT" dirty="0" smtClean="0"/>
              <a:t>ai cittadini di Stati non appartenenti all’Unione europea dove è oggettivamente impossibile acquisire le certificazioni. L’elenco dei Paesi rientranti in questa casistica sarà definito in un apposito decreto del Ministro del lavoro e delle politiche sociali, di concerto con il Ministro degli affari esteri e della cooperazione internazionale.</a:t>
            </a:r>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Altri requisiti</a:t>
            </a:r>
            <a:endParaRPr lang="it-IT" dirty="0"/>
          </a:p>
        </p:txBody>
      </p:sp>
      <p:sp>
        <p:nvSpPr>
          <p:cNvPr id="3" name="Segnaposto contenuto 2"/>
          <p:cNvSpPr>
            <a:spLocks noGrp="1"/>
          </p:cNvSpPr>
          <p:nvPr>
            <p:ph idx="1"/>
          </p:nvPr>
        </p:nvSpPr>
        <p:spPr/>
        <p:txBody>
          <a:bodyPr>
            <a:normAutofit lnSpcReduction="10000"/>
          </a:bodyPr>
          <a:lstStyle/>
          <a:p>
            <a:r>
              <a:rPr lang="it-IT" dirty="0" smtClean="0"/>
              <a:t>Per accedere alla misura è inoltre necessario che nessun componente del nucleo familiare possieda:</a:t>
            </a:r>
          </a:p>
          <a:p>
            <a:pPr lvl="0"/>
            <a:r>
              <a:rPr lang="it-IT" dirty="0" smtClean="0"/>
              <a:t>autoveicoli immatricolati la prima volta nei 6 mesi antecedenti la richiesta, o autoveicoli di cilindrata superiore a 1.600 cc oppure motoveicoli di cilindrata superiore a 250 cc, immatricolati la prima volta nei 2 anni antecedenti (sono esclusi gli autoveicoli e i motoveicoli per cui è prevista una agevolazione fiscale in favore delle persone con disabilità);</a:t>
            </a:r>
          </a:p>
          <a:p>
            <a:pPr lvl="0"/>
            <a:r>
              <a:rPr lang="it-IT" dirty="0" smtClean="0"/>
              <a:t>navi e imbarcazioni da diporto (art. 3, c.1, D.lgs. 171/2005).</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richiedente non deve poi essere sottoposto a misura cautelare personale, anche adottata a seguito di convalida dell’arresto o del fermo, nonché esser stato condannato in via definitiva, nei dieci anni precedenti la richiesta, per i delitti previsti dagli articoli 270-bis, 280, 289-bis, 416-bis, 416-ter, 422 e 640-bis del codice penale, per i delitti commessi avvalendosi delle condizioni previste dal predetto articolo 416-bis ovvero al fine di agevolare l’attività delle associazioni previste dallo stesso articolo.</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Reddito di cittadinanza è compatibile con il godimento della </a:t>
            </a:r>
            <a:r>
              <a:rPr lang="it-IT" dirty="0" err="1" smtClean="0"/>
              <a:t>NASpI</a:t>
            </a:r>
            <a:r>
              <a:rPr lang="it-IT" dirty="0" smtClean="0"/>
              <a:t> (Nuova Assicurazione Sociale per l’Impiego), DIS-COLL (indennità di disoccupazione per i lavoratori con rapporto di collaborazione coordinata) e di altro strumento di sostegno al reddito per la disoccupazione involontaria. L’importo dell’assegno è determinato tenendo conto attraverso una scala di equivalenza del numero di componenti il nucleo familiare</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La scala di equivalenza non tiene conto dei componenti in una delle seguenti condizioni:</a:t>
            </a:r>
          </a:p>
          <a:p>
            <a:pPr lvl="0"/>
            <a:r>
              <a:rPr lang="it-IT" dirty="0" smtClean="0"/>
              <a:t>disoccupati a seguito di dimissioni volontarie avvenute nei dodici mesi precedenti, fatte salve le dimissioni per giusta causa;</a:t>
            </a:r>
          </a:p>
          <a:p>
            <a:pPr lvl="0"/>
            <a:r>
              <a:rPr lang="it-IT" dirty="0" smtClean="0"/>
              <a:t>in stato detentivo o sono ricoverati in istituti di cura di lunga degenza o altre strutture residenziali a totale carico dello Stato o di altra P.A.;</a:t>
            </a:r>
          </a:p>
          <a:p>
            <a:pPr lvl="0"/>
            <a:r>
              <a:rPr lang="it-IT" dirty="0" smtClean="0"/>
              <a:t>componenti il nucleo sottoposti a misura cautelare personale, nonché a condanna definitiva intervenuta nei 10 anni precedenti la richiesta per i delitti previsti dagli artt. 270-bis, 280, 289-bis, 416-bis, 416-ter, 422 e 640 bis del codice penale.</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beneficio economico si compone di due parti:</a:t>
            </a:r>
          </a:p>
          <a:p>
            <a:pPr lvl="0"/>
            <a:r>
              <a:rPr lang="it-IT" dirty="0" smtClean="0"/>
              <a:t>una </a:t>
            </a:r>
            <a:r>
              <a:rPr lang="it-IT" b="1" dirty="0" smtClean="0"/>
              <a:t>integra il reddito familiare</a:t>
            </a:r>
            <a:r>
              <a:rPr lang="it-IT" dirty="0" smtClean="0"/>
              <a:t> fino alla soglia di 6.000 euro moltiplicati per la scala di equivalenza (7.560 euro per la Pensione di cittadinanza),</a:t>
            </a:r>
          </a:p>
          <a:p>
            <a:r>
              <a:rPr lang="it-IT" dirty="0" smtClean="0"/>
              <a:t>l’altra, destinata solo a chi è in affitto, incrementa il beneficio di un </a:t>
            </a:r>
            <a:r>
              <a:rPr lang="it-IT" b="1" dirty="0" smtClean="0"/>
              <a:t>ammontare annuo pari al canone di locazione</a:t>
            </a:r>
            <a:r>
              <a:rPr lang="it-IT" dirty="0" smtClean="0"/>
              <a:t> fino ad un massimo di 3.360 euro (1.800 euro per la Pensione di cittadinanza). È prevista anche una integrazione per famiglie proprietarie della casa di abitazione, laddove sia stato acceso un mutuo: in questo caso l’integrazione, pari al massimo alla rata del mutuo, non può superare 1.800 euro</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L’importo complessivo, sommate le due componenti, </a:t>
            </a:r>
            <a:r>
              <a:rPr lang="it-IT" b="1" dirty="0" smtClean="0"/>
              <a:t>non può</a:t>
            </a:r>
            <a:r>
              <a:rPr lang="it-IT" dirty="0" smtClean="0"/>
              <a:t> comunque </a:t>
            </a:r>
            <a:r>
              <a:rPr lang="it-IT" b="1" dirty="0" smtClean="0"/>
              <a:t>superare i 9.360 euro</a:t>
            </a:r>
            <a:r>
              <a:rPr lang="it-IT" dirty="0" smtClean="0"/>
              <a:t> annui (780 euro mensili), moltiplicati per la scala di equivalenza e ridotti per il valore del reddito familiare.</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Integrazione del reddito familiare</a:t>
            </a:r>
            <a:endParaRPr lang="it-IT" dirty="0"/>
          </a:p>
        </p:txBody>
      </p:sp>
      <p:sp>
        <p:nvSpPr>
          <p:cNvPr id="3" name="Segnaposto contenuto 2"/>
          <p:cNvSpPr>
            <a:spLocks noGrp="1"/>
          </p:cNvSpPr>
          <p:nvPr>
            <p:ph idx="1"/>
          </p:nvPr>
        </p:nvSpPr>
        <p:spPr/>
        <p:txBody>
          <a:bodyPr/>
          <a:lstStyle/>
          <a:p>
            <a:r>
              <a:rPr lang="it-IT" dirty="0" smtClean="0"/>
              <a:t>L’importo effettivamente erogato dipende dagli altri trattamenti assistenziali e dai redditi eventualmente percepiti dalla famiglia. Il nucleo familiare ha quindi diritto al beneficio massimo solo nel caso in cui non percepisca trattamenti assistenziali e altri redditi rilevati nell’ISEE.</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Scala di equivalenza</a:t>
            </a:r>
            <a:endParaRPr lang="it-IT" dirty="0"/>
          </a:p>
        </p:txBody>
      </p:sp>
      <p:sp>
        <p:nvSpPr>
          <p:cNvPr id="3" name="Segnaposto contenuto 2"/>
          <p:cNvSpPr>
            <a:spLocks noGrp="1"/>
          </p:cNvSpPr>
          <p:nvPr>
            <p:ph idx="1"/>
          </p:nvPr>
        </p:nvSpPr>
        <p:spPr/>
        <p:txBody>
          <a:bodyPr/>
          <a:lstStyle/>
          <a:p>
            <a:r>
              <a:rPr lang="it-IT" dirty="0" smtClean="0"/>
              <a:t>La scala di equivalenza è pari ad 1 per il primo componente del nucleo familiare ed è incrementata di 0,4 per ogni ulteriore componente di età maggiore di anni 18 e di 0,2 per ogni ulteriore componente minorenne, fino ad un massimo di 2,1, elevato a 2,2 in presenza di componenti in condizione di disabilità grave o non autosufficienza.</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determinazione dell’ammontare del beneficio economico viene effettuata dall’INPS sulla base della dichiarazione ISEE e delle informazioni sui trattamenti erogati ai beneficiari del Reddito di cittadinanza. In caso di variazione della composizione del nucleo familiare il beneficio economico sarà corrispondentemente rideterminato in base al nuovo numero dei componenti</a:t>
            </a:r>
          </a:p>
          <a:p>
            <a:endParaRPr lang="it-IT" dirty="0" smtClean="0"/>
          </a:p>
          <a:p>
            <a:r>
              <a:rPr lang="it-IT" dirty="0" smtClean="0"/>
              <a:t>Vedi scala di equivalenza</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In presenza di </a:t>
            </a:r>
            <a:r>
              <a:rPr lang="it-IT" b="1" dirty="0" smtClean="0"/>
              <a:t>rilevanti variazioni </a:t>
            </a:r>
            <a:r>
              <a:rPr lang="it-IT" dirty="0" smtClean="0"/>
              <a:t>del reddito a seguito di eventi avversi (ad esempio, la perdita del posto di lavoro), può essere </a:t>
            </a:r>
            <a:r>
              <a:rPr lang="it-IT" b="1" dirty="0" smtClean="0"/>
              <a:t>presentato l’ISEE corrente</a:t>
            </a:r>
            <a:r>
              <a:rPr lang="it-IT" dirty="0" smtClean="0"/>
              <a:t>, che aggiorna il valore dell’indicatore ISEE prendendo a riferimento i redditi relativi ad un periodo di tempo più ravvicinato. La variazione della situazione lavorativa deve essere avvenuta nei 18 mesi precedenti la richiesta del Reddito di cittadinanza. In tale caso l’importo spettante terrà conto dei minori redditi percepiti dalla famiglia rispetto a quelli originariamente rilevati nell’ISEE. L’ISEE corrente ha validità due mesi, deve pertanto essere periodicamente rinnovato ai fini della prosecuzione dell’erogazione del beneficio.</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a:t>
            </a:r>
            <a:r>
              <a:rPr lang="it-IT" b="1" dirty="0" smtClean="0"/>
              <a:t>versamento</a:t>
            </a:r>
            <a:r>
              <a:rPr lang="it-IT" dirty="0" smtClean="0"/>
              <a:t> del beneficio decorre </a:t>
            </a:r>
            <a:r>
              <a:rPr lang="it-IT" b="1" dirty="0" smtClean="0"/>
              <a:t>dal mese successivo alla richiesta</a:t>
            </a:r>
            <a:r>
              <a:rPr lang="it-IT" dirty="0" smtClean="0"/>
              <a:t> e viene erogato per un periodo continuativo massimo di 18 mesi. Potrà essere rinnovato, previa sospensione di un mese, prima di ciascun rinnovo. La sospensione non è prevista nel caso della Pensione di cittadinanza</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Presentazione domanda</a:t>
            </a:r>
            <a:endParaRPr lang="it-IT" dirty="0"/>
          </a:p>
        </p:txBody>
      </p:sp>
      <p:sp>
        <p:nvSpPr>
          <p:cNvPr id="3" name="Segnaposto contenuto 2"/>
          <p:cNvSpPr>
            <a:spLocks noGrp="1"/>
          </p:cNvSpPr>
          <p:nvPr>
            <p:ph idx="1"/>
          </p:nvPr>
        </p:nvSpPr>
        <p:spPr/>
        <p:txBody>
          <a:bodyPr/>
          <a:lstStyle/>
          <a:p>
            <a:r>
              <a:rPr lang="it-IT" dirty="0" smtClean="0"/>
              <a:t>La domanda per il Reddito di cittadinanza può essere presentata </a:t>
            </a:r>
            <a:r>
              <a:rPr lang="it-IT" b="1" dirty="0" smtClean="0"/>
              <a:t>telematicamente</a:t>
            </a:r>
            <a:r>
              <a:rPr lang="it-IT" dirty="0" smtClean="0"/>
              <a:t> attraverso il sito, di persona presso i Centri di Assistenza Fiscale (</a:t>
            </a:r>
            <a:r>
              <a:rPr lang="it-IT" b="1" dirty="0" smtClean="0"/>
              <a:t>CAF</a:t>
            </a:r>
            <a:r>
              <a:rPr lang="it-IT" dirty="0" smtClean="0"/>
              <a:t>) e gli Istituti di patronato oppure, dopo il quinto giorno di ciascun mese, presso gli uffici postali(gestori del servizio integrato di cui all’articolo 81, comma 35, lettera b), del decreto-legge 25 giugno 2008 n. 112, convertito, con modificazioni, dalla legge 6 agosto 2008, n. 133).</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informazioni contenute nella domanda del Reddito di cittadinanza sono comunicate all’INPS entro dieci giorni lavorativi dalla richiesta. L’INPS, entro i successivi 5 giorni, verifica il possesso dei requisiti sulla base delle informazioni disponibili nei propri archivi e in quelli delle amministrazioni collegate e, in caso di esito positivo, riconosce il beneficio che sarà erogato attraverso un’apposita </a:t>
            </a:r>
            <a:r>
              <a:rPr lang="it-IT" b="1" dirty="0" smtClean="0"/>
              <a:t>Carta di pagamento elettronica</a:t>
            </a:r>
            <a:r>
              <a:rPr lang="it-IT" dirty="0" smtClean="0"/>
              <a:t> (Carta Reddito di cittadinanza) che, attualmente, viene emessa da Poste Italiane</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 Carta consente di </a:t>
            </a:r>
            <a:r>
              <a:rPr lang="it-IT" b="1" dirty="0" smtClean="0"/>
              <a:t>effettuare prelievi</a:t>
            </a:r>
            <a:r>
              <a:rPr lang="it-IT" dirty="0" smtClean="0"/>
              <a:t> di contante entro un limite mensile di 100 euro per i nuclei familiari composti da un singolo individuo (incrementato in base al numero di componenti il nucleo) ed </a:t>
            </a:r>
            <a:r>
              <a:rPr lang="it-IT" b="1" dirty="0" smtClean="0"/>
              <a:t>effettuare un bonifico mensile</a:t>
            </a:r>
            <a:r>
              <a:rPr lang="it-IT" dirty="0" smtClean="0"/>
              <a:t> SEPA/Postagiro in Ufficio Postale per pagare la rata dell’affitto, in favore del locatore indicato nel contratto di locazione, o la rata del mutuo all’intermediario che ha concesso il mutuo. La carta consente inoltre l’</a:t>
            </a:r>
            <a:r>
              <a:rPr lang="it-IT" b="1" dirty="0" smtClean="0"/>
              <a:t>acquisto di ogni genere di beni di consumo e servizi ad eccezione di alcune specifiche categorie </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dirty="0" smtClean="0"/>
              <a:t>È vietato l’utilizzo del beneficio per giochi che prevedono vincite in denaro o altre utilità nonché per l’acquisto dei seguenti beni e servizi:</a:t>
            </a:r>
          </a:p>
          <a:p>
            <a:pPr lvl="0"/>
            <a:r>
              <a:rPr lang="it-IT" dirty="0" smtClean="0"/>
              <a:t>acquisto, noleggio e leasing di navi e imbarcazioni da diporto, nonché servizi portuali;</a:t>
            </a:r>
          </a:p>
          <a:p>
            <a:pPr lvl="0"/>
            <a:r>
              <a:rPr lang="it-IT" dirty="0" smtClean="0"/>
              <a:t>armi;</a:t>
            </a:r>
          </a:p>
          <a:p>
            <a:pPr lvl="0"/>
            <a:r>
              <a:rPr lang="it-IT" dirty="0" smtClean="0"/>
              <a:t>materiale pornografico e beni e servizi per adulti;</a:t>
            </a:r>
          </a:p>
          <a:p>
            <a:pPr lvl="0"/>
            <a:r>
              <a:rPr lang="it-IT" dirty="0" smtClean="0"/>
              <a:t>servizi finanziari e creditizi;</a:t>
            </a:r>
          </a:p>
          <a:p>
            <a:pPr lvl="0"/>
            <a:r>
              <a:rPr lang="it-IT" dirty="0" smtClean="0"/>
              <a:t>servizi di trasferimento di denaro;</a:t>
            </a:r>
          </a:p>
          <a:p>
            <a:pPr lvl="0"/>
            <a:r>
              <a:rPr lang="it-IT" dirty="0" smtClean="0"/>
              <a:t>servizi assicurativi;</a:t>
            </a:r>
          </a:p>
          <a:p>
            <a:pPr lvl="0"/>
            <a:r>
              <a:rPr lang="it-IT" dirty="0" smtClean="0"/>
              <a:t>articoli di gioielleria;</a:t>
            </a:r>
          </a:p>
          <a:p>
            <a:pPr lvl="0"/>
            <a:r>
              <a:rPr lang="it-IT" dirty="0" smtClean="0"/>
              <a:t>articoli di pellicceria;</a:t>
            </a:r>
          </a:p>
          <a:p>
            <a:pPr lvl="0"/>
            <a:r>
              <a:rPr lang="it-IT" dirty="0" smtClean="0"/>
              <a:t>acquisti presso gallerie d’arte e affini;</a:t>
            </a:r>
          </a:p>
          <a:p>
            <a:r>
              <a:rPr lang="it-IT" dirty="0" smtClean="0"/>
              <a:t>acquisti in club privati</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E’ in ogni caso inibito l’uso della Carta </a:t>
            </a:r>
            <a:r>
              <a:rPr lang="it-IT" dirty="0" err="1" smtClean="0"/>
              <a:t>Rdc</a:t>
            </a:r>
            <a:r>
              <a:rPr lang="it-IT" dirty="0" smtClean="0"/>
              <a:t> in esercizi prevalentemente o significativamente adibiti alla vendita dei beni e servizi sopra elencati, anche per l’eventuale acquisto di beni diversi.</a:t>
            </a:r>
          </a:p>
          <a:p>
            <a:r>
              <a:rPr lang="it-IT" dirty="0" smtClean="0"/>
              <a:t>E’ inoltre vietato l’utilizzo della Carta </a:t>
            </a:r>
            <a:r>
              <a:rPr lang="it-IT" dirty="0" err="1" smtClean="0"/>
              <a:t>Rdc</a:t>
            </a:r>
            <a:r>
              <a:rPr lang="it-IT" dirty="0" smtClean="0"/>
              <a:t> all’estero e per gli acquisti on-line o mediante servizi di </a:t>
            </a:r>
            <a:r>
              <a:rPr lang="it-IT" dirty="0" err="1" smtClean="0"/>
              <a:t>direct-marketing</a:t>
            </a:r>
            <a:r>
              <a:rPr lang="it-IT" dirty="0" smtClean="0"/>
              <a:t>.</a:t>
            </a:r>
          </a:p>
          <a:p>
            <a:r>
              <a:rPr lang="it-IT" dirty="0" smtClean="0"/>
              <a:t>Ai beneficiari della Carta sono estese le agevolazioni relative alle tariffe elettriche e quelle riguardanti la compensazione per la fornitura di gas naturale riconosciute alle famiglie economicamente svantaggiate</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smtClean="0"/>
              <a:t>Il beneficio</a:t>
            </a:r>
            <a:r>
              <a:rPr lang="it-IT" dirty="0" smtClean="0"/>
              <a:t> deve essere </a:t>
            </a:r>
            <a:r>
              <a:rPr lang="it-IT" b="1" dirty="0" smtClean="0"/>
              <a:t>fruito entro il mese successivo a quello di erogazione</a:t>
            </a:r>
            <a:r>
              <a:rPr lang="it-IT" dirty="0" smtClean="0"/>
              <a:t>. L’importo non speso o non prelevato viene sottratto nella mensilità successiva, nei limiti del 20% del beneficio erogato. Fanno eccezione gli importi ricevuti a titolo di arretrati. È prevista inoltre la decurtazione dalla Carta degli importi complessivamente non spesi o non prelevati nei sei mesi precedenti, ad eccezione di una mensilità. Le modalità di monitoraggio e verifica della fruizione del beneficio e delle eventuali decurtazioni saranno definite con un decreto del Ministro del lavoro e delle politiche sociali di concerto con il Ministro dell’economia e delle finanze</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decadenza</a:t>
            </a:r>
            <a:endParaRPr lang="it-IT" dirty="0"/>
          </a:p>
        </p:txBody>
      </p:sp>
      <p:sp>
        <p:nvSpPr>
          <p:cNvPr id="3" name="Segnaposto contenuto 2"/>
          <p:cNvSpPr>
            <a:spLocks noGrp="1"/>
          </p:cNvSpPr>
          <p:nvPr>
            <p:ph idx="1"/>
          </p:nvPr>
        </p:nvSpPr>
        <p:spPr/>
        <p:txBody>
          <a:bodyPr>
            <a:normAutofit fontScale="70000" lnSpcReduction="20000"/>
          </a:bodyPr>
          <a:lstStyle/>
          <a:p>
            <a:r>
              <a:rPr lang="it-IT" dirty="0" smtClean="0"/>
              <a:t>quando uno dei componenti il nucleo familiare:</a:t>
            </a:r>
          </a:p>
          <a:p>
            <a:pPr lvl="0"/>
            <a:r>
              <a:rPr lang="it-IT" dirty="0" smtClean="0"/>
              <a:t>non effettua la dichiarazione di immediata disponibilità al lavoro;</a:t>
            </a:r>
          </a:p>
          <a:p>
            <a:pPr lvl="0"/>
            <a:r>
              <a:rPr lang="it-IT" dirty="0" smtClean="0"/>
              <a:t>non sottoscrive il Patto per il lavoro ovvero il Patto per l’inclusione sociale;</a:t>
            </a:r>
          </a:p>
          <a:p>
            <a:pPr lvl="0"/>
            <a:r>
              <a:rPr lang="it-IT" dirty="0" smtClean="0"/>
              <a:t>non partecipa, in assenza di giustificato motivo, alle iniziative di carattere formativo o di riqualificazione o ad altra iniziativa di politica attiva o di attivazione;</a:t>
            </a:r>
          </a:p>
          <a:p>
            <a:pPr lvl="0"/>
            <a:r>
              <a:rPr lang="it-IT" dirty="0" smtClean="0"/>
              <a:t>non aderisce ai progetti utili alla collettività, nel caso in cui il comune di residenza li abbia istituiti;</a:t>
            </a:r>
          </a:p>
          <a:p>
            <a:pPr lvl="0"/>
            <a:r>
              <a:rPr lang="it-IT" dirty="0" smtClean="0"/>
              <a:t>non accetta almeno una di tre offerte di lavoro congrue oppure, in caso di rinnovo, non accetta la prima offerta di lavoro congrua;</a:t>
            </a:r>
          </a:p>
          <a:p>
            <a:pPr lvl="0"/>
            <a:r>
              <a:rPr lang="it-IT" dirty="0" smtClean="0"/>
              <a:t>non comunica l’eventuale variazione della condizione occupazionale oppure effettua comunicazioni mendaci producendo un beneficio economico del Reddito di cittadinanza maggiore;</a:t>
            </a:r>
          </a:p>
          <a:p>
            <a:pPr lvl="0"/>
            <a:r>
              <a:rPr lang="it-IT" dirty="0" smtClean="0"/>
              <a:t>non presenta una DSU aggiornata in caso di variazione del nucleo familiare;</a:t>
            </a:r>
          </a:p>
          <a:p>
            <a:pPr lvl="0"/>
            <a:r>
              <a:rPr lang="it-IT" dirty="0" smtClean="0"/>
              <a:t>venga trovato, nel corso delle attività ispettive svolte dalle competenti autorità, intento a svolgere attività di lavoro dipendente, ovvero attività di lavoro autonomo o di impresa, senza averlo comunicato.</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Chiunque presenti dichiarazioni o documenti falsi o attestanti cose non vere oppure ometta informazioni dovute è punito con la </a:t>
            </a:r>
            <a:r>
              <a:rPr lang="it-IT" b="1" dirty="0" smtClean="0"/>
              <a:t>reclusione da due a sei anni</a:t>
            </a:r>
            <a:r>
              <a:rPr lang="it-IT" dirty="0" smtClean="0"/>
              <a:t>. È prevista, invece, la </a:t>
            </a:r>
            <a:r>
              <a:rPr lang="it-IT" b="1" dirty="0" smtClean="0"/>
              <a:t>reclusione da uno a tre anni</a:t>
            </a:r>
            <a:r>
              <a:rPr lang="it-IT" dirty="0" smtClean="0"/>
              <a:t> nei casi in cui si ometta la comunicazione all’ente erogatore delle variazioni di reddito o patrimonio, nonché di altre informazioni dovute e rilevanti ai fini della revoca o della riduzione del beneficio. In entrambi i casi, è prevista la decadenza dal beneficio con efficacia retroattiva e la restituzione di quanto indebitamente percepito.</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Se l’interruzione della fruizione del Reddito di cittadinanza avviene per ragioni diverse dall’applicazione di sanzioni, </a:t>
            </a:r>
            <a:r>
              <a:rPr lang="it-IT" b="1" dirty="0" smtClean="0"/>
              <a:t>il beneficio può essere richiesto nuovamente</a:t>
            </a:r>
            <a:r>
              <a:rPr lang="it-IT" dirty="0" smtClean="0"/>
              <a:t> per una durata complessiva non superiore al periodo residuo non goduto</a:t>
            </a:r>
            <a:r>
              <a:rPr lang="it-IT" dirty="0" smtClean="0"/>
              <a:t>.</a:t>
            </a:r>
          </a:p>
          <a:p>
            <a:endParaRPr lang="it-IT" dirty="0" smtClean="0"/>
          </a:p>
          <a:p>
            <a:r>
              <a:rPr lang="it-IT" dirty="0" smtClean="0"/>
              <a:t> </a:t>
            </a:r>
            <a:r>
              <a:rPr lang="it-IT" dirty="0" smtClean="0"/>
              <a:t>Nel caso l’interruzione sia motivata dal maggior reddito derivato da una modificata condizione occupazionale e sia decorso almeno un anno nella nuova condizione, l’eventuale successiva richiesta del beneficio equivale a una prima richiesta</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solidFill>
                  <a:srgbClr val="FF0000"/>
                </a:solidFill>
              </a:rPr>
              <a:t>Per ricevere il </a:t>
            </a:r>
            <a:r>
              <a:rPr lang="it-IT" b="1" dirty="0" smtClean="0">
                <a:solidFill>
                  <a:srgbClr val="FF0000"/>
                </a:solidFill>
              </a:rPr>
              <a:t>Reddito di cittadinanza</a:t>
            </a:r>
            <a:r>
              <a:rPr lang="it-IT" dirty="0" smtClean="0">
                <a:solidFill>
                  <a:srgbClr val="FF0000"/>
                </a:solidFill>
              </a:rPr>
              <a:t> è necessario rispettare alcune “ condizioni “ che riguardano l’</a:t>
            </a:r>
            <a:r>
              <a:rPr lang="it-IT" b="1" dirty="0" smtClean="0">
                <a:solidFill>
                  <a:srgbClr val="FF0000"/>
                </a:solidFill>
              </a:rPr>
              <a:t>immediata disponibilità al lavoro</a:t>
            </a:r>
            <a:r>
              <a:rPr lang="it-IT" dirty="0" smtClean="0">
                <a:solidFill>
                  <a:srgbClr val="FF0000"/>
                </a:solidFill>
              </a:rPr>
              <a:t>, l’</a:t>
            </a:r>
            <a:r>
              <a:rPr lang="it-IT" b="1" dirty="0" smtClean="0">
                <a:solidFill>
                  <a:srgbClr val="FF0000"/>
                </a:solidFill>
              </a:rPr>
              <a:t>adesione ad un percorso personalizzato</a:t>
            </a:r>
            <a:r>
              <a:rPr lang="it-IT" dirty="0" smtClean="0">
                <a:solidFill>
                  <a:srgbClr val="FF0000"/>
                </a:solidFill>
              </a:rPr>
              <a:t> </a:t>
            </a:r>
            <a:r>
              <a:rPr lang="it-IT" u="sng" dirty="0" smtClean="0">
                <a:solidFill>
                  <a:srgbClr val="FF0000"/>
                </a:solidFill>
              </a:rPr>
              <a:t>di accompagnamento all’inserimento lavorativo e all’inclusione sociale che può prevedere attività di servizio alla comunità, per la riqualificazione professionale o il completamento degli studi nonché altri impegni finalizzati all’inserimento nel mercato del lavoro e all’inclusione sociale.</a:t>
            </a:r>
            <a:endParaRPr lang="it-IT"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i="1" dirty="0" smtClean="0"/>
              <a:t>Al rispetto di queste condizioni sono tenuti i componenti del nucleo familiare maggiorenni, non occupati e che non frequentano un regolare corso di studi.</a:t>
            </a:r>
            <a:r>
              <a:rPr lang="it-IT" dirty="0" smtClean="0"/>
              <a:t> Si noti che ai sensi dell’articolo 4, comma 15-ter, sono considerati disoccupati i lavoratori a basso reddito, ovvero i dipendenti con redditi da lavoro inferiori a € 8.000 e i lavoratori autonomi con redditi inferiori €4.800.</a:t>
            </a:r>
            <a:br>
              <a:rPr lang="it-IT" dirty="0" smtClean="0"/>
            </a:b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Sono esclusi</a:t>
            </a:r>
            <a:r>
              <a:rPr lang="it-IT" dirty="0" smtClean="0"/>
              <a:t> invece i beneficiari della Pensione di cittadinanza, i beneficiari del Reddito di cittadinanza pensionati o comunque di età pari o superiore a 65 anni, nonché i componenti con disabilità (fatta salva la possibilità per i componenti del nucleo familiare disabili di richiedere la volontaria adesione a un percorso personalizzato di accompagnamento all’inserimento lavorativo e all’inclusione sociale).</a:t>
            </a:r>
          </a:p>
          <a:p>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Possono essere esonerati</a:t>
            </a:r>
            <a:r>
              <a:rPr lang="it-IT" dirty="0" smtClean="0"/>
              <a:t> in occasione della convocazione da parte dei Centri per l’impiego, anche i componenti con carichi di cura legati alla presenza di soggetti minori di tre anni di età o di componenti del nucleo familiare con disabilità grave o non autosufficienti ovvero i frequentanti corsi di formazione e gli occupati a basso reddito,considerati disoccupati ai sensi dell’articolo 4, comma 15 </a:t>
            </a:r>
            <a:r>
              <a:rPr lang="it-IT" dirty="0" err="1" smtClean="0"/>
              <a:t>ter</a:t>
            </a:r>
            <a:r>
              <a:rPr lang="it-IT" dirty="0" smtClean="0"/>
              <a:t>.</a:t>
            </a:r>
          </a:p>
          <a:p>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935480"/>
            <a:ext cx="8229600" cy="4733880"/>
          </a:xfrm>
        </p:spPr>
        <p:txBody>
          <a:bodyPr>
            <a:normAutofit fontScale="92500" lnSpcReduction="20000"/>
          </a:bodyPr>
          <a:lstStyle/>
          <a:p>
            <a:r>
              <a:rPr lang="it-IT" sz="2800" b="1" dirty="0" smtClean="0"/>
              <a:t>Entro 30 giorni dal riconoscimento del Reddito di cittadinanza</a:t>
            </a:r>
            <a:r>
              <a:rPr lang="it-IT" sz="2800" dirty="0" smtClean="0"/>
              <a:t>, il beneficiario è convocato:</a:t>
            </a:r>
            <a:endParaRPr lang="it-IT" sz="2000" dirty="0" smtClean="0"/>
          </a:p>
          <a:p>
            <a:pPr lvl="0"/>
            <a:r>
              <a:rPr lang="it-IT" sz="2800" b="1" dirty="0" smtClean="0"/>
              <a:t>dai Centri per l’Impiego</a:t>
            </a:r>
            <a:r>
              <a:rPr lang="it-IT" sz="2800" dirty="0" smtClean="0"/>
              <a:t> per stipulare il </a:t>
            </a:r>
            <a:r>
              <a:rPr lang="it-IT" sz="2800" b="1" dirty="0" smtClean="0"/>
              <a:t>Patto per il lavoro</a:t>
            </a:r>
            <a:r>
              <a:rPr lang="it-IT" sz="2800" dirty="0" smtClean="0"/>
              <a:t>, se nella famiglia almeno uno tra i componenti soggetti alle “ condizionalità “ sia in possesso di almeno uno tra questi requisiti:</a:t>
            </a:r>
            <a:endParaRPr lang="it-IT" sz="2000" dirty="0" smtClean="0"/>
          </a:p>
          <a:p>
            <a:pPr lvl="1"/>
            <a:r>
              <a:rPr lang="it-IT" dirty="0" smtClean="0"/>
              <a:t>assenza di occupazione da non più di due anni;</a:t>
            </a:r>
            <a:endParaRPr lang="it-IT" sz="1800" dirty="0" smtClean="0"/>
          </a:p>
          <a:p>
            <a:pPr lvl="1"/>
            <a:r>
              <a:rPr lang="it-IT" dirty="0" smtClean="0"/>
              <a:t>beneficiario della </a:t>
            </a:r>
            <a:r>
              <a:rPr lang="it-IT" dirty="0" err="1" smtClean="0">
                <a:hlinkClick r:id="rId2" tooltip="Nuova Assicurazione Sociale per l'Impiego"/>
              </a:rPr>
              <a:t>NASpI</a:t>
            </a:r>
            <a:r>
              <a:rPr lang="it-IT" dirty="0" smtClean="0"/>
              <a:t> ovvero di altro ammortizzatore sociale per la disoccupazione involontaria o che ne abbia terminato la fruizione da non più di un anno;</a:t>
            </a:r>
            <a:endParaRPr lang="it-IT" sz="1800" dirty="0" smtClean="0"/>
          </a:p>
          <a:p>
            <a:pPr lvl="1"/>
            <a:r>
              <a:rPr lang="it-IT" dirty="0" smtClean="0"/>
              <a:t>avente sottoscritto negli ultimi due anni un Patto di servizio in corso di validità presso i Centri per l’Impiego;</a:t>
            </a:r>
            <a:endParaRPr lang="it-IT" sz="1800" dirty="0" smtClean="0"/>
          </a:p>
          <a:p>
            <a:pPr lvl="1"/>
            <a:r>
              <a:rPr lang="it-IT" dirty="0" smtClean="0"/>
              <a:t>a condizione che non abbiano sottoscritto un progetto personalizzato per il REI.</a:t>
            </a:r>
            <a:endParaRPr lang="it-IT" sz="1800" dirty="0" smtClean="0"/>
          </a:p>
          <a:p>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dai servizi dei Comuni competenti</a:t>
            </a:r>
            <a:r>
              <a:rPr lang="it-IT" dirty="0" smtClean="0"/>
              <a:t> per il contrasto alla povertà, per stipulare il Patto per l’inclusione sociale, in tutti gli altri casi</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Una volta avvenuta la convocazione, il beneficiario deve </a:t>
            </a:r>
            <a:r>
              <a:rPr lang="it-IT" b="1" dirty="0" smtClean="0"/>
              <a:t>collaborare</a:t>
            </a:r>
            <a:r>
              <a:rPr lang="it-IT" dirty="0" smtClean="0"/>
              <a:t> con l’operatore addetto </a:t>
            </a:r>
            <a:r>
              <a:rPr lang="it-IT" b="1" dirty="0" smtClean="0"/>
              <a:t>alla redazione del bilancio delle competenze</a:t>
            </a:r>
            <a:r>
              <a:rPr lang="it-IT" dirty="0" smtClean="0"/>
              <a:t> e </a:t>
            </a:r>
            <a:r>
              <a:rPr lang="it-IT" b="1" dirty="0" smtClean="0"/>
              <a:t>rispettare gli impegni previsti nel Patto per il lavoro</a:t>
            </a:r>
            <a:r>
              <a:rPr lang="it-IT" dirty="0" smtClean="0"/>
              <a:t>, tra i quali rientra quello di accettare almeno una di tre offerte di lavoro congrue (una in caso di rinnovo).</a:t>
            </a:r>
          </a:p>
          <a:p>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congruità dell’offerta di lavoro viene definita sulla base di tre principi (art. 25 del decreto legislativo 150/2015):</a:t>
            </a:r>
          </a:p>
          <a:p>
            <a:pPr lvl="0"/>
            <a:r>
              <a:rPr lang="it-IT" dirty="0" smtClean="0"/>
              <a:t>coerenza tra l’offerta di lavoro e le esperienze e competenze maturate;</a:t>
            </a:r>
          </a:p>
          <a:p>
            <a:pPr lvl="0"/>
            <a:r>
              <a:rPr lang="it-IT" dirty="0" smtClean="0"/>
              <a:t>distanza del luogo di lavoro dal domicilio e tempi di trasferimento mediante mezzi di trasporto pubblico;</a:t>
            </a:r>
          </a:p>
          <a:p>
            <a:pPr lvl="0"/>
            <a:r>
              <a:rPr lang="it-IT" dirty="0" smtClean="0"/>
              <a:t>durata dello stato di disoccupazione.</a:t>
            </a:r>
          </a:p>
          <a:p>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Offerta congrua</a:t>
            </a:r>
            <a:endParaRPr lang="it-IT" dirty="0"/>
          </a:p>
        </p:txBody>
      </p:sp>
      <p:sp>
        <p:nvSpPr>
          <p:cNvPr id="3" name="Segnaposto contenuto 2"/>
          <p:cNvSpPr>
            <a:spLocks noGrp="1"/>
          </p:cNvSpPr>
          <p:nvPr>
            <p:ph idx="1"/>
          </p:nvPr>
        </p:nvSpPr>
        <p:spPr>
          <a:xfrm>
            <a:off x="457200" y="1935480"/>
            <a:ext cx="8229600" cy="4589864"/>
          </a:xfrm>
        </p:spPr>
        <p:txBody>
          <a:bodyPr>
            <a:normAutofit fontScale="85000" lnSpcReduction="20000"/>
          </a:bodyPr>
          <a:lstStyle/>
          <a:p>
            <a:pPr lvl="0"/>
            <a:r>
              <a:rPr lang="it-IT" b="1" dirty="0" smtClean="0"/>
              <a:t>nei primi dodici mesi di fruizione del beneficio</a:t>
            </a:r>
            <a:r>
              <a:rPr lang="it-IT" dirty="0" smtClean="0"/>
              <a:t> è congrua un’offerta entro cento chilometri di distanza dalla residenza del beneficiario o comunque raggiungibile nel limite temporale massimo di cento minuti con i mezzi di trasporto pubblici, se si tratta di prima offerta,ovvero entro duecentocinquanta chilometri di distanza se si tratta di seconda offerta, ovvero, ovunque collocata nel territorio italiano se si tratta di terza offerta;</a:t>
            </a:r>
          </a:p>
          <a:p>
            <a:pPr lvl="0"/>
            <a:r>
              <a:rPr lang="it-IT" b="1" dirty="0" smtClean="0"/>
              <a:t>decorsi dodici mesi di fruizione del beneficio</a:t>
            </a:r>
            <a:r>
              <a:rPr lang="it-IT" dirty="0" smtClean="0"/>
              <a:t> è congrua un’offerta entro duecentocinquanta chilometri di distanza dalla residenza del beneficiario nel caso si tratti di prima o seconda offerta, ovvero, ovunque collocata nel territorio italiano se si tratta di terza offerta;</a:t>
            </a:r>
          </a:p>
          <a:p>
            <a:pPr lvl="0"/>
            <a:r>
              <a:rPr lang="it-IT" b="1" dirty="0" smtClean="0"/>
              <a:t>In caso di rinnovo del beneficio</a:t>
            </a:r>
            <a:r>
              <a:rPr lang="it-IT" dirty="0" smtClean="0"/>
              <a:t> è congrua un’offerta ovunque sia collocata nel territorio italiano anche nel caso si tratti di prima offerta.</a:t>
            </a:r>
          </a:p>
          <a:p>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deroghe</a:t>
            </a:r>
            <a:endParaRPr lang="it-IT" dirty="0"/>
          </a:p>
        </p:txBody>
      </p:sp>
      <p:sp>
        <p:nvSpPr>
          <p:cNvPr id="3" name="Segnaposto contenuto 2"/>
          <p:cNvSpPr>
            <a:spLocks noGrp="1"/>
          </p:cNvSpPr>
          <p:nvPr>
            <p:ph idx="1"/>
          </p:nvPr>
        </p:nvSpPr>
        <p:spPr/>
        <p:txBody>
          <a:bodyPr/>
          <a:lstStyle/>
          <a:p>
            <a:r>
              <a:rPr lang="it-IT" dirty="0" smtClean="0"/>
              <a:t>Se nel nucleo familiare sono presenti </a:t>
            </a:r>
            <a:r>
              <a:rPr lang="it-IT" b="1" dirty="0" smtClean="0"/>
              <a:t>persone con disabilità</a:t>
            </a:r>
            <a:r>
              <a:rPr lang="it-IT" dirty="0" smtClean="0"/>
              <a:t>, la distanza non può eccedere i 100 chilometri dalla residenza del beneficiario sia per la terza offerta di lavoro che nel caso di rinnovo del beneficio.</a:t>
            </a:r>
          </a:p>
          <a:p>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lstStyle/>
          <a:p>
            <a:r>
              <a:rPr lang="it-IT" dirty="0" smtClean="0"/>
              <a:t>Se nel nucleo familiare sono presenti </a:t>
            </a:r>
            <a:r>
              <a:rPr lang="it-IT" b="1" dirty="0" smtClean="0"/>
              <a:t>figli minori</a:t>
            </a:r>
            <a:r>
              <a:rPr lang="it-IT" dirty="0" smtClean="0"/>
              <a:t> - anche qualora i genitori siano legalmente separati - non operano le disposizioni previste in caso di rinnovo del beneficio. Inoltre, negli altri casi, con esclusivo riferimento alla terza offerta, l’offerta è congrua se non eccede la distanza di duecentocinquanta chilometri dalla residenza del beneficiario. Queste particolari deroghe operano solo nei primi ventiquattro mesi dall’inizio della fruizione del beneficio, anche in caso di rinnovo.</a:t>
            </a:r>
          </a:p>
          <a:p>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Patto per l’inclusione sociale</a:t>
            </a:r>
            <a:endParaRPr lang="it-IT" dirty="0" smtClean="0"/>
          </a:p>
          <a:p>
            <a:r>
              <a:rPr lang="it-IT" dirty="0" smtClean="0"/>
              <a:t>Nel caso in cui il bisogno sia complesso, i servizi dei Comuni competenti per il contrasto alla povertà procedono ad una </a:t>
            </a:r>
            <a:r>
              <a:rPr lang="it-IT" b="1" dirty="0" smtClean="0"/>
              <a:t>valutazione multidimensionale</a:t>
            </a:r>
            <a:r>
              <a:rPr lang="it-IT" dirty="0" smtClean="0"/>
              <a:t> del nucleo familiare al fine di avviare il percorso di attivazione sociale e lavorativa coinvolgendo, oltre ai servizi per l’impiego, altri enti territoriali competenti.</a:t>
            </a: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valutazione multidimensionale è composta da </a:t>
            </a:r>
            <a:r>
              <a:rPr lang="it-IT" b="1" dirty="0" smtClean="0"/>
              <a:t>un’analisi preliminare</a:t>
            </a:r>
            <a:r>
              <a:rPr lang="it-IT" dirty="0" smtClean="0"/>
              <a:t> e da un </a:t>
            </a:r>
            <a:r>
              <a:rPr lang="it-IT" b="1" dirty="0" smtClean="0"/>
              <a:t>quadro di analisi approfondito</a:t>
            </a:r>
            <a:r>
              <a:rPr lang="it-IT" dirty="0" smtClean="0"/>
              <a:t> che mettono in luce bisogni e punti di forza della famiglia al fine di condividere con la famiglia gli interventi e gli impegni necessari a garantire il percorso di fuoriuscita dalla povertà che verranno sottoscritti con il Patto per l’inclusione sociale.</a:t>
            </a:r>
          </a:p>
          <a:p>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Per i </a:t>
            </a:r>
            <a:r>
              <a:rPr lang="it-IT" dirty="0" err="1" smtClean="0"/>
              <a:t>datori…</a:t>
            </a:r>
            <a:r>
              <a:rPr lang="it-IT" dirty="0" smtClean="0"/>
              <a:t>.</a:t>
            </a:r>
            <a:endParaRPr lang="it-IT" dirty="0"/>
          </a:p>
        </p:txBody>
      </p:sp>
      <p:sp>
        <p:nvSpPr>
          <p:cNvPr id="3" name="Segnaposto contenuto 2"/>
          <p:cNvSpPr>
            <a:spLocks noGrp="1"/>
          </p:cNvSpPr>
          <p:nvPr>
            <p:ph idx="1"/>
          </p:nvPr>
        </p:nvSpPr>
        <p:spPr/>
        <p:txBody>
          <a:bodyPr/>
          <a:lstStyle/>
          <a:p>
            <a:r>
              <a:rPr lang="it-IT" dirty="0" smtClean="0"/>
              <a:t>Le disponibilità dei posti vacanti devono essere comunicate telematicamente attraverso il sistema informativo dell’ANPAL. Se l’assunzione avviene a tempo pieno e indeterminato compreso il contratto di apprendistato (anche grazie all’attività svolta da un soggetto accreditato ai servizi per il lavoro), il datore di lavoro beneficia di un </a:t>
            </a:r>
            <a:r>
              <a:rPr lang="it-IT" b="1" dirty="0" smtClean="0"/>
              <a:t>esonero contributivo</a:t>
            </a:r>
            <a:r>
              <a:rPr lang="it-IT" dirty="0" smtClean="0"/>
              <a:t>, nel limite dell’importo mensile del Reddito di cittadinanza percepito dal lavoratore e comunque non superiore a 780 euro mensili e non inferiore a cinque mensilità. </a:t>
            </a:r>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durata dell’esonero sarà pari alla differenza tra 18 mensilità e le mensilità già godute del Reddito di cittadinanza. Contestualmente all’assunzione il datore di lavoro può stipulare, qualora necessario, un </a:t>
            </a:r>
            <a:r>
              <a:rPr lang="it-IT" b="1" dirty="0" smtClean="0"/>
              <a:t>patto di formazione</a:t>
            </a:r>
            <a:r>
              <a:rPr lang="it-IT" dirty="0" smtClean="0"/>
              <a:t>, presso il CPI, con il quale garantisce al beneficiario un corso formativo o di riqualificazione professionale</a:t>
            </a:r>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Al fine di garantire ai beneficiari del Reddito di cittadinanza un percorso formativo e di riqualificazione professionale, gli enti formativi accreditati possono stipulare </a:t>
            </a:r>
            <a:r>
              <a:rPr lang="it-IT" b="1" dirty="0" smtClean="0"/>
              <a:t>un Patto di Formazione </a:t>
            </a:r>
            <a:r>
              <a:rPr lang="it-IT" dirty="0" smtClean="0"/>
              <a:t>presso il CPI o presso i soggetti accreditati ai </a:t>
            </a:r>
            <a:r>
              <a:rPr lang="it-IT" b="1" dirty="0" smtClean="0"/>
              <a:t>servizi per il lavoro</a:t>
            </a:r>
            <a:r>
              <a:rPr lang="it-IT" dirty="0" smtClean="0"/>
              <a:t>. Il Patto di formazione può essere </a:t>
            </a:r>
            <a:r>
              <a:rPr lang="it-IT" dirty="0" err="1" smtClean="0"/>
              <a:t>altresí</a:t>
            </a:r>
            <a:r>
              <a:rPr lang="it-IT" dirty="0" smtClean="0"/>
              <a:t> stipulato dai fondi paritetici interprofessionali per la formazione continua, attraverso specifici avvisi pubblicati a seguito dell’accordo tra Stato e Regioni in sede di Conferenza unificata</a:t>
            </a: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Se le attività intraprese portano ad un’assunzione a tempo pieno e indeterminato l’</a:t>
            </a:r>
            <a:r>
              <a:rPr lang="it-IT" b="1" dirty="0" smtClean="0"/>
              <a:t>esonero contributivo per il datore di lavoro è</a:t>
            </a:r>
            <a:r>
              <a:rPr lang="it-IT" dirty="0" smtClean="0"/>
              <a:t> pari alla metà dell’importo mensile del Reddito di Cittadinanza fino ad un massimo di 390 euro mensili, per un periodo pari alla differenza tra 18 mensilità e il numero delle mensilità già godute dal beneficiario stesso e, comunque, per un periodo non inferiore a 6 mensilità.</a:t>
            </a:r>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restante metà dell’importo mensile del Reddito di Cittadinanza percepito dal lavoratore è riconosciuta all’</a:t>
            </a:r>
            <a:r>
              <a:rPr lang="it-IT" b="1" dirty="0" smtClean="0"/>
              <a:t>ente formativo accreditato</a:t>
            </a:r>
            <a:r>
              <a:rPr lang="it-IT" dirty="0" smtClean="0"/>
              <a:t>, sotto forma di </a:t>
            </a:r>
            <a:r>
              <a:rPr lang="it-IT" b="1" dirty="0" smtClean="0"/>
              <a:t>sgravio contributivo</a:t>
            </a:r>
            <a:r>
              <a:rPr lang="it-IT" dirty="0" smtClean="0"/>
              <a:t>, sempre per un massimo di 390 euro mensili.</a:t>
            </a:r>
            <a:br>
              <a:rPr lang="it-IT" dirty="0" smtClean="0"/>
            </a:br>
            <a:r>
              <a:rPr lang="it-IT" dirty="0" smtClean="0"/>
              <a:t>Sia nel primo che nel secondo caso, l’agevolazione è riconosciuta solo se l’assunzione realizza un incremento occupazione netto del numero di dipendenti, nel rispetto dei principi generali stabiliti per gli incentivi alle assunzioni (art. 31 D.lgs. 150/2015).</a:t>
            </a:r>
          </a:p>
          <a:p>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Autoimpiego</a:t>
            </a:r>
            <a:r>
              <a:rPr lang="it-IT" dirty="0" smtClean="0"/>
              <a:t> </a:t>
            </a:r>
            <a:endParaRPr lang="it-IT" dirty="0"/>
          </a:p>
        </p:txBody>
      </p:sp>
      <p:sp>
        <p:nvSpPr>
          <p:cNvPr id="3" name="Segnaposto contenuto 2"/>
          <p:cNvSpPr>
            <a:spLocks noGrp="1"/>
          </p:cNvSpPr>
          <p:nvPr>
            <p:ph idx="1"/>
          </p:nvPr>
        </p:nvSpPr>
        <p:spPr/>
        <p:txBody>
          <a:bodyPr>
            <a:normAutofit lnSpcReduction="10000"/>
          </a:bodyPr>
          <a:lstStyle/>
          <a:p>
            <a:r>
              <a:rPr lang="it-IT" dirty="0" smtClean="0"/>
              <a:t>Sono previsti dei vantaggi anche per i beneficiari che avviano un’attività lavorativa autonoma o di impresa individuale o una società cooperativa entro i primi 12 mesi di fruizione del beneficio. Ad essi sarà riconosciuto, in un’unica soluzione, un </a:t>
            </a:r>
            <a:r>
              <a:rPr lang="it-IT" b="1" dirty="0" smtClean="0"/>
              <a:t>beneficio addizionale pari a sei mensilità</a:t>
            </a:r>
            <a:r>
              <a:rPr lang="it-IT" dirty="0" smtClean="0"/>
              <a:t> di Reddito di cittadinanza, </a:t>
            </a:r>
            <a:r>
              <a:rPr lang="it-IT" b="1" dirty="0" smtClean="0"/>
              <a:t>nei limiti di 780 euro mensili</a:t>
            </a:r>
            <a:r>
              <a:rPr lang="it-IT" dirty="0" smtClean="0"/>
              <a:t>. Le modalità di richiesta e di erogazione del beneficio addizionale saranno stabilite con decreto del Ministro del lavoro e delle politiche sociali di concerto con il Ministro dell’economia e delle finanze e il Ministro dello sviluppo economico.</a:t>
            </a:r>
          </a:p>
          <a:p>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Credito d’imposta</a:t>
            </a:r>
            <a:endParaRPr lang="it-IT" dirty="0"/>
          </a:p>
        </p:txBody>
      </p:sp>
      <p:sp>
        <p:nvSpPr>
          <p:cNvPr id="3" name="Segnaposto contenuto 2"/>
          <p:cNvSpPr>
            <a:spLocks noGrp="1"/>
          </p:cNvSpPr>
          <p:nvPr>
            <p:ph idx="1"/>
          </p:nvPr>
        </p:nvSpPr>
        <p:spPr/>
        <p:txBody>
          <a:bodyPr/>
          <a:lstStyle/>
          <a:p>
            <a:r>
              <a:rPr lang="it-IT" dirty="0" smtClean="0"/>
              <a:t>Nel caso in cui il datore di lavoro abbia esaurito gli incentivi alle assunzioni previsti dall’ultima Legge di Bilancio, gli sgravi contributivi sono fruiti sotto forma di </a:t>
            </a:r>
            <a:r>
              <a:rPr lang="it-IT" b="1" dirty="0" smtClean="0"/>
              <a:t>credito di imposta</a:t>
            </a:r>
            <a:r>
              <a:rPr lang="it-IT" dirty="0" smtClean="0"/>
              <a:t>. Le modalità di accesso al credito di imposta saranno stabilite con decreto del Ministro del lavoro e delle politiche sociali di concerto con il Ministro dell’economia e delle finanze.</a:t>
            </a:r>
            <a:endParaRPr lang="it-IT" smtClean="0"/>
          </a:p>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33</TotalTime>
  <Words>1806</Words>
  <Application>Microsoft Office PowerPoint</Application>
  <PresentationFormat>Presentazione su schermo (4:3)</PresentationFormat>
  <Paragraphs>112</Paragraphs>
  <Slides>46</Slides>
  <Notes>0</Notes>
  <HiddenSlides>0</HiddenSlides>
  <MMClips>0</MMClips>
  <ScaleCrop>false</ScaleCrop>
  <HeadingPairs>
    <vt:vector size="4" baseType="variant">
      <vt:variant>
        <vt:lpstr>Tema</vt:lpstr>
      </vt:variant>
      <vt:variant>
        <vt:i4>1</vt:i4>
      </vt:variant>
      <vt:variant>
        <vt:lpstr>Titoli diapositive</vt:lpstr>
      </vt:variant>
      <vt:variant>
        <vt:i4>46</vt:i4>
      </vt:variant>
    </vt:vector>
  </HeadingPairs>
  <TitlesOfParts>
    <vt:vector size="47" baseType="lpstr">
      <vt:lpstr>Equinozio</vt:lpstr>
      <vt:lpstr>Diapositiva 1</vt:lpstr>
      <vt:lpstr>Requisiti di cittadinanza, residenza e soggiorno </vt:lpstr>
      <vt:lpstr>Diapositiva 3</vt:lpstr>
      <vt:lpstr>Requisiti economici</vt:lpstr>
      <vt:lpstr>Diapositiva 5</vt:lpstr>
      <vt:lpstr>Diapositiva 6</vt:lpstr>
      <vt:lpstr>Altri requisiti</vt:lpstr>
      <vt:lpstr>Diapositiva 8</vt:lpstr>
      <vt:lpstr>Diapositiva 9</vt:lpstr>
      <vt:lpstr>Diapositiva 10</vt:lpstr>
      <vt:lpstr>Diapositiva 11</vt:lpstr>
      <vt:lpstr>Diapositiva 12</vt:lpstr>
      <vt:lpstr>Integrazione del reddito familiare</vt:lpstr>
      <vt:lpstr>Scala di equivalenza</vt:lpstr>
      <vt:lpstr>Diapositiva 15</vt:lpstr>
      <vt:lpstr>Diapositiva 16</vt:lpstr>
      <vt:lpstr>Diapositiva 17</vt:lpstr>
      <vt:lpstr>Presentazione domanda</vt:lpstr>
      <vt:lpstr>Diapositiva 19</vt:lpstr>
      <vt:lpstr>Diapositiva 20</vt:lpstr>
      <vt:lpstr>Diapositiva 21</vt:lpstr>
      <vt:lpstr>Diapositiva 22</vt:lpstr>
      <vt:lpstr>Diapositiva 23</vt:lpstr>
      <vt:lpstr>decadenza</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Offerta congrua</vt:lpstr>
      <vt:lpstr>deroghe</vt:lpstr>
      <vt:lpstr>…</vt:lpstr>
      <vt:lpstr>Diapositiva 38</vt:lpstr>
      <vt:lpstr>Diapositiva 39</vt:lpstr>
      <vt:lpstr>Per i datori….</vt:lpstr>
      <vt:lpstr>Diapositiva 41</vt:lpstr>
      <vt:lpstr>Diapositiva 42</vt:lpstr>
      <vt:lpstr>Diapositiva 43</vt:lpstr>
      <vt:lpstr>Diapositiva 44</vt:lpstr>
      <vt:lpstr>Autoimpiego </vt:lpstr>
      <vt:lpstr>Credito d’imposta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2</cp:revision>
  <dcterms:created xsi:type="dcterms:W3CDTF">2019-09-18T13:19:13Z</dcterms:created>
  <dcterms:modified xsi:type="dcterms:W3CDTF">2019-09-18T14:06:06Z</dcterms:modified>
</cp:coreProperties>
</file>