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1"/>
      </p:bgRef>
    </p:bg>
    <p:spTree>
      <p:nvGrpSpPr>
        <p:cNvPr id="1" name=""/>
        <p:cNvGrpSpPr/>
        <p:nvPr/>
      </p:nvGrpSpPr>
      <p:grpSpPr>
        <a:xfrm>
          <a:off x="0" y="0"/>
          <a:ext cx="0" cy="0"/>
          <a:chOff x="0" y="0"/>
          <a:chExt cx="0" cy="0"/>
        </a:xfrm>
      </p:grpSpPr>
      <p:sp>
        <p:nvSpPr>
          <p:cNvPr id="8" name="Titolo 7"/>
          <p:cNvSpPr>
            <a:spLocks noGrp="1"/>
          </p:cNvSpPr>
          <p:nvPr>
            <p:ph type="ctrTitle"/>
          </p:nvPr>
        </p:nvSpPr>
        <p:spPr>
          <a:xfrm>
            <a:off x="2286000" y="3124200"/>
            <a:ext cx="6172200" cy="1894362"/>
          </a:xfrm>
        </p:spPr>
        <p:txBody>
          <a:bodyPr/>
          <a:lstStyle>
            <a:lvl1pPr>
              <a:defRPr b="1"/>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bwMode="auto">
          <a:xfrm rot="5400000">
            <a:off x="7764621" y="1174097"/>
            <a:ext cx="2286000" cy="381000"/>
          </a:xfrm>
        </p:spPr>
        <p:txBody>
          <a:bodyPr/>
          <a:lstStyle/>
          <a:p>
            <a:fld id="{FBEC5A40-1274-4AF3-B115-B8145BE4F974}" type="datetimeFigureOut">
              <a:rPr lang="it-IT" smtClean="0"/>
              <a:t>23/01/2020</a:t>
            </a:fld>
            <a:endParaRPr lang="it-IT"/>
          </a:p>
        </p:txBody>
      </p:sp>
      <p:sp>
        <p:nvSpPr>
          <p:cNvPr id="17" name="Segnaposto piè di pagina 16"/>
          <p:cNvSpPr>
            <a:spLocks noGrp="1"/>
          </p:cNvSpPr>
          <p:nvPr>
            <p:ph type="ftr" sz="quarter" idx="11"/>
          </p:nvPr>
        </p:nvSpPr>
        <p:spPr bwMode="auto">
          <a:xfrm rot="5400000">
            <a:off x="7077269" y="4181669"/>
            <a:ext cx="3657600" cy="384048"/>
          </a:xfrm>
        </p:spPr>
        <p:txBody>
          <a:bodyPr/>
          <a:lstStyle/>
          <a:p>
            <a:endParaRPr lang="it-IT"/>
          </a:p>
        </p:txBody>
      </p:sp>
      <p:sp>
        <p:nvSpPr>
          <p:cNvPr id="10" name="Rettangolo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ttangolo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ttore 1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ttore 1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ttore 1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ttangolo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egnaposto numero diapositiva 28"/>
          <p:cNvSpPr>
            <a:spLocks noGrp="1"/>
          </p:cNvSpPr>
          <p:nvPr>
            <p:ph type="sldNum" sz="quarter" idx="12"/>
          </p:nvPr>
        </p:nvSpPr>
        <p:spPr bwMode="auto">
          <a:xfrm>
            <a:off x="1325544" y="4928702"/>
            <a:ext cx="609600" cy="517524"/>
          </a:xfrm>
        </p:spPr>
        <p:txBody>
          <a:bodyPr/>
          <a:lstStyle/>
          <a:p>
            <a:fld id="{2B8EC911-3312-4348-A347-B640D31148C8}" type="slidenum">
              <a:rPr lang="it-IT" smtClean="0"/>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8" name="Segnaposto contenuto 7"/>
          <p:cNvSpPr>
            <a:spLocks noGrp="1"/>
          </p:cNvSpPr>
          <p:nvPr>
            <p:ph sz="quarter" idx="1"/>
          </p:nvPr>
        </p:nvSpPr>
        <p:spPr>
          <a:xfrm>
            <a:off x="457200" y="1600200"/>
            <a:ext cx="7467600" cy="487375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4"/>
          </p:nvPr>
        </p:nvSpPr>
        <p:spPr/>
        <p:txBody>
          <a:bodyPr rtlCol="0"/>
          <a:lstStyle/>
          <a:p>
            <a:fld id="{FBEC5A40-1274-4AF3-B115-B8145BE4F974}" type="datetimeFigureOut">
              <a:rPr lang="it-IT" smtClean="0"/>
              <a:t>23/01/2020</a:t>
            </a:fld>
            <a:endParaRPr lang="it-IT"/>
          </a:p>
        </p:txBody>
      </p:sp>
      <p:sp>
        <p:nvSpPr>
          <p:cNvPr id="9" name="Segnaposto numero diapositiva 8"/>
          <p:cNvSpPr>
            <a:spLocks noGrp="1"/>
          </p:cNvSpPr>
          <p:nvPr>
            <p:ph type="sldNum" sz="quarter" idx="15"/>
          </p:nvPr>
        </p:nvSpPr>
        <p:spPr/>
        <p:txBody>
          <a:bodyPr rtlCol="0"/>
          <a:lstStyle/>
          <a:p>
            <a:fld id="{2B8EC911-3312-4348-A347-B640D31148C8}" type="slidenum">
              <a:rPr lang="it-IT" smtClean="0"/>
              <a:t>‹N›</a:t>
            </a:fld>
            <a:endParaRPr lang="it-IT"/>
          </a:p>
        </p:txBody>
      </p:sp>
      <p:sp>
        <p:nvSpPr>
          <p:cNvPr id="10" name="Segnaposto piè di pagina 9"/>
          <p:cNvSpPr>
            <a:spLocks noGrp="1"/>
          </p:cNvSpPr>
          <p:nvPr>
            <p:ph type="ftr" sz="quarter" idx="16"/>
          </p:nvPr>
        </p:nvSpPr>
        <p:spPr/>
        <p:txBody>
          <a:bodyPr rtlCol="0"/>
          <a:lstStyle/>
          <a:p>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286000" y="2895600"/>
            <a:ext cx="6172200" cy="2053590"/>
          </a:xfrm>
        </p:spPr>
        <p:txBody>
          <a:bodyPr/>
          <a:lstStyle>
            <a:lvl1pPr algn="l">
              <a:buNone/>
              <a:defRPr sz="3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bwMode="auto">
          <a:xfrm rot="5400000">
            <a:off x="7763256" y="1170432"/>
            <a:ext cx="2286000" cy="381000"/>
          </a:xfrm>
        </p:spPr>
        <p:txBody>
          <a:bodyPr/>
          <a:lstStyle/>
          <a:p>
            <a:fld id="{FBEC5A40-1274-4AF3-B115-B8145BE4F974}" type="datetimeFigureOut">
              <a:rPr lang="it-IT" smtClean="0"/>
              <a:t>23/01/2020</a:t>
            </a:fld>
            <a:endParaRPr lang="it-IT"/>
          </a:p>
        </p:txBody>
      </p:sp>
      <p:sp>
        <p:nvSpPr>
          <p:cNvPr id="5" name="Segnaposto piè di pagina 4"/>
          <p:cNvSpPr>
            <a:spLocks noGrp="1"/>
          </p:cNvSpPr>
          <p:nvPr>
            <p:ph type="ftr" sz="quarter" idx="11"/>
          </p:nvPr>
        </p:nvSpPr>
        <p:spPr bwMode="auto">
          <a:xfrm rot="5400000">
            <a:off x="7077456" y="4178808"/>
            <a:ext cx="3657600" cy="384048"/>
          </a:xfrm>
        </p:spPr>
        <p:txBody>
          <a:bodyPr/>
          <a:lstStyle/>
          <a:p>
            <a:endParaRPr lang="it-IT"/>
          </a:p>
        </p:txBody>
      </p:sp>
      <p:sp>
        <p:nvSpPr>
          <p:cNvPr id="9" name="Rettangolo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ttore 1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ttore 1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ttangolo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ttore 1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numero diapositiva 5"/>
          <p:cNvSpPr>
            <a:spLocks noGrp="1"/>
          </p:cNvSpPr>
          <p:nvPr>
            <p:ph type="sldNum" sz="quarter" idx="12"/>
          </p:nvPr>
        </p:nvSpPr>
        <p:spPr bwMode="auto">
          <a:xfrm>
            <a:off x="1340616" y="4928702"/>
            <a:ext cx="609600" cy="517524"/>
          </a:xfrm>
        </p:spPr>
        <p:txBody>
          <a:bodyPr/>
          <a:lstStyle/>
          <a:p>
            <a:fld id="{2B8EC911-3312-4348-A347-B640D31148C8}" type="slidenum">
              <a:rPr lang="it-IT" smtClean="0"/>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FBEC5A40-1274-4AF3-B115-B8145BE4F974}" type="datetimeFigureOut">
              <a:rPr lang="it-IT" smtClean="0"/>
              <a:t>23/01/2020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B8EC911-3312-4348-A347-B640D31148C8}" type="slidenum">
              <a:rPr lang="it-IT" smtClean="0"/>
              <a:t>‹N›</a:t>
            </a:fld>
            <a:endParaRPr lang="it-IT"/>
          </a:p>
        </p:txBody>
      </p:sp>
      <p:sp>
        <p:nvSpPr>
          <p:cNvPr id="9" name="Segnaposto contenuto 8"/>
          <p:cNvSpPr>
            <a:spLocks noGrp="1"/>
          </p:cNvSpPr>
          <p:nvPr>
            <p:ph sz="quarter" idx="1"/>
          </p:nvPr>
        </p:nvSpPr>
        <p:spPr>
          <a:xfrm>
            <a:off x="457200"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270248"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7543800" cy="1143000"/>
          </a:xfrm>
        </p:spPr>
        <p:txBody>
          <a:bodyPr anchor="b"/>
          <a:lstStyle>
            <a:lvl1pPr>
              <a:defRPr/>
            </a:lvl1pPr>
          </a:lstStyle>
          <a:p>
            <a:r>
              <a:rPr kumimoji="0" lang="it-IT" smtClean="0"/>
              <a:t>Fare clic per modificare lo stile del titolo</a:t>
            </a:r>
            <a:endParaRPr kumimoji="0" lang="en-US"/>
          </a:p>
        </p:txBody>
      </p:sp>
      <p:sp>
        <p:nvSpPr>
          <p:cNvPr id="7" name="Segnaposto data 6"/>
          <p:cNvSpPr>
            <a:spLocks noGrp="1"/>
          </p:cNvSpPr>
          <p:nvPr>
            <p:ph type="dt" sz="half" idx="10"/>
          </p:nvPr>
        </p:nvSpPr>
        <p:spPr/>
        <p:txBody>
          <a:bodyPr/>
          <a:lstStyle/>
          <a:p>
            <a:fld id="{FBEC5A40-1274-4AF3-B115-B8145BE4F974}" type="datetimeFigureOut">
              <a:rPr lang="it-IT" smtClean="0"/>
              <a:t>23/01/2020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B8EC911-3312-4348-A347-B640D31148C8}" type="slidenum">
              <a:rPr lang="it-IT" smtClean="0"/>
              <a:t>‹N›</a:t>
            </a:fld>
            <a:endParaRPr lang="it-IT"/>
          </a:p>
        </p:txBody>
      </p:sp>
      <p:sp>
        <p:nvSpPr>
          <p:cNvPr id="11" name="Segnaposto contenuto 10"/>
          <p:cNvSpPr>
            <a:spLocks noGrp="1"/>
          </p:cNvSpPr>
          <p:nvPr>
            <p:ph sz="quarter" idx="2"/>
          </p:nvPr>
        </p:nvSpPr>
        <p:spPr>
          <a:xfrm>
            <a:off x="457200"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371975"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testo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
        <p:nvSpPr>
          <p:cNvPr id="14" name="Segnaposto testo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6" name="Segnaposto data 5"/>
          <p:cNvSpPr>
            <a:spLocks noGrp="1"/>
          </p:cNvSpPr>
          <p:nvPr>
            <p:ph type="dt" sz="half" idx="10"/>
          </p:nvPr>
        </p:nvSpPr>
        <p:spPr/>
        <p:txBody>
          <a:bodyPr rtlCol="0"/>
          <a:lstStyle/>
          <a:p>
            <a:fld id="{FBEC5A40-1274-4AF3-B115-B8145BE4F974}" type="datetimeFigureOut">
              <a:rPr lang="it-IT" smtClean="0"/>
              <a:t>23/01/2020</a:t>
            </a:fld>
            <a:endParaRPr lang="it-IT"/>
          </a:p>
        </p:txBody>
      </p:sp>
      <p:sp>
        <p:nvSpPr>
          <p:cNvPr id="7" name="Segnaposto numero diapositiva 6"/>
          <p:cNvSpPr>
            <a:spLocks noGrp="1"/>
          </p:cNvSpPr>
          <p:nvPr>
            <p:ph type="sldNum" sz="quarter" idx="11"/>
          </p:nvPr>
        </p:nvSpPr>
        <p:spPr/>
        <p:txBody>
          <a:bodyPr rtlCol="0"/>
          <a:lstStyle/>
          <a:p>
            <a:fld id="{2B8EC911-3312-4348-A347-B640D31148C8}" type="slidenum">
              <a:rPr lang="it-IT" smtClean="0"/>
              <a:t>‹N›</a:t>
            </a:fld>
            <a:endParaRPr lang="it-IT"/>
          </a:p>
        </p:txBody>
      </p:sp>
      <p:sp>
        <p:nvSpPr>
          <p:cNvPr id="8" name="Segnaposto piè di pagina 7"/>
          <p:cNvSpPr>
            <a:spLocks noGrp="1"/>
          </p:cNvSpPr>
          <p:nvPr>
            <p:ph type="ftr" sz="quarter" idx="12"/>
          </p:nvPr>
        </p:nvSpPr>
        <p:spPr/>
        <p:txBody>
          <a:bodyPr rtlCol="0"/>
          <a:lstStyle/>
          <a:p>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BEC5A40-1274-4AF3-B115-B8145BE4F974}" type="datetimeFigureOut">
              <a:rPr lang="it-IT" smtClean="0"/>
              <a:t>23/01/2020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B8EC911-3312-4348-A347-B640D31148C8}"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olo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Connettore 1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ttore 1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ttore 1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ttangolo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egnaposto contenuto 17"/>
          <p:cNvSpPr>
            <a:spLocks noGrp="1"/>
          </p:cNvSpPr>
          <p:nvPr>
            <p:ph sz="quarter" idx="1"/>
          </p:nvPr>
        </p:nvSpPr>
        <p:spPr>
          <a:xfrm>
            <a:off x="304800" y="274320"/>
            <a:ext cx="5638800" cy="6327648"/>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1" name="Segnaposto data 20"/>
          <p:cNvSpPr>
            <a:spLocks noGrp="1"/>
          </p:cNvSpPr>
          <p:nvPr>
            <p:ph type="dt" sz="half" idx="14"/>
          </p:nvPr>
        </p:nvSpPr>
        <p:spPr/>
        <p:txBody>
          <a:bodyPr rtlCol="0"/>
          <a:lstStyle/>
          <a:p>
            <a:fld id="{FBEC5A40-1274-4AF3-B115-B8145BE4F974}" type="datetimeFigureOut">
              <a:rPr lang="it-IT" smtClean="0"/>
              <a:t>23/01/2020</a:t>
            </a:fld>
            <a:endParaRPr lang="it-IT"/>
          </a:p>
        </p:txBody>
      </p:sp>
      <p:sp>
        <p:nvSpPr>
          <p:cNvPr id="22" name="Segnaposto numero diapositiva 21"/>
          <p:cNvSpPr>
            <a:spLocks noGrp="1"/>
          </p:cNvSpPr>
          <p:nvPr>
            <p:ph type="sldNum" sz="quarter" idx="15"/>
          </p:nvPr>
        </p:nvSpPr>
        <p:spPr/>
        <p:txBody>
          <a:bodyPr rtlCol="0"/>
          <a:lstStyle/>
          <a:p>
            <a:fld id="{2B8EC911-3312-4348-A347-B640D31148C8}" type="slidenum">
              <a:rPr lang="it-IT" smtClean="0"/>
              <a:t>‹N›</a:t>
            </a:fld>
            <a:endParaRPr lang="it-IT"/>
          </a:p>
        </p:txBody>
      </p:sp>
      <p:sp>
        <p:nvSpPr>
          <p:cNvPr id="23" name="Segnaposto piè di pagina 22"/>
          <p:cNvSpPr>
            <a:spLocks noGrp="1"/>
          </p:cNvSpPr>
          <p:nvPr>
            <p:ph type="ftr" sz="quarter" idx="16"/>
          </p:nvPr>
        </p:nvSpPr>
        <p:spPr/>
        <p:txBody>
          <a:bodyPr rtlCol="0"/>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Connettore 1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olo 1"/>
          <p:cNvSpPr>
            <a:spLocks noGrp="1"/>
          </p:cNvSpPr>
          <p:nvPr>
            <p:ph type="title"/>
          </p:nvPr>
        </p:nvSpPr>
        <p:spPr>
          <a:xfrm rot="5400000">
            <a:off x="3350133" y="3200400"/>
            <a:ext cx="6309360" cy="457200"/>
          </a:xfrm>
        </p:spPr>
        <p:txBody>
          <a:bodyPr anchor="b"/>
          <a:lstStyle>
            <a:lvl1pPr algn="l">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10" name="Connettore 1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ttangolo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ttore 1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ttore 1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ttore 1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egnaposto data 16"/>
          <p:cNvSpPr>
            <a:spLocks noGrp="1"/>
          </p:cNvSpPr>
          <p:nvPr>
            <p:ph type="dt" sz="half" idx="10"/>
          </p:nvPr>
        </p:nvSpPr>
        <p:spPr/>
        <p:txBody>
          <a:bodyPr rtlCol="0"/>
          <a:lstStyle/>
          <a:p>
            <a:fld id="{FBEC5A40-1274-4AF3-B115-B8145BE4F974}" type="datetimeFigureOut">
              <a:rPr lang="it-IT" smtClean="0"/>
              <a:t>23/01/2020</a:t>
            </a:fld>
            <a:endParaRPr lang="it-IT"/>
          </a:p>
        </p:txBody>
      </p:sp>
      <p:sp>
        <p:nvSpPr>
          <p:cNvPr id="18" name="Segnaposto numero diapositiva 17"/>
          <p:cNvSpPr>
            <a:spLocks noGrp="1"/>
          </p:cNvSpPr>
          <p:nvPr>
            <p:ph type="sldNum" sz="quarter" idx="11"/>
          </p:nvPr>
        </p:nvSpPr>
        <p:spPr/>
        <p:txBody>
          <a:bodyPr rtlCol="0"/>
          <a:lstStyle/>
          <a:p>
            <a:fld id="{2B8EC911-3312-4348-A347-B640D31148C8}" type="slidenum">
              <a:rPr lang="it-IT" smtClean="0"/>
              <a:t>‹N›</a:t>
            </a:fld>
            <a:endParaRPr lang="it-IT"/>
          </a:p>
        </p:txBody>
      </p:sp>
      <p:sp>
        <p:nvSpPr>
          <p:cNvPr id="21" name="Segnaposto piè di pagina 20"/>
          <p:cNvSpPr>
            <a:spLocks noGrp="1"/>
          </p:cNvSpPr>
          <p:nvPr>
            <p:ph type="ftr" sz="quarter" idx="12"/>
          </p:nvPr>
        </p:nvSpPr>
        <p:spPr/>
        <p:txBody>
          <a:bodyPr rtlCol="0"/>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FBEC5A40-1274-4AF3-B115-B8145BE4F974}" type="datetimeFigureOut">
              <a:rPr lang="it-IT" smtClean="0"/>
              <a:t>23/01/2020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B8EC911-3312-4348-A347-B640D31148C8}"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9"/>
            <a:ext cx="1676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FBEC5A40-1274-4AF3-B115-B8145BE4F974}" type="datetimeFigureOut">
              <a:rPr lang="it-IT" smtClean="0"/>
              <a:t>23/01/2020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B8EC911-3312-4348-A347-B640D31148C8}"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ttore 1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egnaposto titolo 21"/>
          <p:cNvSpPr>
            <a:spLocks noGrp="1"/>
          </p:cNvSpPr>
          <p:nvPr>
            <p:ph type="title"/>
          </p:nvPr>
        </p:nvSpPr>
        <p:spPr>
          <a:xfrm>
            <a:off x="457200" y="274638"/>
            <a:ext cx="7467600" cy="1143000"/>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FBEC5A40-1274-4AF3-B115-B8145BE4F974}" type="datetimeFigureOut">
              <a:rPr lang="it-IT" smtClean="0"/>
              <a:t>23/01/2020</a:t>
            </a:fld>
            <a:endParaRPr lang="it-IT"/>
          </a:p>
        </p:txBody>
      </p:sp>
      <p:sp>
        <p:nvSpPr>
          <p:cNvPr id="3" name="Segnaposto piè di pagina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it-IT"/>
          </a:p>
        </p:txBody>
      </p:sp>
      <p:sp>
        <p:nvSpPr>
          <p:cNvPr id="7" name="Connettore 1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ttore 1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ttangolo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egnaposto numero diapositiva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2B8EC911-3312-4348-A347-B640D31148C8}"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it.wikipedia.org/wiki/Fattispeci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it.wikipedia.org/wiki/Interesse_legittimo" TargetMode="External"/><Relationship Id="rId3" Type="http://schemas.openxmlformats.org/officeDocument/2006/relationships/hyperlink" Target="https://it.wikipedia.org/wiki/Potere_(diritto)" TargetMode="External"/><Relationship Id="rId7" Type="http://schemas.openxmlformats.org/officeDocument/2006/relationships/hyperlink" Target="https://it.wikipedia.org/wiki/Aspettativa_(diritto)" TargetMode="External"/><Relationship Id="rId12" Type="http://schemas.openxmlformats.org/officeDocument/2006/relationships/hyperlink" Target="https://it.wikipedia.org/wiki/Onere" TargetMode="External"/><Relationship Id="rId2" Type="http://schemas.openxmlformats.org/officeDocument/2006/relationships/hyperlink" Target="https://it.wikipedia.org/wiki/Diritto_soggettivo" TargetMode="External"/><Relationship Id="rId1" Type="http://schemas.openxmlformats.org/officeDocument/2006/relationships/slideLayout" Target="../slideLayouts/slideLayout2.xml"/><Relationship Id="rId6" Type="http://schemas.openxmlformats.org/officeDocument/2006/relationships/hyperlink" Target="https://it.wikipedia.org/wiki/Facolt%C3%A0_(diritto)" TargetMode="External"/><Relationship Id="rId11" Type="http://schemas.openxmlformats.org/officeDocument/2006/relationships/hyperlink" Target="https://it.wikipedia.org/wiki/Soggezione" TargetMode="External"/><Relationship Id="rId5" Type="http://schemas.openxmlformats.org/officeDocument/2006/relationships/hyperlink" Target="https://it.wikipedia.org/wiki/Diritto_potestativo" TargetMode="External"/><Relationship Id="rId10" Type="http://schemas.openxmlformats.org/officeDocument/2006/relationships/hyperlink" Target="https://it.wikipedia.org/wiki/Obbligo" TargetMode="External"/><Relationship Id="rId4" Type="http://schemas.openxmlformats.org/officeDocument/2006/relationships/hyperlink" Target="https://it.wikipedia.org/wiki/Potest%C3%A0" TargetMode="External"/><Relationship Id="rId9" Type="http://schemas.openxmlformats.org/officeDocument/2006/relationships/hyperlink" Target="https://it.wikipedia.org/wiki/Dover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studiocataldi.it/articoli/33325-lo-stato.asp"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studiocataldi.it/articoli/33325-lo-stato.asp" TargetMode="External"/><Relationship Id="rId2" Type="http://schemas.openxmlformats.org/officeDocument/2006/relationships/hyperlink" Target="https://www.studiocataldi.it/codicecivile"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endParaRPr lang="it-IT" dirty="0"/>
          </a:p>
        </p:txBody>
      </p:sp>
      <p:sp>
        <p:nvSpPr>
          <p:cNvPr id="5" name="Segnaposto contenuto 4"/>
          <p:cNvSpPr>
            <a:spLocks noGrp="1"/>
          </p:cNvSpPr>
          <p:nvPr>
            <p:ph sz="quarter" idx="1"/>
          </p:nvPr>
        </p:nvSpPr>
        <p:spPr>
          <a:xfrm>
            <a:off x="457200" y="1600200"/>
            <a:ext cx="8229600" cy="4853136"/>
          </a:xfrm>
        </p:spPr>
        <p:txBody>
          <a:bodyPr>
            <a:normAutofit/>
          </a:bodyPr>
          <a:lstStyle/>
          <a:p>
            <a:r>
              <a:rPr lang="it-IT" dirty="0" smtClean="0"/>
              <a:t>i</a:t>
            </a:r>
            <a:r>
              <a:rPr lang="it-IT" dirty="0"/>
              <a:t> rapporti giuridici pongono gli attori in condizioni contrapposte (quindi: chi compra si aspetta di ricevere la cosa, ma si aspetta anche di dover pagare, ed ha – per questo – un diritto ed un obbligo; chi vende, al pari, si aspetta di ricevere il pagamento del prezzo pattuito, ma sa di dover consegnare la cosa nelle condizioni pattuite, ed ha a sua volta un obbligo ed un diritto</a:t>
            </a:r>
            <a:r>
              <a:rPr lang="it-IT" dirty="0" smtClean="0"/>
              <a:t>).</a:t>
            </a:r>
          </a:p>
          <a:p>
            <a:r>
              <a:rPr lang="it-IT" dirty="0" smtClean="0"/>
              <a:t> </a:t>
            </a:r>
            <a:r>
              <a:rPr lang="it-IT" dirty="0"/>
              <a:t>Ogni soggetto assume, rispetto alle norme esistenti che gestiscono i rapporti fra persone, una posizione giuridica specifica che da’ luogo a rapporti preordinati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a:t>I rapporti giuridici, e quindi le situazioni giuridiche soggettive, sorgono, si modificano, e si estinguono, al verificarsi di determinate </a:t>
            </a:r>
            <a:r>
              <a:rPr lang="it-IT" dirty="0">
                <a:hlinkClick r:id="rId2" tooltip="Fattispecie"/>
              </a:rPr>
              <a:t>fattispecie</a:t>
            </a:r>
            <a:r>
              <a:rPr lang="it-IT" dirty="0"/>
              <a:t>, fatti tipici ai quali la norma collega determinati effetti giuridici. Il soggetto al quale è attribuita una situazione giuridica soggettiva è detto </a:t>
            </a:r>
            <a:r>
              <a:rPr lang="it-IT" i="1" dirty="0"/>
              <a:t>titolare</a:t>
            </a:r>
            <a:r>
              <a:rPr lang="it-IT" dirty="0"/>
              <a:t> della stessa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dirty="0"/>
              <a:t>Le situazioni giuridiche soggettive possono essere distinte in </a:t>
            </a:r>
            <a:r>
              <a:rPr lang="it-IT" i="1" dirty="0"/>
              <a:t>attive</a:t>
            </a:r>
            <a:r>
              <a:rPr lang="it-IT" dirty="0"/>
              <a:t> e </a:t>
            </a:r>
            <a:r>
              <a:rPr lang="it-IT" i="1" dirty="0"/>
              <a:t>passive</a:t>
            </a:r>
            <a:r>
              <a:rPr lang="it-IT" dirty="0"/>
              <a:t> a seconda che comportino un vantaggio o uno svantaggio per il loro titolare</a:t>
            </a:r>
            <a:r>
              <a:rPr lang="it-IT" dirty="0" smtClean="0"/>
              <a:t>;</a:t>
            </a:r>
          </a:p>
          <a:p>
            <a:r>
              <a:rPr lang="it-IT" dirty="0" smtClean="0"/>
              <a:t>Di </a:t>
            </a:r>
            <a:r>
              <a:rPr lang="it-IT" dirty="0"/>
              <a:t>solito la situazione giuridica attiva è attribuita al soggetto portatore dell'interesse tutelato ma vi sono anche casi in cui è attribuita ad un soggetto diverso (è il caso della potestà).</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a:t>La forma elementare di rapporto giuridico prevede un </a:t>
            </a:r>
            <a:r>
              <a:rPr lang="it-IT" i="1" dirty="0"/>
              <a:t>soggetto attivo</a:t>
            </a:r>
            <a:r>
              <a:rPr lang="it-IT" dirty="0"/>
              <a:t>, titolare di una situazione giuridica attiva, alla quale corrisponde una situazione giuridica passiva in capo ad un </a:t>
            </a:r>
            <a:r>
              <a:rPr lang="it-IT" i="1" dirty="0"/>
              <a:t>soggetto passivo</a:t>
            </a:r>
            <a:r>
              <a:rPr lang="it-IT" dirty="0"/>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20000"/>
          </a:bodyPr>
          <a:lstStyle/>
          <a:p>
            <a:r>
              <a:rPr lang="it-IT" dirty="0"/>
              <a:t>Sono situazioni giuridiche attive</a:t>
            </a:r>
            <a:r>
              <a:rPr lang="it-IT" dirty="0" smtClean="0"/>
              <a:t>:</a:t>
            </a:r>
            <a:endParaRPr lang="it-IT" dirty="0"/>
          </a:p>
          <a:p>
            <a:r>
              <a:rPr lang="it-IT" dirty="0"/>
              <a:t>il </a:t>
            </a:r>
            <a:r>
              <a:rPr lang="it-IT" dirty="0">
                <a:hlinkClick r:id="rId2" tooltip="Diritto soggettivo"/>
              </a:rPr>
              <a:t>diritto soggettivo</a:t>
            </a:r>
            <a:r>
              <a:rPr lang="it-IT" dirty="0"/>
              <a:t>;</a:t>
            </a:r>
          </a:p>
          <a:p>
            <a:r>
              <a:rPr lang="it-IT" dirty="0"/>
              <a:t>il </a:t>
            </a:r>
            <a:r>
              <a:rPr lang="it-IT" dirty="0">
                <a:hlinkClick r:id="rId3" tooltip="Potere (diritto)"/>
              </a:rPr>
              <a:t>potere</a:t>
            </a:r>
            <a:r>
              <a:rPr lang="it-IT" dirty="0"/>
              <a:t> </a:t>
            </a:r>
            <a:r>
              <a:rPr lang="it-IT" dirty="0" smtClean="0"/>
              <a:t>;</a:t>
            </a:r>
            <a:endParaRPr lang="it-IT" dirty="0"/>
          </a:p>
          <a:p>
            <a:r>
              <a:rPr lang="it-IT" dirty="0"/>
              <a:t>la </a:t>
            </a:r>
            <a:r>
              <a:rPr lang="it-IT" dirty="0">
                <a:hlinkClick r:id="rId4" tooltip="Potestà"/>
              </a:rPr>
              <a:t>potestà</a:t>
            </a:r>
            <a:r>
              <a:rPr lang="it-IT" dirty="0"/>
              <a:t>;</a:t>
            </a:r>
          </a:p>
          <a:p>
            <a:r>
              <a:rPr lang="it-IT" dirty="0"/>
              <a:t>il </a:t>
            </a:r>
            <a:r>
              <a:rPr lang="it-IT" dirty="0">
                <a:hlinkClick r:id="rId5" tooltip="Diritto potestativo"/>
              </a:rPr>
              <a:t>diritto potestativo</a:t>
            </a:r>
            <a:r>
              <a:rPr lang="it-IT" dirty="0"/>
              <a:t>;</a:t>
            </a:r>
          </a:p>
          <a:p>
            <a:r>
              <a:rPr lang="it-IT" dirty="0"/>
              <a:t>la </a:t>
            </a:r>
            <a:r>
              <a:rPr lang="it-IT" dirty="0">
                <a:hlinkClick r:id="rId6" tooltip="Facoltà (diritto)"/>
              </a:rPr>
              <a:t>facoltà</a:t>
            </a:r>
            <a:r>
              <a:rPr lang="it-IT" dirty="0"/>
              <a:t>;</a:t>
            </a:r>
          </a:p>
          <a:p>
            <a:r>
              <a:rPr lang="it-IT" dirty="0"/>
              <a:t>l'</a:t>
            </a:r>
            <a:r>
              <a:rPr lang="it-IT" dirty="0">
                <a:hlinkClick r:id="rId7" tooltip="Aspettativa (diritto)"/>
              </a:rPr>
              <a:t>aspettativa</a:t>
            </a:r>
            <a:r>
              <a:rPr lang="it-IT" dirty="0"/>
              <a:t>;</a:t>
            </a:r>
          </a:p>
          <a:p>
            <a:r>
              <a:rPr lang="it-IT" dirty="0"/>
              <a:t>l'</a:t>
            </a:r>
            <a:r>
              <a:rPr lang="it-IT" dirty="0">
                <a:hlinkClick r:id="rId8" tooltip="Interesse legittimo"/>
              </a:rPr>
              <a:t>interesse legittimo</a:t>
            </a:r>
            <a:r>
              <a:rPr lang="it-IT" dirty="0"/>
              <a:t>.</a:t>
            </a:r>
          </a:p>
          <a:p>
            <a:r>
              <a:rPr lang="it-IT" dirty="0"/>
              <a:t>Sono situazioni giuridiche passive:</a:t>
            </a:r>
          </a:p>
          <a:p>
            <a:r>
              <a:rPr lang="it-IT" dirty="0"/>
              <a:t>il </a:t>
            </a:r>
            <a:r>
              <a:rPr lang="it-IT" dirty="0">
                <a:hlinkClick r:id="rId9" tooltip="Dovere"/>
              </a:rPr>
              <a:t>dovere</a:t>
            </a:r>
            <a:r>
              <a:rPr lang="it-IT" dirty="0"/>
              <a:t>;</a:t>
            </a:r>
          </a:p>
          <a:p>
            <a:r>
              <a:rPr lang="it-IT" dirty="0"/>
              <a:t>l'</a:t>
            </a:r>
            <a:r>
              <a:rPr lang="it-IT" dirty="0">
                <a:hlinkClick r:id="rId10" tooltip="Obbligo"/>
              </a:rPr>
              <a:t>obbligo</a:t>
            </a:r>
            <a:r>
              <a:rPr lang="it-IT" dirty="0"/>
              <a:t>;</a:t>
            </a:r>
          </a:p>
          <a:p>
            <a:r>
              <a:rPr lang="it-IT" dirty="0"/>
              <a:t>la </a:t>
            </a:r>
            <a:r>
              <a:rPr lang="it-IT" u="sng" dirty="0">
                <a:hlinkClick r:id="rId11"/>
              </a:rPr>
              <a:t>soggezione</a:t>
            </a:r>
            <a:r>
              <a:rPr lang="it-IT" dirty="0"/>
              <a:t>;</a:t>
            </a:r>
          </a:p>
          <a:p>
            <a:r>
              <a:rPr lang="it-IT" dirty="0"/>
              <a:t>l'</a:t>
            </a:r>
            <a:r>
              <a:rPr lang="it-IT" dirty="0">
                <a:hlinkClick r:id="rId12" tooltip="Onere"/>
              </a:rPr>
              <a:t>onere</a:t>
            </a:r>
            <a:r>
              <a:rPr lang="it-IT" dirty="0"/>
              <a:t>.</a:t>
            </a:r>
          </a:p>
          <a:p>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a:t>Il </a:t>
            </a:r>
            <a:r>
              <a:rPr lang="it-IT" i="1" dirty="0"/>
              <a:t>diritto soggettivo</a:t>
            </a:r>
            <a:r>
              <a:rPr lang="it-IT" dirty="0"/>
              <a:t> è la pretesa che un altro soggetto tenga un comportamento di contenuto positivo (dare o fare) o negativo (non fare). Questo è il significato più ristretto del termine, ma non l'unico</a:t>
            </a:r>
            <a:r>
              <a:rPr lang="it-IT" dirty="0" smtClean="0"/>
              <a:t>;</a:t>
            </a:r>
          </a:p>
          <a:p>
            <a:r>
              <a:rPr lang="it-IT" dirty="0" smtClean="0"/>
              <a:t>CONSISTE IN UN DIRITTO ASSOLUTO , ERGA OMNES</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a:t>diritti soggettivi si distinguono in:</a:t>
            </a:r>
          </a:p>
          <a:p>
            <a:r>
              <a:rPr lang="it-IT" i="1" dirty="0"/>
              <a:t>relativi</a:t>
            </a:r>
            <a:r>
              <a:rPr lang="it-IT" dirty="0"/>
              <a:t>, se possono essere fatti valere nei confronti di uno o più soggetti determinati;</a:t>
            </a:r>
          </a:p>
          <a:p>
            <a:r>
              <a:rPr lang="it-IT" i="1" dirty="0"/>
              <a:t>assoluti</a:t>
            </a:r>
            <a:r>
              <a:rPr lang="it-IT" dirty="0"/>
              <a:t>, se, invece, possono essere fatti valere nei confronti di qualsiasi soggetto. Va detto che alcune impostazioni teoriche riducono il diritto assoluto ad un fascio di diritti relativi.</a:t>
            </a:r>
          </a:p>
          <a:p>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a:t> La tutela del diritto soggettivo è affidata al giudice ordinario (art.24, Cost.) e solo in alcune materie al giudice amministrativo, in base all'art.103 della Costituzione che prevede la cd. giurisdizione esclusiva del giudice amministrativo.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a:t>L'interesse legittimo è una situazione giuridica individuale che ha trovato riconoscimento nel nostro ordinamento, con la legge n. 5992/1889 istitutiva della IV sez. del Consiglio di Stato. </a:t>
            </a:r>
            <a:endParaRPr lang="it-IT" dirty="0" smtClean="0"/>
          </a:p>
          <a:p>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dirty="0"/>
              <a:t>Esso è previsto dalla nostra Carta costituzionale che lo inserisce al fianco dei diritti soggettivi nell'art.24 assicurandogli la massima tutela davanti alla giustizia amministrativa. Viene poi inserito anche nell'art. 113 in riferimento alla possibilità di impugnare gli atti della pubblica amministrazione dinanzi alla giurisdizione ordinaria o amministrativa. Infine nell'art. 103 quando la costituzione afferma che gli organi della giustizia amministrativa hanno giurisdizione "per la tutela degli interessi legittimi".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DEFINIZIONE DOTTRINALE</a:t>
            </a:r>
            <a:endParaRPr lang="it-IT" dirty="0"/>
          </a:p>
        </p:txBody>
      </p:sp>
      <p:sp>
        <p:nvSpPr>
          <p:cNvPr id="3" name="Segnaposto contenuto 2"/>
          <p:cNvSpPr>
            <a:spLocks noGrp="1"/>
          </p:cNvSpPr>
          <p:nvPr>
            <p:ph sz="quarter" idx="1"/>
          </p:nvPr>
        </p:nvSpPr>
        <p:spPr/>
        <p:txBody>
          <a:bodyPr>
            <a:normAutofit/>
          </a:bodyPr>
          <a:lstStyle/>
          <a:p>
            <a:r>
              <a:rPr lang="it-IT" dirty="0" smtClean="0"/>
              <a:t>L'interesse </a:t>
            </a:r>
            <a:r>
              <a:rPr lang="it-IT" dirty="0"/>
              <a:t>legittimo può configurarsi come quella "situazione giuridica di vantaggio, costituita dalla protezione giuridica di interessi finali che si attua </a:t>
            </a:r>
            <a:r>
              <a:rPr lang="it-IT" b="1" dirty="0"/>
              <a:t>non direttamente e autonomamente</a:t>
            </a:r>
            <a:r>
              <a:rPr lang="it-IT" dirty="0"/>
              <a:t>, ma attraverso la protezione indissolubile e intermediata di un altro interesse del soggetto, meramente strumentale, alla legittimità dell'atto amministrativo e soltanto nei limiti della realizzazione di tale interesse strumentale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a:t>Una delle caratteristiche dell'interesse legittimo è la </a:t>
            </a:r>
            <a:r>
              <a:rPr lang="it-IT" b="1" dirty="0"/>
              <a:t>differenziazione</a:t>
            </a:r>
            <a:r>
              <a:rPr lang="it-IT" dirty="0"/>
              <a:t>: il titolare di questa posizione giuridica individuale è colui che nei confronti dell'esercizio del potere pubblico si trova in una situazione differenziata rispetto ad altri soggetti.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a:t>L'interesse legittimo può inoltre definirsi una situazione </a:t>
            </a:r>
            <a:r>
              <a:rPr lang="it-IT" b="1" dirty="0"/>
              <a:t>qualificata</a:t>
            </a:r>
            <a:r>
              <a:rPr lang="it-IT" dirty="0"/>
              <a:t> in quanto la norma che disciplina l'esercizio del potere pubblico prende in considerazione indirettamente l'interesse legittimo individuale che coincide con quello pubblico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dirty="0"/>
              <a:t>L'interesse legittimo, ad oggi, viene inteso come una </a:t>
            </a:r>
            <a:r>
              <a:rPr lang="it-IT" b="1" dirty="0"/>
              <a:t>posizione di vantaggio </a:t>
            </a:r>
            <a:r>
              <a:rPr lang="it-IT" dirty="0"/>
              <a:t>che l'ordinamento riserva a un soggetto in </a:t>
            </a:r>
            <a:r>
              <a:rPr lang="it-IT" dirty="0" err="1"/>
              <a:t>in</a:t>
            </a:r>
            <a:r>
              <a:rPr lang="it-IT" dirty="0"/>
              <a:t> ordine a un'utilità o bene della vita oggetto di potere amministrativo e consistente nell'attribuzione al medesimo soggetto di </a:t>
            </a:r>
            <a:r>
              <a:rPr lang="it-IT" b="1" dirty="0"/>
              <a:t>poteri atti a influire sul corretto esercizio del potere</a:t>
            </a:r>
            <a:r>
              <a:rPr lang="it-IT" dirty="0"/>
              <a:t>, correggendone le deviazioni, in modo da consentire (in termini di probabilità e non di certezza) la realizzazione dell'interesse al bene.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a:t>
            </a:r>
            <a:r>
              <a:rPr lang="it-IT" dirty="0" err="1" smtClean="0"/>
              <a:t>.21 OCTIES</a:t>
            </a:r>
            <a:r>
              <a:rPr lang="it-IT" dirty="0" smtClean="0"/>
              <a:t> LEGGE 241/90</a:t>
            </a:r>
            <a:endParaRPr lang="it-IT" dirty="0"/>
          </a:p>
        </p:txBody>
      </p:sp>
      <p:sp>
        <p:nvSpPr>
          <p:cNvPr id="3" name="Segnaposto contenuto 2"/>
          <p:cNvSpPr>
            <a:spLocks noGrp="1"/>
          </p:cNvSpPr>
          <p:nvPr>
            <p:ph sz="quarter" idx="1"/>
          </p:nvPr>
        </p:nvSpPr>
        <p:spPr/>
        <p:txBody>
          <a:bodyPr>
            <a:normAutofit fontScale="92500" lnSpcReduction="20000"/>
          </a:bodyPr>
          <a:lstStyle/>
          <a:p>
            <a:r>
              <a:rPr lang="it-IT" dirty="0"/>
              <a:t>A confermare la natura anche sostanziale dell'interesse legittimo è </a:t>
            </a:r>
            <a:r>
              <a:rPr lang="it-IT" dirty="0">
                <a:hlinkClick r:id="rId2" tooltip="Guida agli elementi costitutivi dello Stato"/>
              </a:rPr>
              <a:t>stato</a:t>
            </a:r>
            <a:r>
              <a:rPr lang="it-IT" dirty="0"/>
              <a:t> l'art. 21-octies della L. n. 241 del 1990 sul procedimento amministrativo, introdotto dalla L. n. 15/2005: la norma stabilisce la </a:t>
            </a:r>
            <a:r>
              <a:rPr lang="it-IT" b="1" dirty="0"/>
              <a:t>non annullabilità</a:t>
            </a:r>
            <a:r>
              <a:rPr lang="it-IT" dirty="0"/>
              <a:t> del provvedimento amministrativo adottato in violazione di norme sul procedimento o sulla forma degli atti qualora, per la natura vincolata del provvedimento, sia palese che il suo contenuto dispositivo </a:t>
            </a:r>
            <a:r>
              <a:rPr lang="it-IT" b="1" dirty="0"/>
              <a:t>non avrebbe potuto essere diverso </a:t>
            </a:r>
            <a:r>
              <a:rPr lang="it-IT" dirty="0"/>
              <a:t>da quello in concreto adottato. </a:t>
            </a:r>
            <a:endParaRPr lang="it-IT" dirty="0" smtClean="0"/>
          </a:p>
          <a:p>
            <a:r>
              <a:rPr lang="it-IT" dirty="0" smtClean="0"/>
              <a:t>Il </a:t>
            </a:r>
            <a:r>
              <a:rPr lang="it-IT" dirty="0"/>
              <a:t>provvedimento amministrativo non è comunque annullabile per mancata comunicazione dell'avvio del procedimento qualora l'amministrazione dimostri in giudizio che il contenuto del provvedimento non avrebbe potuto essere diverso da quello in concreto adottato.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a:t>L'interesse legittimo ha come oggetto una utilità o un bene della vita che un soggetto privato mira, rispettivamente, a </a:t>
            </a:r>
            <a:r>
              <a:rPr lang="it-IT" b="1" dirty="0"/>
              <a:t>conservare o a conseguire </a:t>
            </a:r>
            <a:r>
              <a:rPr lang="it-IT" dirty="0"/>
              <a:t>tramite l'esercizio legittimo del potere amministrativo.</a:t>
            </a:r>
            <a:r>
              <a:rPr lang="it-IT" dirty="0" smtClean="0"/>
              <a:t/>
            </a:r>
            <a:br>
              <a:rPr lang="it-IT" dirty="0" smtClean="0"/>
            </a:br>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Nel </a:t>
            </a:r>
            <a:r>
              <a:rPr lang="it-IT" dirty="0"/>
              <a:t>caso in cui il privato miri a impedire provvedimenti amministrativi che ledono le proprie situazioni soggettive, si parla di </a:t>
            </a:r>
            <a:r>
              <a:rPr lang="it-IT" b="1" dirty="0"/>
              <a:t>interesse legittimo oppositivo</a:t>
            </a:r>
            <a:r>
              <a:rPr lang="it-IT" dirty="0"/>
              <a:t>, che sorge, per esempio, nei casi di espropriazione o di imposizione di un vincolo alla proprietà</a:t>
            </a:r>
          </a:p>
          <a:p>
            <a:r>
              <a:rPr lang="it-IT" dirty="0" smtClean="0"/>
              <a:t/>
            </a:r>
            <a:br>
              <a:rPr lang="it-IT" dirty="0" smtClean="0"/>
            </a:br>
            <a:r>
              <a:rPr lang="it-IT" dirty="0"/>
              <a:t>Nel caso in cui, invece, sia diretto a conseguire uno specifico provvedimento amministrativo e le utilità sostanziali ad esso connesse, si parla di </a:t>
            </a:r>
            <a:r>
              <a:rPr lang="it-IT" b="1" dirty="0"/>
              <a:t>interesse legittimo </a:t>
            </a:r>
            <a:r>
              <a:rPr lang="it-IT" b="1" dirty="0" err="1"/>
              <a:t>pretensivo</a:t>
            </a:r>
            <a:r>
              <a:rPr lang="it-IT" dirty="0"/>
              <a:t>, che sorge, per esempio, in relazione a un'autorizzazione o a una concessione necessaria per intraprendere un'attività.</a:t>
            </a:r>
          </a:p>
          <a:p>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dirty="0"/>
              <a:t>Interessi </a:t>
            </a:r>
            <a:r>
              <a:rPr lang="it-IT" b="1" dirty="0"/>
              <a:t>diffusi </a:t>
            </a:r>
            <a:r>
              <a:rPr lang="it-IT" dirty="0"/>
              <a:t>sono quelli </a:t>
            </a:r>
            <a:r>
              <a:rPr lang="it-IT" b="1" dirty="0"/>
              <a:t>comuni a tutti gli individui </a:t>
            </a:r>
            <a:r>
              <a:rPr lang="it-IT" dirty="0"/>
              <a:t>di una formazione sociale non organizzata e non individuabile autonomamente e che riguardano beni insuscettibili di appropriazione individuale (es. ambiente, salute, qualità della vita, ecc) e definiti "adespoti", ossia privi di titolari (cfr. art. 9 L. 241/90).</a:t>
            </a:r>
            <a:r>
              <a:rPr lang="it-IT" dirty="0" smtClean="0"/>
              <a:t/>
            </a:r>
            <a:br>
              <a:rPr lang="it-IT" dirty="0" smtClean="0"/>
            </a:br>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dirty="0"/>
              <a:t>Gli interessi </a:t>
            </a:r>
            <a:r>
              <a:rPr lang="it-IT" b="1" dirty="0"/>
              <a:t>collettivi</a:t>
            </a:r>
            <a:r>
              <a:rPr lang="it-IT" dirty="0"/>
              <a:t>, invece, sono quelli propri di un'organizzazione in quanto tale o che riguardano in modo omogeneo tutti i membri di un gruppo o categoria. Si tratta di interessi tutelabili in via giurisdizionale in quanto la titolarità è affidata a enti esponenziali capaci di agire: in questo caso, la dimensione individuale dell'interesse viene oscurata per il fatto che il d</a:t>
            </a:r>
            <a:r>
              <a:rPr lang="it-IT" b="1" dirty="0"/>
              <a:t>iritto di azione è riservato al soggetto organizzato.</a:t>
            </a:r>
            <a:endParaRPr lang="it-I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dirty="0"/>
              <a:t>Anche la lesione di un interesse legittimo consente di </a:t>
            </a:r>
            <a:r>
              <a:rPr lang="it-IT" b="1" dirty="0"/>
              <a:t>accedere alla tutela risarcitoria</a:t>
            </a:r>
            <a:r>
              <a:rPr lang="it-IT" dirty="0"/>
              <a:t> di cui all'art. 2043 del </a:t>
            </a:r>
            <a:r>
              <a:rPr lang="it-IT" dirty="0">
                <a:hlinkClick r:id="rId2" tooltip="Il testo integrale del codice civile"/>
              </a:rPr>
              <a:t>codice civile</a:t>
            </a:r>
            <a:r>
              <a:rPr lang="it-IT" dirty="0"/>
              <a:t>. Lo storico approdo giurisprudenziale è </a:t>
            </a:r>
            <a:r>
              <a:rPr lang="it-IT" dirty="0">
                <a:hlinkClick r:id="rId3" tooltip="Guida agli elementi costitutivi dello Stato"/>
              </a:rPr>
              <a:t>stato</a:t>
            </a:r>
            <a:r>
              <a:rPr lang="it-IT" dirty="0"/>
              <a:t> raggiunto con la pronuncia delle Sezioni Unite della Corte di Cassazione, n. 500/1999 che ha superato il limite dogmatico che vedeva impossibile il risarcimento dell'interesse legittimo.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endParaRPr lang="it-IT"/>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oggia">
  <a:themeElements>
    <a:clrScheme name="Loggi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Loggi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oggi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20</TotalTime>
  <Words>323</Words>
  <Application>Microsoft Office PowerPoint</Application>
  <PresentationFormat>Presentazione su schermo (4:3)</PresentationFormat>
  <Paragraphs>41</Paragraphs>
  <Slides>21</Slides>
  <Notes>0</Notes>
  <HiddenSlides>0</HiddenSlides>
  <MMClips>0</MMClips>
  <ScaleCrop>false</ScaleCrop>
  <HeadingPairs>
    <vt:vector size="4" baseType="variant">
      <vt:variant>
        <vt:lpstr>Tema</vt:lpstr>
      </vt:variant>
      <vt:variant>
        <vt:i4>1</vt:i4>
      </vt:variant>
      <vt:variant>
        <vt:lpstr>Titoli diapositive</vt:lpstr>
      </vt:variant>
      <vt:variant>
        <vt:i4>21</vt:i4>
      </vt:variant>
    </vt:vector>
  </HeadingPairs>
  <TitlesOfParts>
    <vt:vector size="22" baseType="lpstr">
      <vt:lpstr>Loggia</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DEFINIZIONE DOTTRINALE</vt:lpstr>
      <vt:lpstr>Diapositiva 12</vt:lpstr>
      <vt:lpstr>Diapositiva 13</vt:lpstr>
      <vt:lpstr>Diapositiva 14</vt:lpstr>
      <vt:lpstr>ART.21 OCTIES LEGGE 241/90</vt:lpstr>
      <vt:lpstr>Diapositiva 16</vt:lpstr>
      <vt:lpstr>Diapositiva 17</vt:lpstr>
      <vt:lpstr>Diapositiva 18</vt:lpstr>
      <vt:lpstr>Diapositiva 19</vt:lpstr>
      <vt:lpstr>Diapositiva 20</vt:lpstr>
      <vt:lpstr>Diapositiva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Windows User</dc:creator>
  <cp:lastModifiedBy>Windows User</cp:lastModifiedBy>
  <cp:revision>1</cp:revision>
  <dcterms:created xsi:type="dcterms:W3CDTF">2020-01-23T08:33:37Z</dcterms:created>
  <dcterms:modified xsi:type="dcterms:W3CDTF">2020-01-23T08:54:05Z</dcterms:modified>
</cp:coreProperties>
</file>