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93" r:id="rId2"/>
    <p:sldId id="294" r:id="rId3"/>
    <p:sldId id="295" r:id="rId4"/>
    <p:sldId id="296" r:id="rId5"/>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104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bg>
      <p:bgRef idx="1002">
        <a:schemeClr val="bg2"/>
      </p:bgRef>
    </p:bg>
    <p:spTree>
      <p:nvGrpSpPr>
        <p:cNvPr id="1" name=""/>
        <p:cNvGrpSpPr/>
        <p:nvPr/>
      </p:nvGrpSpPr>
      <p:grpSpPr>
        <a:xfrm>
          <a:off x="0" y="0"/>
          <a:ext cx="0" cy="0"/>
          <a:chOff x="0" y="0"/>
          <a:chExt cx="0" cy="0"/>
        </a:xfrm>
      </p:grpSpPr>
      <p:sp>
        <p:nvSpPr>
          <p:cNvPr id="9" name="Titolo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smtClean="0"/>
              <a:t>Fare clic per modificare lo stile del titolo</a:t>
            </a:r>
            <a:endParaRPr kumimoji="0" lang="en-US"/>
          </a:p>
        </p:txBody>
      </p:sp>
      <p:sp>
        <p:nvSpPr>
          <p:cNvPr id="17" name="Sottotitolo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30" name="Segnaposto data 29"/>
          <p:cNvSpPr>
            <a:spLocks noGrp="1"/>
          </p:cNvSpPr>
          <p:nvPr>
            <p:ph type="dt" sz="half" idx="10"/>
          </p:nvPr>
        </p:nvSpPr>
        <p:spPr/>
        <p:txBody>
          <a:bodyPr/>
          <a:lstStyle/>
          <a:p>
            <a:fld id="{CC903A93-4895-4CD4-9E05-EBA9F42A3D2F}" type="datetimeFigureOut">
              <a:rPr lang="it-IT" smtClean="0"/>
              <a:pPr/>
              <a:t>08/05/2018</a:t>
            </a:fld>
            <a:endParaRPr lang="it-IT"/>
          </a:p>
        </p:txBody>
      </p:sp>
      <p:sp>
        <p:nvSpPr>
          <p:cNvPr id="19" name="Segnaposto piè di pagina 18"/>
          <p:cNvSpPr>
            <a:spLocks noGrp="1"/>
          </p:cNvSpPr>
          <p:nvPr>
            <p:ph type="ftr" sz="quarter" idx="11"/>
          </p:nvPr>
        </p:nvSpPr>
        <p:spPr/>
        <p:txBody>
          <a:bodyPr/>
          <a:lstStyle/>
          <a:p>
            <a:endParaRPr lang="it-IT"/>
          </a:p>
        </p:txBody>
      </p:sp>
      <p:sp>
        <p:nvSpPr>
          <p:cNvPr id="27" name="Segnaposto numero diapositiva 26"/>
          <p:cNvSpPr>
            <a:spLocks noGrp="1"/>
          </p:cNvSpPr>
          <p:nvPr>
            <p:ph type="sldNum" sz="quarter" idx="12"/>
          </p:nvPr>
        </p:nvSpPr>
        <p:spPr/>
        <p:txBody>
          <a:bodyPr/>
          <a:lstStyle/>
          <a:p>
            <a:fld id="{FCEBC129-18D5-4EA3-B1D3-329B8F856580}"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contenuto 2"/>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CC903A93-4895-4CD4-9E05-EBA9F42A3D2F}" type="datetimeFigureOut">
              <a:rPr lang="it-IT" smtClean="0"/>
              <a:pPr/>
              <a:t>08/05/2018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CEBC129-18D5-4EA3-B1D3-329B8F856580}"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bg>
      <p:bgRef idx="1002">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p:txBody>
          <a:bodyPr/>
          <a:lstStyle/>
          <a:p>
            <a:fld id="{CC903A93-4895-4CD4-9E05-EBA9F42A3D2F}" type="datetimeFigureOut">
              <a:rPr lang="it-IT" smtClean="0"/>
              <a:pPr/>
              <a:t>08/05/2018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CEBC129-18D5-4EA3-B1D3-329B8F856580}"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229600" cy="1143000"/>
          </a:xfrm>
        </p:spPr>
        <p:txBody>
          <a:bodyPr/>
          <a:lstStyle/>
          <a:p>
            <a:r>
              <a:rPr kumimoji="0" lang="it-IT" smtClean="0"/>
              <a:t>Fare clic per modificare lo stile del titolo</a:t>
            </a:r>
            <a:endParaRPr kumimoji="0" lang="en-US"/>
          </a:p>
        </p:txBody>
      </p:sp>
      <p:sp>
        <p:nvSpPr>
          <p:cNvPr id="3" name="Segnaposto contenuto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CC903A93-4895-4CD4-9E05-EBA9F42A3D2F}" type="datetimeFigureOut">
              <a:rPr lang="it-IT" smtClean="0"/>
              <a:pPr/>
              <a:t>08/05/2018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CEBC129-18D5-4EA3-B1D3-329B8F856580}"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229600" cy="1143000"/>
          </a:xfrm>
        </p:spPr>
        <p:txBody>
          <a:bodyPr tIns="45720" anchor="b"/>
          <a:lstStyle>
            <a:lvl1pPr>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5" name="Segnaposto contenuto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Segnaposto contenuto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0"/>
          </p:nvPr>
        </p:nvSpPr>
        <p:spPr/>
        <p:txBody>
          <a:bodyPr/>
          <a:lstStyle/>
          <a:p>
            <a:fld id="{CC903A93-4895-4CD4-9E05-EBA9F42A3D2F}" type="datetimeFigureOut">
              <a:rPr lang="it-IT" smtClean="0"/>
              <a:pPr/>
              <a:t>08/05/2018</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CEBC129-18D5-4EA3-B1D3-329B8F856580}"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p:txBody>
          <a:bodyPr/>
          <a:lstStyle/>
          <a:p>
            <a:fld id="{CC903A93-4895-4CD4-9E05-EBA9F42A3D2F}" type="datetimeFigureOut">
              <a:rPr lang="it-IT" smtClean="0"/>
              <a:pPr/>
              <a:t>08/05/2018</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CEBC129-18D5-4EA3-B1D3-329B8F856580}"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CC903A93-4895-4CD4-9E05-EBA9F42A3D2F}" type="datetimeFigureOut">
              <a:rPr lang="it-IT" smtClean="0"/>
              <a:pPr/>
              <a:t>08/05/2018</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CEBC129-18D5-4EA3-B1D3-329B8F856580}"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it-IT" smtClean="0"/>
              <a:t>Fare clic per modificare stili del testo dello schema</a:t>
            </a:r>
          </a:p>
        </p:txBody>
      </p:sp>
      <p:sp>
        <p:nvSpPr>
          <p:cNvPr id="4" name="Segnaposto contenuto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CC903A93-4895-4CD4-9E05-EBA9F42A3D2F}" type="datetimeFigureOut">
              <a:rPr lang="it-IT" smtClean="0"/>
              <a:pPr/>
              <a:t>08/05/2018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CEBC129-18D5-4EA3-B1D3-329B8F856580}"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9" name="Ritaglia e arrotonda singolo angolo rettangolo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olo rettangolo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olo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it-IT" smtClean="0"/>
              <a:t>Fare clic per modificare lo stile del titolo</a:t>
            </a:r>
            <a:endParaRPr kumimoji="0" lang="en-US"/>
          </a:p>
        </p:txBody>
      </p:sp>
      <p:sp>
        <p:nvSpPr>
          <p:cNvPr id="4" name="Segnaposto testo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5" name="Segnaposto data 4"/>
          <p:cNvSpPr>
            <a:spLocks noGrp="1"/>
          </p:cNvSpPr>
          <p:nvPr>
            <p:ph type="dt" sz="half" idx="10"/>
          </p:nvPr>
        </p:nvSpPr>
        <p:spPr/>
        <p:txBody>
          <a:bodyPr/>
          <a:lstStyle/>
          <a:p>
            <a:fld id="{CC903A93-4895-4CD4-9E05-EBA9F42A3D2F}" type="datetimeFigureOut">
              <a:rPr lang="it-IT" smtClean="0"/>
              <a:pPr/>
              <a:t>08/05/2018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a:xfrm>
            <a:off x="8077200" y="6356350"/>
            <a:ext cx="609600" cy="365125"/>
          </a:xfrm>
        </p:spPr>
        <p:txBody>
          <a:bodyPr/>
          <a:lstStyle/>
          <a:p>
            <a:fld id="{FCEBC129-18D5-4EA3-B1D3-329B8F856580}" type="slidenum">
              <a:rPr lang="it-IT" smtClean="0"/>
              <a:pPr/>
              <a:t>‹N›</a:t>
            </a:fld>
            <a:endParaRPr lang="it-IT"/>
          </a:p>
        </p:txBody>
      </p:sp>
      <p:sp>
        <p:nvSpPr>
          <p:cNvPr id="3" name="Segnaposto immagin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it-IT" smtClean="0"/>
              <a:t>Fare clic sull'icona per inserire un'immagine</a:t>
            </a:r>
            <a:endParaRPr kumimoji="0" lang="en-US" dirty="0"/>
          </a:p>
        </p:txBody>
      </p:sp>
      <p:sp>
        <p:nvSpPr>
          <p:cNvPr id="10" name="Figura a mano libera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igura a mano libera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CC903A93-4895-4CD4-9E05-EBA9F42A3D2F}" type="datetimeFigureOut">
              <a:rPr lang="it-IT" smtClean="0"/>
              <a:pPr/>
              <a:t>08/05/2018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CEBC129-18D5-4EA3-B1D3-329B8F856580}"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914401"/>
            <a:ext cx="2057400" cy="5211763"/>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914401"/>
            <a:ext cx="6019800" cy="5211763"/>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CC903A93-4895-4CD4-9E05-EBA9F42A3D2F}" type="datetimeFigureOut">
              <a:rPr lang="it-IT" smtClean="0"/>
              <a:pPr/>
              <a:t>08/05/2018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CEBC129-18D5-4EA3-B1D3-329B8F856580}"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igura a mano libera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igura a mano libera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Segnaposto titolo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it-IT" smtClean="0"/>
              <a:t>Fare clic per modificare lo stile del titolo</a:t>
            </a:r>
            <a:endParaRPr kumimoji="0" lang="en-US"/>
          </a:p>
        </p:txBody>
      </p:sp>
      <p:sp>
        <p:nvSpPr>
          <p:cNvPr id="30" name="Segnaposto testo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0" name="Segnaposto data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CC903A93-4895-4CD4-9E05-EBA9F42A3D2F}" type="datetimeFigureOut">
              <a:rPr lang="it-IT" smtClean="0"/>
              <a:pPr/>
              <a:t>08/05/2018</a:t>
            </a:fld>
            <a:endParaRPr lang="it-IT"/>
          </a:p>
        </p:txBody>
      </p:sp>
      <p:sp>
        <p:nvSpPr>
          <p:cNvPr id="22" name="Segnaposto piè di pagina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it-IT"/>
          </a:p>
        </p:txBody>
      </p:sp>
      <p:sp>
        <p:nvSpPr>
          <p:cNvPr id="18" name="Segnaposto numero diapositiva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CEBC129-18D5-4EA3-B1D3-329B8F856580}" type="slidenum">
              <a:rPr lang="it-IT" smtClean="0"/>
              <a:pPr/>
              <a:t>‹N›</a:t>
            </a:fld>
            <a:endParaRPr lang="it-IT"/>
          </a:p>
        </p:txBody>
      </p:sp>
      <p:grpSp>
        <p:nvGrpSpPr>
          <p:cNvPr id="2" name="Gruppo 1"/>
          <p:cNvGrpSpPr/>
          <p:nvPr/>
        </p:nvGrpSpPr>
        <p:grpSpPr>
          <a:xfrm>
            <a:off x="-19017" y="202408"/>
            <a:ext cx="9180548" cy="649224"/>
            <a:chOff x="-19045" y="216550"/>
            <a:chExt cx="9180548" cy="649224"/>
          </a:xfrm>
        </p:grpSpPr>
        <p:sp>
          <p:nvSpPr>
            <p:cNvPr id="12" name="Figura a mano libera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igura a mano libera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dirty="0" smtClean="0"/>
              <a:t>Art 151 </a:t>
            </a:r>
            <a:r>
              <a:rPr lang="it-IT" dirty="0" err="1" smtClean="0"/>
              <a:t>tuel</a:t>
            </a:r>
            <a:endParaRPr lang="it-IT" dirty="0"/>
          </a:p>
        </p:txBody>
      </p:sp>
      <p:sp>
        <p:nvSpPr>
          <p:cNvPr id="5" name="Segnaposto contenuto 4"/>
          <p:cNvSpPr>
            <a:spLocks noGrp="1"/>
          </p:cNvSpPr>
          <p:nvPr>
            <p:ph idx="1"/>
          </p:nvPr>
        </p:nvSpPr>
        <p:spPr/>
        <p:txBody>
          <a:bodyPr>
            <a:normAutofit fontScale="77500" lnSpcReduction="20000"/>
          </a:bodyPr>
          <a:lstStyle/>
          <a:p>
            <a:r>
              <a:rPr lang="it-IT" dirty="0" smtClean="0"/>
              <a:t>1. Gli enti locali ispirano la propria gestione al principio della programmazione. A tal fine presentano il Documento unico di programmazione entro il 31 luglio di ogni anno e deliberano il bilancio di previsione finanziario entro il 31 dicembre, riferiti ad un orizzonte temporale almeno triennale. Le previsioni del bilancio sono elaborate sulla base delle linee strategiche contenute nel documento unico di programmazione, osservando i principi contabili generali ed applicati allegati al decreto legislativo 23 giugno 2011, n. 118, e successive modificazioni. I termini possono essere differiti con decreto del Ministro dell'interno, d'intesa con il Ministro dell'economia e delle finanze, sentita la Conferenza </a:t>
            </a:r>
            <a:r>
              <a:rPr lang="it-IT" dirty="0" err="1" smtClean="0"/>
              <a:t>Stato-città</a:t>
            </a:r>
            <a:r>
              <a:rPr lang="it-IT" dirty="0" smtClean="0"/>
              <a:t> ed autonomie locali, in presenza di motivate esigenze. </a:t>
            </a:r>
            <a:br>
              <a:rPr lang="it-IT" dirty="0" smtClean="0"/>
            </a:br>
            <a:endParaRPr lang="it-IT" dirty="0" smtClean="0"/>
          </a:p>
          <a:p>
            <a:r>
              <a:rPr lang="it-IT" dirty="0" smtClean="0"/>
              <a:t>2. Il Documento unico di programmazione è composto dalla Sezione strategica, della durata pari a quelle del mandato amministrativo, e dalla Sezione operativa di durata pari a quello del bilancio di previsione finanziario.</a:t>
            </a:r>
          </a:p>
          <a:p>
            <a:endParaRPr lang="it-I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77500" lnSpcReduction="20000"/>
          </a:bodyPr>
          <a:lstStyle/>
          <a:p>
            <a:r>
              <a:rPr lang="it-IT" dirty="0" smtClean="0"/>
              <a:t>3. Il bilancio di previsione finanziario comprende le previsioni di competenza e di cassa del primo esercizio del periodo considerato e le previsioni di competenza degli esercizi successivi. Le previsioni riguardanti il primo esercizio costituiscono il bilancio di previsione finanziario annuale.</a:t>
            </a:r>
          </a:p>
          <a:p>
            <a:r>
              <a:rPr lang="it-IT" dirty="0" smtClean="0"/>
              <a:t>4. Il sistema contabile degli enti locali garantisce la rilevazione unitaria dei fatti gestionali sotto il profilo finanziario, economico e patrimoniale, attraverso l'adozione:</a:t>
            </a:r>
          </a:p>
          <a:p>
            <a:r>
              <a:rPr lang="it-IT" dirty="0" smtClean="0"/>
              <a:t>a) della contabilità finanziaria, che ha natura </a:t>
            </a:r>
            <a:r>
              <a:rPr lang="it-IT" dirty="0" err="1" smtClean="0"/>
              <a:t>autorizzatoria</a:t>
            </a:r>
            <a:r>
              <a:rPr lang="it-IT" dirty="0" smtClean="0"/>
              <a:t> e consente la rendicontazione della gestione finanziaria; </a:t>
            </a:r>
            <a:br>
              <a:rPr lang="it-IT" dirty="0" smtClean="0"/>
            </a:br>
            <a:r>
              <a:rPr lang="it-IT" dirty="0" smtClean="0"/>
              <a:t>b) della contabilità economico-patrimoniale ai fini conoscitivi, per la rilevazione degli effetti economici e patrimoniali dei fatti gestionali e per consentire la rendicontazione economico e patrimoniale.</a:t>
            </a:r>
          </a:p>
          <a:p>
            <a:r>
              <a:rPr lang="it-IT" dirty="0" smtClean="0"/>
              <a:t>5. I risultati della gestione finanziaria, economico e patrimoniale sono dimostrati nel rendiconto comprendente il conto del bilancio, il conto economico e lo stato patrimoniale.</a:t>
            </a:r>
          </a:p>
          <a:p>
            <a:endParaRPr lang="it-I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6. Al rendiconto è allegata una relazione della Giunta sulla gestione che esprime le valutazioni di efficacia dell'azione condotta sulla base dei risultati conseguiti, e gli altri documenti previsti dall'articolo 11, comma 4, del decreto legislativo 23 giugno 2011, n. 118.</a:t>
            </a:r>
          </a:p>
          <a:p>
            <a:r>
              <a:rPr lang="it-IT" dirty="0" smtClean="0"/>
              <a:t>7. Il rendiconto è deliberato dall'organo consiliare entro il 30 aprile dell'anno successivo.</a:t>
            </a:r>
          </a:p>
          <a:p>
            <a:r>
              <a:rPr lang="it-IT" dirty="0" smtClean="0"/>
              <a:t>8. Entro il 30 settembre l'ente approva il bilancio consolidato con i bilanci dei propri organismi e enti strumentali e delle società controllate e partecipate, secondo il principio applicato n. 4/</a:t>
            </a:r>
            <a:r>
              <a:rPr lang="it-IT" dirty="0" err="1" smtClean="0"/>
              <a:t>4</a:t>
            </a:r>
            <a:r>
              <a:rPr lang="it-IT" dirty="0" smtClean="0"/>
              <a:t> di cui al decreto legislativo 23 giugno 2011, n. 118.</a:t>
            </a:r>
          </a:p>
          <a:p>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Art 170 </a:t>
            </a:r>
            <a:r>
              <a:rPr lang="it-IT" dirty="0" err="1" smtClean="0"/>
              <a:t>tuel</a:t>
            </a:r>
            <a:r>
              <a:rPr lang="it-IT" dirty="0" smtClean="0"/>
              <a:t> </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4. Il documento unico di programmazione è predisposto nel rispetto di quanto previsto dal principio applicato della programmazione di cui all'allegato n. 4/1 del decreto legislativo 23 giugno 2011, n. 118, e successive modificazioni.</a:t>
            </a:r>
          </a:p>
          <a:p>
            <a:r>
              <a:rPr lang="it-IT" dirty="0" smtClean="0"/>
              <a:t>5. Il Documento unico di programmazione costituisce atto presupposto indispensabile per l'approvazione del bilancio di previsione.</a:t>
            </a:r>
          </a:p>
          <a:p>
            <a:r>
              <a:rPr lang="it-IT" dirty="0" smtClean="0"/>
              <a:t>6. Gli enti locali con popolazione fino a 5.000 abitanti predispongono il Documento unico di programmazione semplificato previsto dall'allegato n. 4/1 del decreto legislativo 23 giugno 2011, n. 118, e successive modificazioni.</a:t>
            </a:r>
          </a:p>
          <a:p>
            <a:r>
              <a:rPr lang="it-IT" dirty="0" smtClean="0"/>
              <a:t>7. Nel regolamento di contabilità sono previsti i casi di inammissibilità e di improcedibilità per le deliberazioni del Consiglio e della Giunta che non sono coerenti con le previsioni del Documento unico di </a:t>
            </a:r>
            <a:r>
              <a:rPr lang="it-IT" dirty="0" err="1" smtClean="0"/>
              <a:t>programmazion</a:t>
            </a:r>
            <a:endParaRPr lang="it-IT" dirty="0" smtClean="0"/>
          </a:p>
          <a:p>
            <a:endParaRPr lang="it-IT"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endParaRPr lang="it-IT" dirty="0"/>
          </a:p>
        </p:txBody>
      </p:sp>
      <p:sp>
        <p:nvSpPr>
          <p:cNvPr id="5" name="Segnaposto contenuto 4"/>
          <p:cNvSpPr>
            <a:spLocks noGrp="1"/>
          </p:cNvSpPr>
          <p:nvPr>
            <p:ph idx="1"/>
          </p:nvPr>
        </p:nvSpPr>
        <p:spPr>
          <a:xfrm>
            <a:off x="457200" y="1935480"/>
            <a:ext cx="8229600" cy="4661872"/>
          </a:xfrm>
        </p:spPr>
        <p:txBody>
          <a:bodyPr>
            <a:normAutofit fontScale="92500" lnSpcReduction="20000"/>
          </a:bodyPr>
          <a:lstStyle/>
          <a:p>
            <a:r>
              <a:rPr lang="it-IT" b="1" dirty="0" smtClean="0"/>
              <a:t>La programmazione negli enti locali</a:t>
            </a:r>
            <a:endParaRPr lang="it-IT" dirty="0" smtClean="0"/>
          </a:p>
          <a:p>
            <a:r>
              <a:rPr lang="it-IT" dirty="0" smtClean="0"/>
              <a:t>a) il Documento unico di programmazione (DUP), presentato al Consiglio, entro il 31 luglio di ciascun anno,  </a:t>
            </a:r>
          </a:p>
          <a:p>
            <a:r>
              <a:rPr lang="it-IT" dirty="0" smtClean="0"/>
              <a:t>b) l’eventuale nota di aggiornamento del  DUP, da presentare al Consiglio entro il 15 novembre di ogni anno </a:t>
            </a:r>
          </a:p>
          <a:p>
            <a:r>
              <a:rPr lang="it-IT" dirty="0" smtClean="0"/>
              <a:t>c) bilancio di previsione finanziario</a:t>
            </a:r>
          </a:p>
          <a:p>
            <a:r>
              <a:rPr lang="it-IT" dirty="0" smtClean="0"/>
              <a:t>d) il piano esecutivo di gestione e delle </a:t>
            </a:r>
            <a:r>
              <a:rPr lang="it-IT" dirty="0" err="1" smtClean="0"/>
              <a:t>performances</a:t>
            </a:r>
            <a:r>
              <a:rPr lang="it-IT" dirty="0" smtClean="0"/>
              <a:t> approvato dalla Giunta entro 20 giorni dall’approvazione del bilancio ;</a:t>
            </a:r>
          </a:p>
          <a:p>
            <a:r>
              <a:rPr lang="it-IT" dirty="0" smtClean="0"/>
              <a:t>g) </a:t>
            </a:r>
            <a:r>
              <a:rPr lang="it-IT" i="1" dirty="0" smtClean="0"/>
              <a:t> </a:t>
            </a:r>
            <a:r>
              <a:rPr lang="it-IT" dirty="0" smtClean="0"/>
              <a:t>lo schema di delibera di assestamento del bilancio, comprendente lo stato di attuazione dei programmi e il controllo della salvaguardia degli equilibri di bilancio, da presentare al Consiglio entro il 31 luglio di ogni anno; </a:t>
            </a:r>
          </a:p>
          <a:p>
            <a:r>
              <a:rPr lang="it-IT" dirty="0" smtClean="0"/>
              <a:t>h) lo schema di rendiconto sulla gestione</a:t>
            </a:r>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t>
            </a:r>
            <a:endParaRPr lang="it-IT" dirty="0"/>
          </a:p>
        </p:txBody>
      </p:sp>
      <p:sp>
        <p:nvSpPr>
          <p:cNvPr id="3" name="Segnaposto contenuto 2"/>
          <p:cNvSpPr>
            <a:spLocks noGrp="1"/>
          </p:cNvSpPr>
          <p:nvPr>
            <p:ph idx="1"/>
          </p:nvPr>
        </p:nvSpPr>
        <p:spPr/>
        <p:txBody>
          <a:bodyPr/>
          <a:lstStyle/>
          <a:p>
            <a:r>
              <a:rPr lang="it-IT" dirty="0" smtClean="0"/>
              <a:t>Entro il 31 luglio di ciascun anno la Giunta presenta al Consiglio il Documento Unico di Programmazione (DUP), che sostituisce, per gli enti in sperimentazione, la relazione previsionale e programmatica. </a:t>
            </a:r>
          </a:p>
          <a:p>
            <a:r>
              <a:rPr lang="it-IT" dirty="0" smtClean="0"/>
              <a:t>Il DUP è lo strumento che permette l’attività di guida strategica ed operativa degli enti locali e consente di fronteggiare in modo permanente, sistemico e unitario le discontinuità ambientali e organizzative</a:t>
            </a:r>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Il DUP costituisce, nel rispetto del principio del coordinamento e coerenza dei documenti di bilancio, il presupposto necessario di tutti gli altri documenti di programmazione.</a:t>
            </a:r>
          </a:p>
          <a:p>
            <a:r>
              <a:rPr lang="it-IT" dirty="0" smtClean="0"/>
              <a:t>Il DUP si compone di due sezioni: la Sezione Strategica (</a:t>
            </a:r>
            <a:r>
              <a:rPr lang="it-IT" dirty="0" err="1" smtClean="0"/>
              <a:t>SeS</a:t>
            </a:r>
            <a:r>
              <a:rPr lang="it-IT" dirty="0" smtClean="0"/>
              <a:t>) e la Sezione Operativa (</a:t>
            </a:r>
            <a:r>
              <a:rPr lang="it-IT" dirty="0" err="1" smtClean="0"/>
              <a:t>SeO</a:t>
            </a:r>
            <a:r>
              <a:rPr lang="it-IT" dirty="0" smtClean="0"/>
              <a:t>). La prima ha un orizzonte temporale di riferimento pari a quello del mandato amministrativo, la seconda pari a quello del bilancio di previsione</a:t>
            </a:r>
            <a:endParaRPr lang="it-I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La </a:t>
            </a:r>
            <a:r>
              <a:rPr lang="it-IT" dirty="0" err="1" smtClean="0"/>
              <a:t>SeS</a:t>
            </a:r>
            <a:r>
              <a:rPr lang="it-IT" dirty="0" smtClean="0"/>
              <a:t> sviluppa e concretizza le linee programmatiche di mandato di cui all’art. 46 comma 3 del decreto legislativo 18 agosto 2000, n. 267 e individua, in coerenza con il quadro normativo di riferimento, gli indirizzi strategici dell’ente</a:t>
            </a:r>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u="sng" dirty="0" smtClean="0"/>
              <a:t>Il quadro strategico di riferimento è definito anche in coerenza con le linee di indirizzo della programmazione regionale e tenendo conto del concorso al perseguimento degli obiettivi di finanza pubblica definiti  in  ambito nazionale in coerenza con le procedure e i criteri stabiliti dall'Unione Europea.</a:t>
            </a:r>
            <a:endParaRPr lang="it-I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la </a:t>
            </a:r>
            <a:r>
              <a:rPr lang="it-IT" dirty="0" err="1" smtClean="0"/>
              <a:t>SeS</a:t>
            </a:r>
            <a:r>
              <a:rPr lang="it-IT" dirty="0" smtClean="0"/>
              <a:t> individua, in coerenza con il quadro normativo di riferimento e con gli obiettivi generali di finanza pubblica, le </a:t>
            </a:r>
            <a:r>
              <a:rPr lang="it-IT" b="1" dirty="0" smtClean="0"/>
              <a:t>principali scelte</a:t>
            </a:r>
            <a:r>
              <a:rPr lang="it-IT" dirty="0" smtClean="0"/>
              <a:t> che caratterizzano il programma dell’amministrazione da realizzare nel corso del mandato amministrativo e che possono avere un impatto di medio e lungo periodo</a:t>
            </a:r>
            <a:endParaRPr lang="it-IT"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Gli obiettivi strategici, nell’ambito di ciascuna missione, sono definiti con riferimento all’ente. Per ogni obiettivo strategico è individuato anche il contributo che il gruppo amministrazione pubblica può e deve fornire per il suo conseguimento</a:t>
            </a:r>
            <a:endParaRPr lang="it-I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L’individuazione degli obiettivi strategici consegue a un </a:t>
            </a:r>
            <a:r>
              <a:rPr lang="it-IT" b="1" dirty="0" smtClean="0"/>
              <a:t>processo conoscitivo di analisi strategica delle condizioni esterne all’ente e di quelle interne</a:t>
            </a:r>
            <a:r>
              <a:rPr lang="it-IT" dirty="0" smtClean="0"/>
              <a:t>, sia in termini attuali che prospettici e alla definizione di indirizzi generali di natura strategica. </a:t>
            </a:r>
          </a:p>
          <a:p>
            <a:endParaRPr lang="it-I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Sono approfonditi:</a:t>
            </a:r>
            <a:endParaRPr lang="it-IT" dirty="0"/>
          </a:p>
        </p:txBody>
      </p:sp>
      <p:sp>
        <p:nvSpPr>
          <p:cNvPr id="3" name="Segnaposto contenuto 2"/>
          <p:cNvSpPr>
            <a:spLocks noGrp="1"/>
          </p:cNvSpPr>
          <p:nvPr>
            <p:ph idx="1"/>
          </p:nvPr>
        </p:nvSpPr>
        <p:spPr/>
        <p:txBody>
          <a:bodyPr>
            <a:normAutofit fontScale="92500" lnSpcReduction="10000"/>
          </a:bodyPr>
          <a:lstStyle/>
          <a:p>
            <a:pPr lvl="0"/>
            <a:r>
              <a:rPr lang="it-IT" dirty="0" smtClean="0"/>
              <a:t>Gli obiettivi individuati dal Governo per il periodo considerato anche alla luce degli indirizzi e delle scelte contenute nei documenti di programmazione comunitari e nazionali;</a:t>
            </a:r>
          </a:p>
          <a:p>
            <a:pPr lvl="0"/>
            <a:r>
              <a:rPr lang="it-IT" dirty="0" smtClean="0"/>
              <a:t>La valutazione corrente e prospettica della situazione socio-economica del territorio di riferimento e della domanda di servizi pubblici locali anche in considerazione dei risultati e delle prospettive future di sviluppo socio-economico;</a:t>
            </a:r>
          </a:p>
          <a:p>
            <a:pPr lvl="0"/>
            <a:r>
              <a:rPr lang="it-IT" dirty="0" smtClean="0"/>
              <a:t>I parametri economici essenziali utilizzati per identificare, a legislazione vigente, l’evoluzione dei flussi finanziari ed economici dell’ente e dei propri enti strumentali, </a:t>
            </a:r>
          </a:p>
          <a:p>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Contenuto obbligatorio</a:t>
            </a:r>
            <a:endParaRPr lang="it-IT" dirty="0"/>
          </a:p>
        </p:txBody>
      </p:sp>
      <p:sp>
        <p:nvSpPr>
          <p:cNvPr id="3" name="Segnaposto contenuto 2"/>
          <p:cNvSpPr>
            <a:spLocks noGrp="1"/>
          </p:cNvSpPr>
          <p:nvPr>
            <p:ph idx="1"/>
          </p:nvPr>
        </p:nvSpPr>
        <p:spPr/>
        <p:txBody>
          <a:bodyPr/>
          <a:lstStyle/>
          <a:p>
            <a:pPr lvl="0"/>
            <a:r>
              <a:rPr lang="it-IT" u="sng" dirty="0" smtClean="0"/>
              <a:t>1 organizzazione e modalità di gestione dei servizi pubblici locali tenuto conto dei fabbisogni e dei costi standard</a:t>
            </a:r>
            <a:r>
              <a:rPr lang="it-IT" dirty="0" smtClean="0"/>
              <a:t>. Saranno definiti gli indirizzi generali sul ruolo degli organismi ed enti strumentali e società controllate e partecipate con riferimento anche alla loro situazione economica e finanziaria, agli obiettivi di servizio e gestionali che devono perseguire e alle procedure di controllo di competenza dell’ente;</a:t>
            </a:r>
          </a:p>
          <a:p>
            <a:endParaRPr lang="it-IT"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229600" cy="204632"/>
          </a:xfrm>
        </p:spPr>
        <p:txBody>
          <a:bodyPr>
            <a:normAutofit fontScale="90000"/>
          </a:bodyPr>
          <a:lstStyle/>
          <a:p>
            <a:endParaRPr lang="it-IT" dirty="0"/>
          </a:p>
        </p:txBody>
      </p:sp>
      <p:sp>
        <p:nvSpPr>
          <p:cNvPr id="3" name="Segnaposto contenuto 2"/>
          <p:cNvSpPr>
            <a:spLocks noGrp="1"/>
          </p:cNvSpPr>
          <p:nvPr>
            <p:ph idx="1"/>
          </p:nvPr>
        </p:nvSpPr>
        <p:spPr>
          <a:xfrm>
            <a:off x="457200" y="980728"/>
            <a:ext cx="8229600" cy="5616624"/>
          </a:xfrm>
        </p:spPr>
        <p:txBody>
          <a:bodyPr>
            <a:normAutofit fontScale="77500" lnSpcReduction="20000"/>
          </a:bodyPr>
          <a:lstStyle/>
          <a:p>
            <a:pPr lvl="0"/>
            <a:r>
              <a:rPr lang="it-IT" sz="2800" u="sng" dirty="0" smtClean="0"/>
              <a:t>2 indirizzi generali di natura strategica relativi alle risorse e agli impieghi e sostenibilità economico finanziaria attuale e prospettica</a:t>
            </a:r>
            <a:r>
              <a:rPr lang="it-IT" sz="2800" dirty="0" smtClean="0"/>
              <a:t>. </a:t>
            </a:r>
            <a:endParaRPr lang="it-IT" sz="2400" dirty="0" smtClean="0"/>
          </a:p>
          <a:p>
            <a:pPr lvl="1"/>
            <a:r>
              <a:rPr lang="it-IT" u="sng" dirty="0" smtClean="0"/>
              <a:t>gli investimenti e la realizzazione delle opere pubbliche</a:t>
            </a:r>
            <a:r>
              <a:rPr lang="it-IT" dirty="0" smtClean="0"/>
              <a:t> con indicazione del fabbisogno in termini di spesa di investimento e dei riflessi per quanto riguarda la spesa corrente per ciascuno degli anni dell'arco temporale di riferimento della </a:t>
            </a:r>
            <a:r>
              <a:rPr lang="it-IT" dirty="0" err="1" smtClean="0"/>
              <a:t>SeS</a:t>
            </a:r>
            <a:r>
              <a:rPr lang="it-IT" dirty="0" smtClean="0"/>
              <a:t>;</a:t>
            </a:r>
          </a:p>
          <a:p>
            <a:pPr lvl="1"/>
            <a:r>
              <a:rPr lang="it-IT" dirty="0" smtClean="0"/>
              <a:t>i </a:t>
            </a:r>
            <a:r>
              <a:rPr lang="it-IT" u="sng" dirty="0" smtClean="0"/>
              <a:t>programmi ed i progetti di investimento in corso di esecuzione e non ancora conclusi</a:t>
            </a:r>
            <a:r>
              <a:rPr lang="it-IT" dirty="0" smtClean="0"/>
              <a:t>;</a:t>
            </a:r>
          </a:p>
          <a:p>
            <a:pPr lvl="1"/>
            <a:r>
              <a:rPr lang="it-IT" u="sng" dirty="0" smtClean="0"/>
              <a:t>i tributi e le tariffe dei servizi pubblici</a:t>
            </a:r>
            <a:r>
              <a:rPr lang="it-IT" dirty="0" smtClean="0"/>
              <a:t>;</a:t>
            </a:r>
          </a:p>
          <a:p>
            <a:pPr lvl="1"/>
            <a:r>
              <a:rPr lang="it-IT" u="sng" dirty="0" smtClean="0"/>
              <a:t>la spesa corrente con specifico riferimento alla gestione delle funzioni fondamentali </a:t>
            </a:r>
            <a:r>
              <a:rPr lang="it-IT" dirty="0" smtClean="0"/>
              <a:t>anche con riferimento alla qualità dei servizi resi e agli obiettivi di servizio;</a:t>
            </a:r>
          </a:p>
          <a:p>
            <a:pPr lvl="1"/>
            <a:r>
              <a:rPr lang="it-IT" u="sng" dirty="0" smtClean="0"/>
              <a:t>l’analisi delle necessità finanziarie e strutturali per l’espletamento dei programmi ricompresi nelle varie missioni;</a:t>
            </a:r>
            <a:endParaRPr lang="it-IT" dirty="0" smtClean="0"/>
          </a:p>
          <a:p>
            <a:pPr lvl="1"/>
            <a:r>
              <a:rPr lang="it-IT" u="sng" dirty="0" smtClean="0"/>
              <a:t>la gestione del patrimonio</a:t>
            </a:r>
            <a:r>
              <a:rPr lang="it-IT" dirty="0" smtClean="0"/>
              <a:t>;</a:t>
            </a:r>
          </a:p>
          <a:p>
            <a:pPr lvl="1"/>
            <a:r>
              <a:rPr lang="it-IT" dirty="0" smtClean="0"/>
              <a:t>il reperimento e l’impiego di risorse straordinarie e in conto capitale;</a:t>
            </a:r>
          </a:p>
          <a:p>
            <a:pPr lvl="1"/>
            <a:r>
              <a:rPr lang="it-IT" u="sng" dirty="0" smtClean="0"/>
              <a:t>l’indebitamento con analisi della relativa sostenibilità e andamento tendenziale nel periodo di mandato</a:t>
            </a:r>
            <a:r>
              <a:rPr lang="it-IT" dirty="0" smtClean="0"/>
              <a:t>;</a:t>
            </a:r>
          </a:p>
          <a:p>
            <a:pPr lvl="1"/>
            <a:r>
              <a:rPr lang="it-IT" u="sng" dirty="0" smtClean="0"/>
              <a:t>gli equilibri della situazione corrente e generali del bilancio ed i relativi equilibri in termini di cassa.</a:t>
            </a:r>
            <a:endParaRPr lang="it-IT" dirty="0" smtClean="0"/>
          </a:p>
          <a:p>
            <a:endParaRPr lang="it-IT"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pPr lvl="0"/>
            <a:r>
              <a:rPr lang="it-IT" u="sng" dirty="0" smtClean="0"/>
              <a:t>3 Disponibilità e gestione delle risorse umane con riferimento alla struttura organizzativa dell’ente in tutte le sue articolazioni</a:t>
            </a:r>
            <a:r>
              <a:rPr lang="it-IT" dirty="0" smtClean="0"/>
              <a:t> e alla sua evoluzione nel tempo anche in termini di spesa.</a:t>
            </a:r>
          </a:p>
          <a:p>
            <a:r>
              <a:rPr lang="it-IT" u="sng" dirty="0" smtClean="0"/>
              <a:t>4 Coerenza e compatibilità presente e futura con le disposizioni del patto di stabilità interno e con i vincoli di finanza pubblica</a:t>
            </a:r>
            <a:endParaRPr lang="it-IT"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b="1" dirty="0" smtClean="0"/>
              <a:t>Gli effetti economico-finanziari delle attività necessarie per conseguire gli obiettivi strategici sono quantificati, con progressivo dettaglio nella </a:t>
            </a:r>
            <a:r>
              <a:rPr lang="it-IT" b="1" dirty="0" err="1" smtClean="0"/>
              <a:t>SeO</a:t>
            </a:r>
            <a:r>
              <a:rPr lang="it-IT" b="1" dirty="0" smtClean="0"/>
              <a:t> del DUP e negli altri documenti di programmazione</a:t>
            </a:r>
            <a:endParaRPr lang="it-IT"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i="1" u="sng" dirty="0" smtClean="0"/>
              <a:t>Ogni anno gli obiettivi strategici, contenuti nella </a:t>
            </a:r>
            <a:r>
              <a:rPr lang="it-IT" i="1" u="sng" dirty="0" err="1" smtClean="0"/>
              <a:t>SeS</a:t>
            </a:r>
            <a:r>
              <a:rPr lang="it-IT" i="1" u="sng" dirty="0" smtClean="0"/>
              <a:t>, sono verificati nello stato di attuazione  e possono essere, a seguito di variazioni rispetto a quanto previsto nell’anno precedente e dandone adeguata motivazione, opportunamente riformulati</a:t>
            </a:r>
            <a:endParaRPr lang="it-IT"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La </a:t>
            </a:r>
            <a:r>
              <a:rPr lang="it-IT" dirty="0" err="1" smtClean="0"/>
              <a:t>SeO</a:t>
            </a:r>
            <a:r>
              <a:rPr lang="it-IT" dirty="0" smtClean="0"/>
              <a:t> ha carattere generale, contenuto programmatico e costituisce lo strumento a supporto del processo di previsione definito sulla base degli indirizzi generali e degli obiettivi strategici fissati nella </a:t>
            </a:r>
            <a:r>
              <a:rPr lang="it-IT" dirty="0" err="1" smtClean="0"/>
              <a:t>SeS</a:t>
            </a:r>
            <a:r>
              <a:rPr lang="it-IT" dirty="0" smtClean="0"/>
              <a:t> del DUP. In particolare, la </a:t>
            </a:r>
            <a:r>
              <a:rPr lang="it-IT" dirty="0" err="1" smtClean="0"/>
              <a:t>SeO</a:t>
            </a:r>
            <a:r>
              <a:rPr lang="it-IT" dirty="0" smtClean="0"/>
              <a:t> contiene la programmazione operativa dell’ente avendo a riferimento un arco temporale sia annuale che pluriennale</a:t>
            </a:r>
            <a:endParaRPr lang="it-I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dirty="0" smtClean="0"/>
              <a:t>Il contenuto della </a:t>
            </a:r>
            <a:r>
              <a:rPr lang="it-IT" dirty="0" err="1" smtClean="0"/>
              <a:t>SeO</a:t>
            </a:r>
            <a:r>
              <a:rPr lang="it-IT" dirty="0" smtClean="0"/>
              <a:t>, predisposto in base alle previsioni ed agli obiettivi fissati nella </a:t>
            </a:r>
            <a:r>
              <a:rPr lang="it-IT" dirty="0" err="1" smtClean="0"/>
              <a:t>SeS</a:t>
            </a:r>
            <a:r>
              <a:rPr lang="it-IT" dirty="0" smtClean="0"/>
              <a:t>, costituisce giuda e vincolo ai processi di redazione dei documenti contabili di previsione dell’ente.</a:t>
            </a:r>
          </a:p>
          <a:p>
            <a:r>
              <a:rPr lang="it-IT" dirty="0" smtClean="0"/>
              <a:t> </a:t>
            </a:r>
          </a:p>
          <a:p>
            <a:r>
              <a:rPr lang="it-IT" dirty="0" smtClean="0"/>
              <a:t>La </a:t>
            </a:r>
            <a:r>
              <a:rPr lang="it-IT" dirty="0" err="1" smtClean="0"/>
              <a:t>SeO</a:t>
            </a:r>
            <a:r>
              <a:rPr lang="it-IT" dirty="0" smtClean="0"/>
              <a:t> è redatta, per il suo contenuto finanziario, per competenza con riferimento all’intero periodo considerato, e per cassa con riferimento al primo esercizio, si fonda su valutazioni di natura economico-patrimoniale e copre un arco temporale pari a quello del bilancio  di previsione</a:t>
            </a:r>
            <a:endParaRPr lang="it-IT"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b="1" dirty="0" smtClean="0"/>
              <a:t>La </a:t>
            </a:r>
            <a:r>
              <a:rPr lang="it-IT" b="1" dirty="0" err="1" smtClean="0"/>
              <a:t>SeO</a:t>
            </a:r>
            <a:r>
              <a:rPr lang="it-IT" b="1" dirty="0" smtClean="0"/>
              <a:t> individua, per ogni singola missione, i programmi che l’ente intende realizzare per conseguire gli obiettivi strategici definiti nella </a:t>
            </a:r>
            <a:r>
              <a:rPr lang="it-IT" b="1" dirty="0" err="1" smtClean="0"/>
              <a:t>SeS</a:t>
            </a:r>
            <a:r>
              <a:rPr lang="it-IT" b="1" dirty="0" smtClean="0"/>
              <a:t>.</a:t>
            </a:r>
            <a:r>
              <a:rPr lang="it-IT" dirty="0" smtClean="0"/>
              <a:t> </a:t>
            </a:r>
            <a:r>
              <a:rPr lang="it-IT" i="1" dirty="0" smtClean="0"/>
              <a:t>Per ogni programma, e per tutto il periodo di riferimento del DUP, sono individuati gli obiettivi operativi annuali da raggiungere</a:t>
            </a:r>
            <a:endParaRPr lang="it-IT" i="1"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lnSpcReduction="20000"/>
          </a:bodyPr>
          <a:lstStyle/>
          <a:p>
            <a:r>
              <a:rPr lang="it-IT" dirty="0" smtClean="0"/>
              <a:t>La </a:t>
            </a:r>
            <a:r>
              <a:rPr lang="it-IT" dirty="0" err="1" smtClean="0"/>
              <a:t>SeO</a:t>
            </a:r>
            <a:r>
              <a:rPr lang="it-IT" dirty="0" smtClean="0"/>
              <a:t> ha i seguenti scopi: </a:t>
            </a:r>
          </a:p>
          <a:p>
            <a:pPr lvl="0"/>
            <a:r>
              <a:rPr lang="it-IT" dirty="0" smtClean="0"/>
              <a:t>definire, con riferimento all’ente e al gruppo amministrazione pubblica, </a:t>
            </a:r>
            <a:r>
              <a:rPr lang="it-IT" b="1" dirty="0" smtClean="0"/>
              <a:t>gli obiettivi dei programmi all’interno delle singole missioni</a:t>
            </a:r>
            <a:r>
              <a:rPr lang="it-IT" dirty="0" smtClean="0"/>
              <a:t>. Con specifico riferimento all’ente devono essere indicati anche i fabbisogni di spesa e le relative modalità di finanziamento; </a:t>
            </a:r>
          </a:p>
          <a:p>
            <a:pPr lvl="0"/>
            <a:r>
              <a:rPr lang="it-IT" dirty="0" smtClean="0"/>
              <a:t>orientare e guidare le successive deliberazioni del Consiglio e della Giunta;</a:t>
            </a:r>
          </a:p>
          <a:p>
            <a:r>
              <a:rPr lang="it-IT" dirty="0" smtClean="0"/>
              <a:t>costituire il presupposto dell’attività di controllo strategico e dei risultati conseguiti dall’ente, con particolare riferimento allo stato di attuazione dei programmi nell’ambito delle missioni e alla relazione al rendiconto di gestione</a:t>
            </a:r>
            <a:endParaRPr lang="it-IT"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Contenuto minimo</a:t>
            </a:r>
            <a:endParaRPr lang="it-IT" dirty="0"/>
          </a:p>
        </p:txBody>
      </p:sp>
      <p:sp>
        <p:nvSpPr>
          <p:cNvPr id="3" name="Segnaposto contenuto 2"/>
          <p:cNvSpPr>
            <a:spLocks noGrp="1"/>
          </p:cNvSpPr>
          <p:nvPr>
            <p:ph idx="1"/>
          </p:nvPr>
        </p:nvSpPr>
        <p:spPr/>
        <p:txBody>
          <a:bodyPr>
            <a:normAutofit fontScale="92500" lnSpcReduction="10000"/>
          </a:bodyPr>
          <a:lstStyle/>
          <a:p>
            <a:pPr lvl="0"/>
            <a:r>
              <a:rPr lang="it-IT" dirty="0" smtClean="0"/>
              <a:t>dall’indicazione degli indirizzi e degli obiettivi degli organismi facenti parte del gruppo amministrazione pubblica;</a:t>
            </a:r>
          </a:p>
          <a:p>
            <a:pPr lvl="0"/>
            <a:r>
              <a:rPr lang="it-IT" dirty="0" smtClean="0"/>
              <a:t>dalla dimostrazione della coerenza delle previsioni di bilancio con gli strumenti urbanistici vigenti; </a:t>
            </a:r>
          </a:p>
          <a:p>
            <a:pPr lvl="0"/>
            <a:r>
              <a:rPr lang="it-IT" dirty="0" smtClean="0"/>
              <a:t>per la parte entrata, da una valutazione generale sui mezzi finanziari, individuando le fonti di finanziamento ed evidenziando l'andamento storico degli stessi ed i relativi vincoli; </a:t>
            </a:r>
          </a:p>
          <a:p>
            <a:pPr lvl="0"/>
            <a:r>
              <a:rPr lang="it-IT" dirty="0" smtClean="0"/>
              <a:t>dagli indirizzi in materia di tributi e tariffe dei servizi;</a:t>
            </a:r>
          </a:p>
          <a:p>
            <a:pPr lvl="0"/>
            <a:r>
              <a:rPr lang="it-IT" dirty="0" smtClean="0"/>
              <a:t>dagli indirizzi sul ricorso all’indebitamento per il finanziamento degli investimenti;</a:t>
            </a:r>
          </a:p>
          <a:p>
            <a:endParaRPr lang="it-IT"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85000" lnSpcReduction="10000"/>
          </a:bodyPr>
          <a:lstStyle/>
          <a:p>
            <a:pPr lvl="0"/>
            <a:r>
              <a:rPr lang="it-IT" dirty="0" smtClean="0"/>
              <a:t>per la parte spesa, da una redazione per programmi all’interno delle missioni, con indicazione delle finalità che si intendono conseguire, della motivazione delle scelte di indirizzo effettuate e delle risorse umane e strumentali ad esse destinate;</a:t>
            </a:r>
          </a:p>
          <a:p>
            <a:pPr lvl="0"/>
            <a:r>
              <a:rPr lang="it-IT" dirty="0" smtClean="0"/>
              <a:t>dall’analisi e valutazione degli impegni pluriennali di spesa già assunti;</a:t>
            </a:r>
          </a:p>
          <a:p>
            <a:pPr lvl="0"/>
            <a:r>
              <a:rPr lang="it-IT" dirty="0" smtClean="0"/>
              <a:t>dalla valutazione sulla situazione economico – finanziaria degli organismi gestionali esterni;</a:t>
            </a:r>
          </a:p>
          <a:p>
            <a:pPr lvl="0"/>
            <a:r>
              <a:rPr lang="it-IT" dirty="0" smtClean="0"/>
              <a:t>dalla programmazione dei lavori pubblici svolta in conformità ad un programma triennale e ai suoi aggiornamenti annuali;</a:t>
            </a:r>
          </a:p>
          <a:p>
            <a:pPr lvl="0"/>
            <a:r>
              <a:rPr lang="it-IT" dirty="0" smtClean="0"/>
              <a:t>dalla programmazione del fabbisogno di personale a livello triennale e annuale;</a:t>
            </a:r>
          </a:p>
          <a:p>
            <a:r>
              <a:rPr lang="it-IT" dirty="0" smtClean="0"/>
              <a:t>dal piano delle alienazioni e valorizzazioni dei beni patrimoniali</a:t>
            </a:r>
            <a:endParaRPr lang="it-IT"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a:bodyPr>
          <a:lstStyle/>
          <a:p>
            <a:r>
              <a:rPr lang="it-IT" sz="2800" dirty="0" smtClean="0"/>
              <a:t>La </a:t>
            </a:r>
            <a:r>
              <a:rPr lang="it-IT" sz="2800" dirty="0" err="1" smtClean="0"/>
              <a:t>SeO</a:t>
            </a:r>
            <a:r>
              <a:rPr lang="it-IT" sz="2800" dirty="0" smtClean="0"/>
              <a:t> si struttura in due parti fondamentali:</a:t>
            </a:r>
          </a:p>
          <a:p>
            <a:pPr lvl="1"/>
            <a:r>
              <a:rPr lang="it-IT" dirty="0" smtClean="0"/>
              <a:t>Parte 1, nella quale sono descritte le motivazioni delle scelte programmatiche effettuate, sia con riferimento all’ente sia al gruppo amministrazione pubblica, e definiti, per tutto il periodo di riferimento del DUP, i singoli programmi da realizzare ed i relativi obiettivi annuali;</a:t>
            </a:r>
          </a:p>
          <a:p>
            <a:r>
              <a:rPr lang="it-IT" sz="2800" dirty="0" smtClean="0"/>
              <a:t>Parte 2, contenente la programmazione dettagliata, relativamente all'arco temporale di riferimento del DUP, delle opere pubbliche, del fabbisogno di personale e delle alienazioni e valorizzazioni del patrimonio.</a:t>
            </a:r>
            <a:endParaRPr lang="it-IT"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b="1" dirty="0" smtClean="0"/>
              <a:t>Nella Parte 1 della </a:t>
            </a:r>
            <a:r>
              <a:rPr lang="it-IT" b="1" dirty="0" err="1" smtClean="0"/>
              <a:t>SeO</a:t>
            </a:r>
            <a:r>
              <a:rPr lang="it-IT" b="1" dirty="0" smtClean="0"/>
              <a:t> del DUP sono individuati, per ogni singola missione e coerentemente agli indirizzi strategici contenuti nella </a:t>
            </a:r>
            <a:r>
              <a:rPr lang="it-IT" b="1" dirty="0" err="1" smtClean="0"/>
              <a:t>SeS</a:t>
            </a:r>
            <a:r>
              <a:rPr lang="it-IT" b="1" dirty="0" smtClean="0"/>
              <a:t>, i programmi operativi che l’ente intende realizzare nell'arco pluriennale di riferimento della </a:t>
            </a:r>
            <a:r>
              <a:rPr lang="it-IT" b="1" dirty="0" err="1" smtClean="0"/>
              <a:t>SeO</a:t>
            </a:r>
            <a:r>
              <a:rPr lang="it-IT" b="1" dirty="0" smtClean="0"/>
              <a:t> del DUP. </a:t>
            </a:r>
            <a:endParaRPr lang="it-IT" dirty="0" smtClean="0"/>
          </a:p>
          <a:p>
            <a:r>
              <a:rPr lang="it-IT" dirty="0" smtClean="0"/>
              <a:t>La definizione degli obiettivi dei programmi che l'ente intende realizzare deve avvenire in modo coerente con gli obiettivi strategici definiti nella </a:t>
            </a:r>
            <a:r>
              <a:rPr lang="it-IT" dirty="0" err="1" smtClean="0"/>
              <a:t>SeS</a:t>
            </a:r>
            <a:endParaRPr lang="it-IT"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solidFill>
                  <a:srgbClr val="FF0000"/>
                </a:solidFill>
              </a:rPr>
              <a:t>Per ogni programma devono essere definite le finalità e gli obiettivi annuali e pluriennali che si intendono perseguire, la motivazione delle scelte effettuate ed individuate le risorse finanziarie, umane e strumentali ad esso destinate</a:t>
            </a:r>
            <a:endParaRPr lang="it-IT" dirty="0">
              <a:solidFill>
                <a:srgbClr val="FF000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u="sng" dirty="0" smtClean="0"/>
              <a:t>Gli obiettivi individuati per ogni programma rappresentano la declinazione annuale e pluriennale degli obiettivi strategici contenuti nella </a:t>
            </a:r>
            <a:r>
              <a:rPr lang="it-IT" u="sng" dirty="0" err="1" smtClean="0"/>
              <a:t>SeS</a:t>
            </a:r>
            <a:r>
              <a:rPr lang="it-IT" u="sng" dirty="0" smtClean="0"/>
              <a:t> e costituiscono indirizzo vincolante per i successivi atti di programmazione, in applicazione del principio della coerenza tra i documenti di programmazione</a:t>
            </a:r>
            <a:r>
              <a:rPr lang="it-IT" dirty="0" smtClean="0"/>
              <a:t>. </a:t>
            </a:r>
            <a:endParaRPr lang="it-IT"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b="1" dirty="0" smtClean="0"/>
              <a:t>L’individuazione delle finalità e la fissazione degli obiettivi per i programmi deve “guidare”, negli altri strumenti di programmazione, l’individuazione dei progetti strumentali alla loro realizzazione e l’affidamento di obiettivi e risorse ai responsabili dei servizi</a:t>
            </a:r>
            <a:endParaRPr lang="it-IT"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Gli obiettivi dei programmi devono essere controllati annualmente a fine di verificarne il grado di raggiungimento e, laddove necessario, modificati, dandone adeguata giustificazione, per dare una rappresentazione veritiera e corretta dei futuri andamenti dell’ente e del processo di formulazione dei programmi all’interno delle missioni. </a:t>
            </a:r>
          </a:p>
          <a:p>
            <a:endParaRPr lang="it-IT"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In ogni caso il programma è il cardine della programmazione e, di conseguenza, il contenuto dei programmi deve esprimere il momento chiave della predisposizione del bilancio finalizzato alla gestione delle funzioni fondamentali dell’ente.</a:t>
            </a:r>
          </a:p>
          <a:p>
            <a:endParaRPr lang="it-IT"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Il contenuto del programma è l’elemento fondamentale della struttura del sistema di bilancio ed il perno intorno al quale definire i rapporti tra organi di governo, e tra questi e la struttura organizzativa e delle responsabilità di gestione dell’ente, nonché per la corretta informazione sui contenuti effettivi delle scelte dell’amministrazione agli utilizzatori del sistema di bilancio</a:t>
            </a:r>
            <a:endParaRPr lang="it-IT"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Nella costruzione, formulazione e approvazione dei programmi si svolge l’attività di definizione delle scelte “politiche” che è propria del massimo organo elettivo preposto all’indirizzo e al controllo. Si devono esprimere con chiarezza le decisioni politiche che caratterizzano l’ente e l’impatto economico, finanziario e sociale che avranno.</a:t>
            </a:r>
          </a:p>
          <a:p>
            <a:endParaRPr lang="it-IT"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b="1" dirty="0" smtClean="0"/>
              <a:t>I programmi devono essere analiticamente definiti in modo da costituire la base sulla quale implementare il processo di definizione degli indirizzi e delle scelte che deve, successivamente, portare, tramite la predisposizione e l’approvazione del PEG, all’affidamento di obiettivi e risorse ai responsabili dei servizi</a:t>
            </a:r>
            <a:endParaRPr lang="it-IT"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I mezzi finanziari necessari per la realizzazione dei programmi all’interno delle missioni devono essere “valutati”, e cioè: </a:t>
            </a:r>
          </a:p>
          <a:p>
            <a:r>
              <a:rPr lang="it-IT" dirty="0" smtClean="0"/>
              <a:t> individuati quanto a tipologia; </a:t>
            </a:r>
          </a:p>
          <a:p>
            <a:pPr lvl="0"/>
            <a:r>
              <a:rPr lang="it-IT" dirty="0" smtClean="0"/>
              <a:t>quantificati in relazione al singolo cespite; </a:t>
            </a:r>
          </a:p>
          <a:p>
            <a:pPr lvl="0"/>
            <a:r>
              <a:rPr lang="it-IT" dirty="0" smtClean="0"/>
              <a:t>descritti in rapporto alle rispettive caratteristiche; </a:t>
            </a:r>
          </a:p>
          <a:p>
            <a:r>
              <a:rPr lang="it-IT" dirty="0" smtClean="0"/>
              <a:t>misurati in termini di gettito finanziario</a:t>
            </a:r>
            <a:endParaRPr lang="it-IT"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it-IT" b="1" dirty="0" smtClean="0"/>
              <a:t>La Parte 2 della </a:t>
            </a:r>
            <a:r>
              <a:rPr lang="it-IT" b="1" dirty="0" err="1" smtClean="0"/>
              <a:t>SeO</a:t>
            </a:r>
            <a:r>
              <a:rPr lang="it-IT" b="1" dirty="0" smtClean="0"/>
              <a:t> comprende la programmazione in materia di lavori pubblici, personale e patrimonio</a:t>
            </a:r>
            <a:r>
              <a:rPr lang="it-IT" dirty="0" smtClean="0"/>
              <a:t>.</a:t>
            </a:r>
          </a:p>
          <a:p>
            <a:r>
              <a:rPr lang="it-IT" dirty="0" smtClean="0"/>
              <a:t>La realizzazione dei lavori pubblici degli enti locali deve essere svolta in conformità ad un programma triennale e  ai suoi aggiornamenti annuali che sono ricompresi nella </a:t>
            </a:r>
            <a:r>
              <a:rPr lang="it-IT" dirty="0" err="1" smtClean="0"/>
              <a:t>SeO</a:t>
            </a:r>
            <a:r>
              <a:rPr lang="it-IT" dirty="0" smtClean="0"/>
              <a:t> del DUP. </a:t>
            </a:r>
          </a:p>
          <a:p>
            <a:r>
              <a:rPr lang="it-IT" dirty="0" smtClean="0"/>
              <a:t>I lavori da realizzare nel primo anno del triennio sono compresi nell’elenco annuale che costituisce il  documento di previsione per gli investimenti in lavori pubblici e  il loro finanziamento</a:t>
            </a:r>
            <a:endParaRPr lang="it-IT"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sz="2800" dirty="0" smtClean="0"/>
              <a:t>Il programma deve in ogni modo indicare: </a:t>
            </a:r>
          </a:p>
          <a:p>
            <a:pPr lvl="1"/>
            <a:r>
              <a:rPr lang="it-IT" dirty="0" smtClean="0"/>
              <a:t>le priorità e le azioni da intraprendere come richiesto dalla legge; </a:t>
            </a:r>
          </a:p>
          <a:p>
            <a:pPr lvl="1"/>
            <a:r>
              <a:rPr lang="it-IT" dirty="0" smtClean="0"/>
              <a:t>la stima dei tempi e la durata degli adempimenti amministrativi di realizzazione delle opere e del collaudo;</a:t>
            </a:r>
          </a:p>
          <a:p>
            <a:r>
              <a:rPr lang="it-IT" sz="2800" dirty="0" smtClean="0"/>
              <a:t>La stima dei fabbisogni espressi in termini sia di competenza, sia di cassa, al fine del relativo finanziamento in coerenza con i vincoli di finanza pubblica</a:t>
            </a:r>
            <a:endParaRPr lang="it-IT"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Trattando della programmazione dei lavori pubblici si dovrà fare necessariamente riferimento al “Fondo pluriennale vincolato” come saldo  finanziario, costituito da risorse già accertate destinate al finanziamento di obbligazioni passive dell’ente già impegnate, ma esigibili in esercizi successivi a quello in cui è accertata l’entrata</a:t>
            </a:r>
            <a:endParaRPr lang="it-IT"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smtClean="0"/>
              <a:t>La programmazione del fabbisogno di personale che gli organi di vertice degli enti sono tenuti ad approvare, ai sensi di legge, deve assicurare le esigenze di funzionalità e di ottimizzazione delle risorse per il miglior funzionamento dei servizi compatibilmente con le disponibilità finanziarie e i vincoli di finanza pubblica. </a:t>
            </a:r>
          </a:p>
          <a:p>
            <a:endParaRPr lang="it-IT"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fontScale="92500"/>
          </a:bodyPr>
          <a:lstStyle/>
          <a:p>
            <a:r>
              <a:rPr lang="it-IT" dirty="0" smtClean="0"/>
              <a:t>Al fine di procedere al riordino, gestione e valorizzazione del proprio patrimonio immobiliare l’ente, con apposita delibera dell’organo di governo individua, redigendo apposito elenco, i singoli immobili di proprietà dell'ente. </a:t>
            </a:r>
          </a:p>
          <a:p>
            <a:r>
              <a:rPr lang="it-IT" dirty="0" smtClean="0"/>
              <a:t>Tra questi devono essere individuati quelli non strumentali all’esercizio delle proprie funzioni istituzionali e quelli suscettibili di valorizzazione ovvero di dismissione. Sulla base delle informazioni contenute nell’elenco deve essere predisposto il “Piano delle alienazioni e valorizzazioni patrimoniali” quale parte integrante del DUP. </a:t>
            </a:r>
            <a:endParaRPr lang="it-IT"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endParaRPr lang="it-IT"/>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nozio">
  <a:themeElements>
    <a:clrScheme name="Equinozi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Equinozi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nozi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78</TotalTime>
  <Words>2534</Words>
  <Application>Microsoft Office PowerPoint</Application>
  <PresentationFormat>Presentazione su schermo (4:3)</PresentationFormat>
  <Paragraphs>103</Paragraphs>
  <Slides>41</Slides>
  <Notes>0</Notes>
  <HiddenSlides>0</HiddenSlides>
  <MMClips>0</MMClips>
  <ScaleCrop>false</ScaleCrop>
  <HeadingPairs>
    <vt:vector size="4" baseType="variant">
      <vt:variant>
        <vt:lpstr>Tema</vt:lpstr>
      </vt:variant>
      <vt:variant>
        <vt:i4>1</vt:i4>
      </vt:variant>
      <vt:variant>
        <vt:lpstr>Titoli diapositive</vt:lpstr>
      </vt:variant>
      <vt:variant>
        <vt:i4>41</vt:i4>
      </vt:variant>
    </vt:vector>
  </HeadingPairs>
  <TitlesOfParts>
    <vt:vector size="42" baseType="lpstr">
      <vt:lpstr>Equinozio</vt:lpstr>
      <vt:lpstr>Art 151 tuel</vt:lpstr>
      <vt:lpstr>Diapositiva 2</vt:lpstr>
      <vt:lpstr>….</vt:lpstr>
      <vt:lpstr>Art 170 tuel </vt:lpstr>
      <vt:lpstr>Diapositiva 5</vt:lpstr>
      <vt:lpstr>…..</vt:lpstr>
      <vt:lpstr>Diapositiva 7</vt:lpstr>
      <vt:lpstr>Diapositiva 8</vt:lpstr>
      <vt:lpstr>Diapositiva 9</vt:lpstr>
      <vt:lpstr>Diapositiva 10</vt:lpstr>
      <vt:lpstr>Diapositiva 11</vt:lpstr>
      <vt:lpstr>Diapositiva 12</vt:lpstr>
      <vt:lpstr>Sono approfonditi:</vt:lpstr>
      <vt:lpstr>Contenuto obbligatorio</vt:lpstr>
      <vt:lpstr>Diapositiva 15</vt:lpstr>
      <vt:lpstr>Diapositiva 16</vt:lpstr>
      <vt:lpstr>Diapositiva 17</vt:lpstr>
      <vt:lpstr>Diapositiva 18</vt:lpstr>
      <vt:lpstr>Diapositiva 19</vt:lpstr>
      <vt:lpstr>Diapositiva 20</vt:lpstr>
      <vt:lpstr>Diapositiva 21</vt:lpstr>
      <vt:lpstr>Diapositiva 22</vt:lpstr>
      <vt:lpstr>Contenuto minimo</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 User</dc:creator>
  <cp:lastModifiedBy>Windows User</cp:lastModifiedBy>
  <cp:revision>2</cp:revision>
  <dcterms:created xsi:type="dcterms:W3CDTF">2018-05-08T08:08:47Z</dcterms:created>
  <dcterms:modified xsi:type="dcterms:W3CDTF">2018-05-08T09:43:03Z</dcterms:modified>
</cp:coreProperties>
</file>