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3" r:id="rId2"/>
    <p:sldId id="256" r:id="rId3"/>
    <p:sldId id="274" r:id="rId4"/>
    <p:sldId id="258" r:id="rId5"/>
    <p:sldId id="259" r:id="rId6"/>
    <p:sldId id="278" r:id="rId7"/>
    <p:sldId id="279" r:id="rId8"/>
    <p:sldId id="280" r:id="rId9"/>
    <p:sldId id="275" r:id="rId10"/>
    <p:sldId id="277" r:id="rId11"/>
    <p:sldId id="261" r:id="rId12"/>
    <p:sldId id="276" r:id="rId13"/>
    <p:sldId id="262" r:id="rId14"/>
    <p:sldId id="263" r:id="rId15"/>
    <p:sldId id="281" r:id="rId16"/>
    <p:sldId id="264" r:id="rId17"/>
    <p:sldId id="265" r:id="rId18"/>
    <p:sldId id="266" r:id="rId19"/>
    <p:sldId id="268" r:id="rId20"/>
    <p:sldId id="269" r:id="rId21"/>
    <p:sldId id="270" r:id="rId22"/>
    <p:sldId id="272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PIANIFICAZIONE, PROGRAMMAZIONE E PROGETTAZIONE  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xmlns="" val="318470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Le amministrazioni aggiudicatrici adottano il programma </a:t>
            </a:r>
            <a:r>
              <a:rPr lang="it-IT" sz="2800" dirty="0" smtClean="0"/>
              <a:t>biennale degli </a:t>
            </a:r>
            <a:r>
              <a:rPr lang="it-IT" sz="2800" dirty="0"/>
              <a:t>acquisti di beni e servizi e il programma triennale dei  </a:t>
            </a:r>
            <a:r>
              <a:rPr lang="it-IT" sz="2800" dirty="0" smtClean="0"/>
              <a:t>lavori pubblici</a:t>
            </a:r>
            <a:r>
              <a:rPr lang="it-IT" sz="2800" dirty="0"/>
              <a:t>, </a:t>
            </a:r>
            <a:r>
              <a:rPr lang="it-IT" sz="2800" dirty="0" err="1"/>
              <a:t>nonche</a:t>
            </a:r>
            <a:r>
              <a:rPr lang="it-IT" sz="2800" dirty="0"/>
              <a:t>' i relativi aggiornamenti annuali. I programmi  </a:t>
            </a:r>
            <a:r>
              <a:rPr lang="it-IT" sz="2800" dirty="0" smtClean="0"/>
              <a:t>sono approvati </a:t>
            </a:r>
            <a:r>
              <a:rPr lang="it-IT" sz="2800" dirty="0"/>
              <a:t>nel rispetto dei documenti programmatori e in coerenza  </a:t>
            </a:r>
            <a:r>
              <a:rPr lang="it-IT" sz="2800" dirty="0" smtClean="0"/>
              <a:t>con il </a:t>
            </a:r>
            <a:r>
              <a:rPr lang="it-IT" sz="2800" dirty="0"/>
              <a:t>bilancio</a:t>
            </a:r>
          </a:p>
        </p:txBody>
      </p:sp>
    </p:spTree>
    <p:extLst>
      <p:ext uri="{BB962C8B-B14F-4D97-AF65-F5344CB8AC3E}">
        <p14:creationId xmlns:p14="http://schemas.microsoft.com/office/powerpoint/2010/main" xmlns="" val="317248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Per quanto attiene alle modalità di adozione del programma, infatti, esso è adottato “in coerenza” con il bilancio e non </a:t>
            </a:r>
            <a:r>
              <a:rPr lang="it-IT" sz="2800" dirty="0" smtClean="0"/>
              <a:t>congiuntamente, </a:t>
            </a:r>
            <a:r>
              <a:rPr lang="it-IT" sz="2800" dirty="0" smtClean="0"/>
              <a:t>venendo incontro alle diverse tempistiche dei soggetti pubblici che approvano il bilancio e consentendo effettivamente di adottare il programma solo una volta che siano note le risorse disponibili.</a:t>
            </a:r>
            <a:endParaRPr lang="it-IT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programma biennale  di  forniture  e  servizi  e  i  </a:t>
            </a:r>
            <a:r>
              <a:rPr lang="it-IT" sz="2800" dirty="0" smtClean="0"/>
              <a:t>relativi aggiornamenti </a:t>
            </a:r>
            <a:r>
              <a:rPr lang="it-IT" sz="2800" dirty="0"/>
              <a:t>annuali contengono gli acquisti di beni e di servizi </a:t>
            </a:r>
            <a:r>
              <a:rPr lang="it-IT" sz="2800" dirty="0" smtClean="0"/>
              <a:t>di importo </a:t>
            </a:r>
            <a:r>
              <a:rPr lang="it-IT" sz="2800" dirty="0"/>
              <a:t>unitario stimato pari o superiore a 40.000 euro</a:t>
            </a:r>
          </a:p>
        </p:txBody>
      </p:sp>
    </p:spTree>
    <p:extLst>
      <p:ext uri="{BB962C8B-B14F-4D97-AF65-F5344CB8AC3E}">
        <p14:creationId xmlns:p14="http://schemas.microsoft.com/office/powerpoint/2010/main" xmlns="" val="3399017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programma biennale degli acquisti di  beni  e  servizi  e  il</a:t>
            </a:r>
          </a:p>
          <a:p>
            <a:pPr marL="0" indent="0">
              <a:buNone/>
            </a:pPr>
            <a:r>
              <a:rPr lang="it-IT" sz="2800" dirty="0"/>
              <a:t>programma  triennale  dei  lavori  pubblici,   </a:t>
            </a:r>
            <a:r>
              <a:rPr lang="it-IT" sz="2800" dirty="0" err="1"/>
              <a:t>nonche</a:t>
            </a:r>
            <a:r>
              <a:rPr lang="it-IT" sz="2800" dirty="0"/>
              <a:t>'   i   relativi</a:t>
            </a:r>
          </a:p>
          <a:p>
            <a:pPr marL="0" indent="0">
              <a:buNone/>
            </a:pPr>
            <a:r>
              <a:rPr lang="it-IT" sz="2800" dirty="0"/>
              <a:t>aggiornamenti annuali sono pubblicati sul  profilo  del  committente,</a:t>
            </a:r>
          </a:p>
          <a:p>
            <a:pPr marL="0" indent="0">
              <a:buNone/>
            </a:pPr>
            <a:r>
              <a:rPr lang="it-IT" sz="2800" dirty="0"/>
              <a:t>sul  sito  informatico  del  Ministero  delle  infrastrutture  e  dei</a:t>
            </a:r>
          </a:p>
          <a:p>
            <a:pPr marL="0" indent="0">
              <a:buNone/>
            </a:pPr>
            <a:r>
              <a:rPr lang="it-IT" sz="2800" dirty="0"/>
              <a:t>trasporti e dell'Osservatorio </a:t>
            </a:r>
          </a:p>
        </p:txBody>
      </p:sp>
    </p:spTree>
    <p:extLst>
      <p:ext uri="{BB962C8B-B14F-4D97-AF65-F5344CB8AC3E}">
        <p14:creationId xmlns:p14="http://schemas.microsoft.com/office/powerpoint/2010/main" xmlns="" val="173108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al fine consentire forme di aggregazione della domanda e raggiungere economie di scala che le amministrazioni pubbliche debbano comunicare, entro il mese di ottobre, l’elenco delle acquisizioni di forniture e servizi d’importo superiore a 1 milione di euro che prevedono di inserire nella programmazione biennale al Tavolo tecnico dei soggetti </a:t>
            </a:r>
            <a:r>
              <a:rPr lang="it-IT" sz="2800" dirty="0" smtClean="0"/>
              <a:t>aggregatori</a:t>
            </a:r>
            <a:endParaRPr lang="it-IT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le amministrazioni aggiudicatrici e gli enti aggiudicatori </a:t>
            </a:r>
            <a:r>
              <a:rPr lang="it-IT" sz="2800" dirty="0" smtClean="0"/>
              <a:t>devono pubblicare  </a:t>
            </a:r>
            <a:r>
              <a:rPr lang="it-IT" sz="2800" dirty="0" smtClean="0"/>
              <a:t>nel proprio profilo del committente, unitamente ai documenti prodotti dall’amministrazione, </a:t>
            </a:r>
            <a:r>
              <a:rPr lang="it-IT" sz="2800" b="1" dirty="0" smtClean="0"/>
              <a:t>tutti i contributi ricevuti da portatori di interesse</a:t>
            </a:r>
            <a:r>
              <a:rPr lang="it-IT" sz="2800" dirty="0" smtClean="0"/>
              <a:t> in relazione a lavori pubblici, forniture e servizi sia in fase di programmazione che nelle fasi di progettazione ed esecuzione, nonché i </a:t>
            </a:r>
            <a:r>
              <a:rPr lang="it-IT" sz="2800" b="1" dirty="0" smtClean="0"/>
              <a:t>resoconti di incontri e dibattiti </a:t>
            </a:r>
            <a:r>
              <a:rPr lang="it-IT" sz="2800" dirty="0" smtClean="0"/>
              <a:t>con i medesimi</a:t>
            </a:r>
            <a:endParaRPr lang="it-IT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800" dirty="0" smtClean="0"/>
              <a:t>Per </a:t>
            </a:r>
            <a:r>
              <a:rPr lang="it-IT" sz="2800" dirty="0" smtClean="0"/>
              <a:t>le </a:t>
            </a:r>
            <a:r>
              <a:rPr lang="it-IT" sz="2800" u="sng" dirty="0" smtClean="0"/>
              <a:t>grandi opere infrastrutturali </a:t>
            </a:r>
            <a:r>
              <a:rPr lang="it-IT" sz="2800" dirty="0" smtClean="0"/>
              <a:t>aventi impatto rilevante sull’ambiente, sulle città e sull’assetto del territorio, individuate per tipologia e soglie dimensionali con decreto del Ministero delle infrastrutture e dei trasporti, su proposta del Consiglio superiore dei lavori pubblici </a:t>
            </a:r>
            <a:r>
              <a:rPr lang="it-IT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obbligatorio il ricorso alla procedura di dibattito pubblico. </a:t>
            </a:r>
            <a:endParaRPr lang="it-IT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800" dirty="0" smtClean="0"/>
              <a:t>Gli esiti del dibattito pubblico e le osservazioni raccolte sono valutate in sede di predisposizione del progetto definitivo e sono discusse in sede di conferenze di servizi relative all’opera sottoposta al dibattito pubblico. </a:t>
            </a:r>
            <a:endParaRPr lang="it-IT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800" dirty="0" smtClean="0"/>
              <a:t>Il  programma  triennale  dei  lavori  pubblici  e  i  relativi aggiornamenti annuali contengono i lavori il cui valore  stimato  sia pari o superiore a 100.000 euro</a:t>
            </a:r>
          </a:p>
          <a:p>
            <a:pPr marL="0" indent="0">
              <a:buNone/>
            </a:pPr>
            <a:r>
              <a:rPr lang="it-IT" sz="2800" dirty="0" smtClean="0"/>
              <a:t>Per i lavori di importo pari  o  superiore  a  1.000.000  euro,  ai   fini   dell'inserimento nell'elenco  annuale,  le  amministrazioni  aggiudicatrici  approvano preventivamente il progetto di </a:t>
            </a:r>
            <a:r>
              <a:rPr lang="it-IT" sz="2800" dirty="0" err="1" smtClean="0"/>
              <a:t>fattibilita'</a:t>
            </a:r>
            <a:r>
              <a:rPr lang="it-IT" sz="2800" dirty="0" smtClean="0"/>
              <a:t> tecnica ed economica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L’articolo dispone, inoltre, che nell’ambito del programma triennale, le amministrazioni aggiudicatrici e gli enti aggiudicatori debbano individuare anche i lavori complessi e gli interventi suscettibili di essere realizzati attraverso contratti di concessione o di partenariato pubblico privato. Si prevede, altresì, che nell’elencazione delle fonti di finanziamento siano indicati anche i beni immobili disponibili.</a:t>
            </a:r>
            <a:endParaRPr lang="it-IT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Progettazione livelli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La progettazione in materia  di  lavori  pubblici  si  </a:t>
            </a:r>
            <a:r>
              <a:rPr lang="it-IT" sz="2800" dirty="0" smtClean="0"/>
              <a:t>articola, secondo  </a:t>
            </a:r>
            <a:r>
              <a:rPr lang="it-IT" sz="2800" dirty="0"/>
              <a:t>tre  livelli  di  successivi  approfondimenti  tecnici,   </a:t>
            </a:r>
            <a:r>
              <a:rPr lang="it-IT" sz="2800" dirty="0" smtClean="0"/>
              <a:t>in progetto </a:t>
            </a:r>
            <a:r>
              <a:rPr lang="it-IT" sz="2800" dirty="0"/>
              <a:t>di </a:t>
            </a:r>
            <a:r>
              <a:rPr lang="it-IT" sz="2800" dirty="0" smtClean="0"/>
              <a:t>fattibilità </a:t>
            </a:r>
            <a:r>
              <a:rPr lang="it-IT" sz="2800" dirty="0"/>
              <a:t>tecnica ed economica, progetto definitivo  </a:t>
            </a:r>
            <a:r>
              <a:rPr lang="it-IT" sz="2800" dirty="0" smtClean="0"/>
              <a:t>e progetto </a:t>
            </a:r>
            <a:r>
              <a:rPr lang="it-IT" sz="2800" dirty="0"/>
              <a:t>esecutivo</a:t>
            </a:r>
          </a:p>
        </p:txBody>
      </p:sp>
    </p:spTree>
    <p:extLst>
      <p:ext uri="{BB962C8B-B14F-4D97-AF65-F5344CB8AC3E}">
        <p14:creationId xmlns:p14="http://schemas.microsoft.com/office/powerpoint/2010/main" xmlns="" val="1709301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209006"/>
            <a:ext cx="10131425" cy="862149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 livelli di progettazione devono assicurare: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901337"/>
            <a:ext cx="10131425" cy="57476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800" dirty="0" smtClean="0"/>
              <a:t>- </a:t>
            </a:r>
            <a:r>
              <a:rPr lang="it-IT" sz="2800" dirty="0" smtClean="0"/>
              <a:t>il soddisfacimento dei fabbisogni della collettività; </a:t>
            </a: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- </a:t>
            </a:r>
            <a:r>
              <a:rPr lang="it-IT" sz="2800" dirty="0" smtClean="0"/>
              <a:t>la qualità architettonica e tecnica dell’opera; </a:t>
            </a: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- </a:t>
            </a:r>
            <a:r>
              <a:rPr lang="it-IT" sz="2800" dirty="0" smtClean="0"/>
              <a:t>la conformità alle norme ambientali, urbanistiche e di tutela dei beni culturali e paesaggistici; </a:t>
            </a: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- </a:t>
            </a:r>
            <a:r>
              <a:rPr lang="it-IT" sz="2800" dirty="0" smtClean="0"/>
              <a:t>un limitato consumo del </a:t>
            </a:r>
            <a:r>
              <a:rPr lang="it-IT" sz="2800" dirty="0" smtClean="0"/>
              <a:t>suolo; </a:t>
            </a:r>
          </a:p>
          <a:p>
            <a:pPr>
              <a:buNone/>
            </a:pPr>
            <a:r>
              <a:rPr lang="it-IT" sz="2800" dirty="0" smtClean="0"/>
              <a:t>- il rispetto dei vincoli idrogeologici e sismici; </a:t>
            </a:r>
          </a:p>
          <a:p>
            <a:pPr>
              <a:buNone/>
            </a:pPr>
            <a:r>
              <a:rPr lang="it-IT" sz="2800" dirty="0" smtClean="0"/>
              <a:t>- l’efficientemente energetico; </a:t>
            </a:r>
          </a:p>
          <a:p>
            <a:pPr>
              <a:buNone/>
            </a:pPr>
            <a:r>
              <a:rPr lang="it-IT" sz="2800" dirty="0" smtClean="0"/>
              <a:t>- la compatibilità con le preesistenze archeologiche; </a:t>
            </a:r>
          </a:p>
          <a:p>
            <a:pPr>
              <a:buNone/>
            </a:pPr>
            <a:r>
              <a:rPr lang="it-IT" sz="2800" dirty="0" smtClean="0"/>
              <a:t>- la razionalizzazione dell’attività di progettazione attraverso l’uso di metodi e strumenti elettronici specifici quali quelli di modellazione per l’edilizia e l’infrastruttura</a:t>
            </a:r>
            <a:endParaRPr lang="it-IT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Per la progettazione </a:t>
            </a:r>
            <a:r>
              <a:rPr lang="it-IT" sz="2800" u="sng" dirty="0"/>
              <a:t>di lavori di particolare rilevanza </a:t>
            </a:r>
            <a:r>
              <a:rPr lang="it-IT" sz="2800" dirty="0"/>
              <a:t>sotto </a:t>
            </a:r>
            <a:r>
              <a:rPr lang="it-IT" sz="2800" dirty="0" smtClean="0"/>
              <a:t>il profilo  </a:t>
            </a:r>
            <a:r>
              <a:rPr lang="it-IT" sz="2800" dirty="0"/>
              <a:t>architettonico,  ambientale,  paesaggistico,  agronomico   </a:t>
            </a:r>
            <a:r>
              <a:rPr lang="it-IT" sz="2800" dirty="0" smtClean="0"/>
              <a:t>e forestale</a:t>
            </a:r>
            <a:r>
              <a:rPr lang="it-IT" sz="2800" dirty="0"/>
              <a:t>, storico-artistico, conservativo, </a:t>
            </a:r>
            <a:r>
              <a:rPr lang="it-IT" sz="2800" dirty="0" err="1" smtClean="0"/>
              <a:t>nonche'</a:t>
            </a:r>
            <a:r>
              <a:rPr lang="it-IT" sz="2800" dirty="0" smtClean="0"/>
              <a:t>  </a:t>
            </a:r>
            <a:r>
              <a:rPr lang="it-IT" sz="2800" dirty="0"/>
              <a:t>tecnologico,  </a:t>
            </a:r>
            <a:r>
              <a:rPr lang="it-IT" sz="2800" u="sng" dirty="0" smtClean="0"/>
              <a:t>le stazioni </a:t>
            </a:r>
            <a:r>
              <a:rPr lang="it-IT" sz="2800" u="sng" dirty="0"/>
              <a:t>appaltanti ricorrono alle </a:t>
            </a:r>
            <a:r>
              <a:rPr lang="it-IT" sz="2800" u="sng" dirty="0" smtClean="0"/>
              <a:t>professionalità </a:t>
            </a:r>
            <a:r>
              <a:rPr lang="it-IT" sz="2800" u="sng" dirty="0"/>
              <a:t>interne</a:t>
            </a:r>
            <a:r>
              <a:rPr lang="it-IT" sz="2800" dirty="0"/>
              <a:t>,  </a:t>
            </a:r>
            <a:r>
              <a:rPr lang="it-IT" sz="2800" dirty="0" err="1" smtClean="0"/>
              <a:t>purchè</a:t>
            </a:r>
            <a:r>
              <a:rPr lang="it-IT" sz="2800" dirty="0" smtClean="0"/>
              <a:t> in </a:t>
            </a:r>
            <a:r>
              <a:rPr lang="it-IT" sz="2800" dirty="0"/>
              <a:t>possesso di idonea competenza nelle materie oggetto del progetto </a:t>
            </a:r>
            <a:r>
              <a:rPr lang="it-IT" sz="2800" dirty="0" smtClean="0"/>
              <a:t>o </a:t>
            </a:r>
            <a:r>
              <a:rPr lang="it-IT" sz="2800" dirty="0" smtClean="0"/>
              <a:t>utilizzano </a:t>
            </a:r>
            <a:r>
              <a:rPr lang="it-IT" sz="2800" u="sng" dirty="0" smtClean="0"/>
              <a:t>professionalità esterne </a:t>
            </a:r>
            <a:r>
              <a:rPr lang="it-IT" sz="2800" dirty="0" smtClean="0"/>
              <a:t>mediante </a:t>
            </a:r>
            <a:r>
              <a:rPr lang="it-IT" sz="2800" dirty="0"/>
              <a:t>la procedura del concorso di progettazione o del  </a:t>
            </a:r>
            <a:r>
              <a:rPr lang="it-IT" sz="2800" dirty="0" smtClean="0"/>
              <a:t>concorso di </a:t>
            </a:r>
            <a:r>
              <a:rPr lang="it-IT" sz="2800" dirty="0"/>
              <a:t>idee </a:t>
            </a:r>
          </a:p>
        </p:txBody>
      </p:sp>
    </p:spTree>
    <p:extLst>
      <p:ext uri="{BB962C8B-B14F-4D97-AF65-F5344CB8AC3E}">
        <p14:creationId xmlns:p14="http://schemas.microsoft.com/office/powerpoint/2010/main" xmlns="" val="3979192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progetto di </a:t>
            </a:r>
            <a:r>
              <a:rPr lang="it-IT" dirty="0" err="1"/>
              <a:t>fattibilita'</a:t>
            </a:r>
            <a:r>
              <a:rPr lang="it-IT" dirty="0"/>
              <a:t> tecnica ed economica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progetto di </a:t>
            </a:r>
            <a:r>
              <a:rPr lang="it-IT" sz="2800" dirty="0" smtClean="0"/>
              <a:t>fattibilità </a:t>
            </a:r>
            <a:r>
              <a:rPr lang="it-IT" sz="2800" dirty="0"/>
              <a:t>tecnica ed economica individua,  tra</a:t>
            </a:r>
          </a:p>
          <a:p>
            <a:pPr marL="0" indent="0">
              <a:buNone/>
            </a:pPr>
            <a:r>
              <a:rPr lang="it-IT" sz="2800" dirty="0" smtClean="0"/>
              <a:t>più </a:t>
            </a:r>
            <a:r>
              <a:rPr lang="it-IT" sz="2800" dirty="0"/>
              <a:t>soluzioni, quella che presenta il miglior rapporto tra  costi  e</a:t>
            </a:r>
          </a:p>
          <a:p>
            <a:pPr marL="0" indent="0">
              <a:buNone/>
            </a:pPr>
            <a:r>
              <a:rPr lang="it-IT" sz="2800" dirty="0"/>
              <a:t>benefici per la </a:t>
            </a:r>
            <a:r>
              <a:rPr lang="it-IT" sz="2800" dirty="0" smtClean="0"/>
              <a:t>collettività', </a:t>
            </a:r>
            <a:r>
              <a:rPr lang="it-IT" sz="2800" dirty="0"/>
              <a:t>in relazione alle specifiche  esigenze</a:t>
            </a:r>
          </a:p>
          <a:p>
            <a:pPr marL="0" indent="0">
              <a:buNone/>
            </a:pPr>
            <a:r>
              <a:rPr lang="it-IT" sz="2800" dirty="0"/>
              <a:t>da soddisfare e prestazioni da fornire</a:t>
            </a:r>
          </a:p>
        </p:txBody>
      </p:sp>
    </p:spTree>
    <p:extLst>
      <p:ext uri="{BB962C8B-B14F-4D97-AF65-F5344CB8AC3E}">
        <p14:creationId xmlns:p14="http://schemas.microsoft.com/office/powerpoint/2010/main" xmlns="" val="761592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Il </a:t>
            </a:r>
            <a:r>
              <a:rPr lang="it-IT" sz="3200" dirty="0" smtClean="0"/>
              <a:t>progetto deve, altresì, contenere studi, indagini sociali e ambientali anche di tipo geologico e </a:t>
            </a:r>
            <a:r>
              <a:rPr lang="it-IT" sz="3200" dirty="0" err="1" smtClean="0"/>
              <a:t>geognostico</a:t>
            </a:r>
            <a:r>
              <a:rPr lang="it-IT" sz="3200" dirty="0" smtClean="0"/>
              <a:t>, schemi grafici, stime economiche, nonché i limiti di spesa dell’infrastruttura da realizzare;</a:t>
            </a:r>
            <a:endParaRPr lang="it-IT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definitivo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587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4000" dirty="0"/>
              <a:t>Il progetto  definitivo  individua  compiutamente  i  lavori  </a:t>
            </a:r>
            <a:r>
              <a:rPr lang="it-IT" sz="4000" dirty="0" smtClean="0"/>
              <a:t>da realizzare</a:t>
            </a:r>
            <a:r>
              <a:rPr lang="it-IT" sz="4000" dirty="0"/>
              <a:t>, nel rispetto delle esigenze, dei  criteri,  dei  </a:t>
            </a:r>
            <a:r>
              <a:rPr lang="it-IT" sz="4000" dirty="0" smtClean="0"/>
              <a:t>vincoli, degli  </a:t>
            </a:r>
            <a:r>
              <a:rPr lang="it-IT" sz="4000" dirty="0"/>
              <a:t>indirizzi  e  delle  indicazioni  stabiliti   dalla   </a:t>
            </a:r>
            <a:r>
              <a:rPr lang="it-IT" sz="4000" dirty="0" smtClean="0"/>
              <a:t>stazione appaltante </a:t>
            </a:r>
            <a:r>
              <a:rPr lang="it-IT" sz="4000" dirty="0"/>
              <a:t>e, ove presente, dal progetto di </a:t>
            </a:r>
            <a:r>
              <a:rPr lang="it-IT" sz="4000" dirty="0" err="1"/>
              <a:t>fattibilita'</a:t>
            </a:r>
            <a:r>
              <a:rPr lang="it-IT" sz="4000" dirty="0"/>
              <a:t>; il </a:t>
            </a:r>
            <a:r>
              <a:rPr lang="it-IT" sz="4000" dirty="0" smtClean="0"/>
              <a:t>progetto  definitivo </a:t>
            </a:r>
            <a:r>
              <a:rPr lang="it-IT" sz="4000" dirty="0"/>
              <a:t>contiene, </a:t>
            </a:r>
            <a:r>
              <a:rPr lang="it-IT" sz="4000" dirty="0" err="1"/>
              <a:t>altresi'</a:t>
            </a:r>
            <a:r>
              <a:rPr lang="it-IT" sz="4000" dirty="0"/>
              <a:t>, tutti gli elementi necessari  ai  </a:t>
            </a:r>
            <a:r>
              <a:rPr lang="it-IT" sz="4000" dirty="0" smtClean="0"/>
              <a:t>fini del </a:t>
            </a:r>
            <a:r>
              <a:rPr lang="it-IT" sz="4000" dirty="0"/>
              <a:t>rilascio delle prescritte autorizzazioni e approvazioni,  </a:t>
            </a:r>
            <a:r>
              <a:rPr lang="it-IT" sz="4000" dirty="0" err="1" smtClean="0"/>
              <a:t>nonche</a:t>
            </a:r>
            <a:r>
              <a:rPr lang="it-IT" sz="4000" dirty="0" smtClean="0"/>
              <a:t>‘ la  </a:t>
            </a:r>
            <a:r>
              <a:rPr lang="it-IT" sz="4000" dirty="0"/>
              <a:t>quantificazione  definitiva  del   limite   di   spesa   per   </a:t>
            </a:r>
            <a:r>
              <a:rPr lang="it-IT" sz="4000" dirty="0" smtClean="0"/>
              <a:t>la realizzazione </a:t>
            </a:r>
            <a:r>
              <a:rPr lang="it-IT" sz="4000" dirty="0"/>
              <a:t>e del relativo cronoprogramma,  attraverso  </a:t>
            </a:r>
            <a:r>
              <a:rPr lang="it-IT" sz="4000" dirty="0" smtClean="0"/>
              <a:t>l'utilizzo, ove  </a:t>
            </a:r>
            <a:r>
              <a:rPr lang="it-IT" sz="4000" dirty="0"/>
              <a:t>esistenti,  dei  prezzari  predisposti  dalle  regioni  e  </a:t>
            </a:r>
            <a:r>
              <a:rPr lang="it-IT" sz="4000" dirty="0" smtClean="0"/>
              <a:t>dalle province </a:t>
            </a:r>
            <a:r>
              <a:rPr lang="it-IT" sz="4000" dirty="0"/>
              <a:t>autonome territorialmente competenti,  di  concerto  con  </a:t>
            </a:r>
            <a:r>
              <a:rPr lang="it-IT" sz="4000" dirty="0" smtClean="0"/>
              <a:t>le articolazioni </a:t>
            </a:r>
            <a:r>
              <a:rPr lang="it-IT" sz="4000" dirty="0"/>
              <a:t>territoriali del Ministero delle infrastrutture  e  </a:t>
            </a:r>
            <a:r>
              <a:rPr lang="it-IT" sz="4000" dirty="0" smtClean="0"/>
              <a:t>dei trasporti</a:t>
            </a:r>
            <a:r>
              <a:rPr lang="it-IT" sz="4000" dirty="0"/>
              <a:t>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619080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Progetto esecutivo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Il  progetto  esecutivo,  redatto  in  </a:t>
            </a:r>
            <a:r>
              <a:rPr lang="it-IT" sz="2800" dirty="0" err="1"/>
              <a:t>conformita'</a:t>
            </a:r>
            <a:r>
              <a:rPr lang="it-IT" sz="2800" dirty="0"/>
              <a:t>  al  </a:t>
            </a:r>
            <a:r>
              <a:rPr lang="it-IT" sz="2800" dirty="0" smtClean="0"/>
              <a:t>progetto definitivo</a:t>
            </a:r>
            <a:r>
              <a:rPr lang="it-IT" sz="2800" dirty="0"/>
              <a:t>, determina in ogni dettaglio i lavori  da  realizzare,  </a:t>
            </a:r>
            <a:r>
              <a:rPr lang="it-IT" sz="2800" dirty="0" smtClean="0"/>
              <a:t>il relativo </a:t>
            </a:r>
            <a:r>
              <a:rPr lang="it-IT" sz="2800" dirty="0"/>
              <a:t>costo previsto, il cronoprogramma coerente  con  quello  </a:t>
            </a:r>
            <a:r>
              <a:rPr lang="it-IT" sz="2800" dirty="0" smtClean="0"/>
              <a:t>del progetto </a:t>
            </a:r>
            <a:r>
              <a:rPr lang="it-IT" sz="2800" dirty="0"/>
              <a:t>definitivo, e  deve  essere  sviluppato  ad  un  livello  </a:t>
            </a:r>
            <a:r>
              <a:rPr lang="it-IT" sz="2800" dirty="0" smtClean="0"/>
              <a:t>di definizione  </a:t>
            </a:r>
            <a:r>
              <a:rPr lang="it-IT" sz="2800" dirty="0"/>
              <a:t>tale  che  ogni  elemento  sia  identificato  in  </a:t>
            </a:r>
            <a:r>
              <a:rPr lang="it-IT" sz="2800" dirty="0" smtClean="0"/>
              <a:t>forma, tipologia</a:t>
            </a:r>
            <a:r>
              <a:rPr lang="it-IT" sz="2800" dirty="0"/>
              <a:t>, </a:t>
            </a:r>
            <a:r>
              <a:rPr lang="it-IT" sz="2800" dirty="0" err="1"/>
              <a:t>qualita'</a:t>
            </a:r>
            <a:r>
              <a:rPr lang="it-IT" sz="2800" dirty="0"/>
              <a:t>, dimensione e prezzo. Il progetto esecutivo  </a:t>
            </a:r>
            <a:r>
              <a:rPr lang="it-IT" sz="2800" dirty="0" smtClean="0"/>
              <a:t>deve essere</a:t>
            </a:r>
            <a:r>
              <a:rPr lang="it-IT" sz="2800" dirty="0"/>
              <a:t>,  </a:t>
            </a:r>
            <a:r>
              <a:rPr lang="it-IT" sz="2800" dirty="0" err="1"/>
              <a:t>altresi'</a:t>
            </a:r>
            <a:r>
              <a:rPr lang="it-IT" sz="2800" dirty="0"/>
              <a:t>,  corredato  da  apposito  piano  di   </a:t>
            </a:r>
            <a:r>
              <a:rPr lang="it-IT" sz="2800" dirty="0" smtClean="0"/>
              <a:t>manutenzione dell'opera </a:t>
            </a:r>
            <a:r>
              <a:rPr lang="it-IT" sz="2800" dirty="0"/>
              <a:t>e delle sue parti in relazione al ciclo di vita.</a:t>
            </a:r>
          </a:p>
        </p:txBody>
      </p:sp>
    </p:spTree>
    <p:extLst>
      <p:ext uri="{BB962C8B-B14F-4D97-AF65-F5344CB8AC3E}">
        <p14:creationId xmlns:p14="http://schemas.microsoft.com/office/powerpoint/2010/main" xmlns="" val="3767206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Le progettazioni definitiva ed esecutiva sono, </a:t>
            </a:r>
            <a:r>
              <a:rPr lang="it-IT" sz="2800" dirty="0" smtClean="0"/>
              <a:t>preferibilmente, svolte </a:t>
            </a:r>
            <a:r>
              <a:rPr lang="it-IT" sz="2800" dirty="0"/>
              <a:t>dal medesimo soggetto, onde garantire </a:t>
            </a:r>
            <a:r>
              <a:rPr lang="it-IT" sz="2800" dirty="0" err="1"/>
              <a:t>omogeneita'</a:t>
            </a:r>
            <a:r>
              <a:rPr lang="it-IT" sz="2800" dirty="0"/>
              <a:t>  e  </a:t>
            </a:r>
            <a:r>
              <a:rPr lang="it-IT" sz="2800" dirty="0" smtClean="0"/>
              <a:t>coerenza al  </a:t>
            </a:r>
            <a:r>
              <a:rPr lang="it-IT" sz="2800" dirty="0"/>
              <a:t>procedimento</a:t>
            </a:r>
          </a:p>
        </p:txBody>
      </p:sp>
    </p:spTree>
    <p:extLst>
      <p:ext uri="{BB962C8B-B14F-4D97-AF65-F5344CB8AC3E}">
        <p14:creationId xmlns:p14="http://schemas.microsoft.com/office/powerpoint/2010/main" xmlns="" val="1872714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446468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1171977"/>
            <a:ext cx="10131425" cy="55765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800" dirty="0"/>
              <a:t>Le  prestazioni  relative  alla  progettazione  di  </a:t>
            </a:r>
            <a:r>
              <a:rPr lang="it-IT" sz="2800" dirty="0" smtClean="0"/>
              <a:t>fattibilità tecnica </a:t>
            </a:r>
            <a:r>
              <a:rPr lang="it-IT" sz="2800" dirty="0"/>
              <a:t>ed economica, definitiva ed esecutiva di lavori, </a:t>
            </a:r>
            <a:r>
              <a:rPr lang="it-IT" sz="2800" dirty="0" err="1"/>
              <a:t>nonche</a:t>
            </a:r>
            <a:r>
              <a:rPr lang="it-IT" sz="2800" dirty="0"/>
              <a:t>' </a:t>
            </a:r>
            <a:r>
              <a:rPr lang="it-IT" sz="2800" dirty="0" smtClean="0"/>
              <a:t>alla direzione   </a:t>
            </a:r>
            <a:r>
              <a:rPr lang="it-IT" sz="2800" dirty="0"/>
              <a:t>dei    lavori    e    agli    incarichi    di    </a:t>
            </a:r>
            <a:r>
              <a:rPr lang="it-IT" sz="2800" dirty="0" smtClean="0"/>
              <a:t>supporto tecnico-amministrativo   </a:t>
            </a:r>
            <a:r>
              <a:rPr lang="it-IT" sz="2800" dirty="0"/>
              <a:t>alle   </a:t>
            </a:r>
            <a:r>
              <a:rPr lang="it-IT" sz="2800" dirty="0" smtClean="0"/>
              <a:t>attività   </a:t>
            </a:r>
            <a:r>
              <a:rPr lang="it-IT" sz="2800" dirty="0"/>
              <a:t>del   responsabile    </a:t>
            </a:r>
            <a:r>
              <a:rPr lang="it-IT" sz="2800" dirty="0" smtClean="0"/>
              <a:t>del procedimento </a:t>
            </a:r>
            <a:r>
              <a:rPr lang="it-IT" sz="2800" dirty="0"/>
              <a:t>e  del  dirigente  competente  alla  </a:t>
            </a:r>
            <a:r>
              <a:rPr lang="it-IT" sz="2800" dirty="0" smtClean="0"/>
              <a:t> programmazione  dei lavori </a:t>
            </a:r>
            <a:r>
              <a:rPr lang="it-IT" sz="2800" dirty="0"/>
              <a:t>pubblici sono espletate: </a:t>
            </a:r>
          </a:p>
          <a:p>
            <a:pPr marL="0" indent="0">
              <a:buNone/>
            </a:pPr>
            <a:r>
              <a:rPr lang="it-IT" sz="2800" dirty="0"/>
              <a:t>  a) dagli uffici tecnici delle stazioni appaltanti; </a:t>
            </a:r>
          </a:p>
          <a:p>
            <a:pPr marL="0" indent="0">
              <a:buNone/>
            </a:pPr>
            <a:r>
              <a:rPr lang="it-IT" sz="2800" dirty="0"/>
              <a:t>  b) dagli uffici consortili di  progettazione  e  di  direzione  </a:t>
            </a:r>
            <a:r>
              <a:rPr lang="it-IT" sz="2800" dirty="0" smtClean="0"/>
              <a:t>dei lavori </a:t>
            </a:r>
            <a:r>
              <a:rPr lang="it-IT" sz="2800" dirty="0"/>
              <a:t>che i comuni, i rispettivi consorzi  e  unioni,  le  </a:t>
            </a:r>
            <a:r>
              <a:rPr lang="it-IT" sz="2800" dirty="0" err="1" smtClean="0"/>
              <a:t>comunita‘</a:t>
            </a:r>
            <a:r>
              <a:rPr lang="it-IT" sz="2800" dirty="0" smtClean="0"/>
              <a:t> montane</a:t>
            </a:r>
            <a:r>
              <a:rPr lang="it-IT" sz="2800" dirty="0"/>
              <a:t>, le  aziende  sanitarie  locali,  i  consorzi,  gli  enti  </a:t>
            </a:r>
            <a:r>
              <a:rPr lang="it-IT" sz="2800" dirty="0" smtClean="0"/>
              <a:t>di industrializzazione </a:t>
            </a:r>
            <a:r>
              <a:rPr lang="it-IT" sz="2800" dirty="0"/>
              <a:t>e gli enti di bonifica possono costituire; </a:t>
            </a:r>
          </a:p>
          <a:p>
            <a:pPr marL="0" indent="0">
              <a:buNone/>
            </a:pPr>
            <a:r>
              <a:rPr lang="it-IT" sz="2800" dirty="0"/>
              <a:t>  c) dagli organismi di altre pubbliche  amministrazioni  di  cui  </a:t>
            </a:r>
            <a:r>
              <a:rPr lang="it-IT" sz="2800" dirty="0" smtClean="0"/>
              <a:t>le singole </a:t>
            </a:r>
            <a:r>
              <a:rPr lang="it-IT" sz="2800" dirty="0"/>
              <a:t>stazioni appaltanti possono avvalersi per legge; </a:t>
            </a:r>
          </a:p>
          <a:p>
            <a:pPr marL="0" indent="0">
              <a:buNone/>
            </a:pPr>
            <a:r>
              <a:rPr lang="it-IT" sz="2800" dirty="0"/>
              <a:t>  d) dai soggetti di cui all'articolo 46.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648963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Gli affidatari di incarichi di progettazione non possono  essere</a:t>
            </a:r>
          </a:p>
          <a:p>
            <a:pPr marL="0" indent="0">
              <a:buNone/>
            </a:pPr>
            <a:r>
              <a:rPr lang="it-IT" sz="2800" dirty="0"/>
              <a:t>affidatari degli appalti o  delle  concessioni  di  lavori  pubblici,</a:t>
            </a:r>
          </a:p>
          <a:p>
            <a:pPr marL="0" indent="0">
              <a:buNone/>
            </a:pPr>
            <a:r>
              <a:rPr lang="it-IT" sz="2800" dirty="0" err="1"/>
              <a:t>nonche</a:t>
            </a:r>
            <a:r>
              <a:rPr lang="it-IT" sz="2800" dirty="0"/>
              <a:t>' degli eventuali subappalti o cottimi,  per  i  quali  abbiano</a:t>
            </a:r>
          </a:p>
          <a:p>
            <a:pPr marL="0" indent="0">
              <a:buNone/>
            </a:pPr>
            <a:r>
              <a:rPr lang="it-IT" sz="2800" dirty="0"/>
              <a:t>svolto la suddetta </a:t>
            </a:r>
            <a:r>
              <a:rPr lang="it-IT" sz="2800" dirty="0" smtClean="0"/>
              <a:t>attività </a:t>
            </a:r>
            <a:r>
              <a:rPr lang="it-IT" sz="2800" dirty="0"/>
              <a:t>di progettazione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3382329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Ai fini dell'applicazione dell'articolo 28, comma 4, del  </a:t>
            </a:r>
            <a:r>
              <a:rPr lang="it-IT" sz="2800" dirty="0" smtClean="0"/>
              <a:t>codice dei </a:t>
            </a:r>
            <a:r>
              <a:rPr lang="it-IT" sz="2800" dirty="0"/>
              <a:t>beni culturali e del paesaggio di cui al decreto  legislativo  </a:t>
            </a:r>
            <a:r>
              <a:rPr lang="it-IT" sz="2800" dirty="0" smtClean="0"/>
              <a:t>22 gennaio </a:t>
            </a:r>
            <a:r>
              <a:rPr lang="it-IT" sz="2800" b="1" dirty="0"/>
              <a:t>2004, n. 42</a:t>
            </a:r>
            <a:r>
              <a:rPr lang="it-IT" sz="2800" dirty="0"/>
              <a:t>, per le opere sottoposte  all'applicazione  </a:t>
            </a:r>
            <a:r>
              <a:rPr lang="it-IT" sz="2800" dirty="0" smtClean="0"/>
              <a:t>delle disposizioni </a:t>
            </a:r>
            <a:r>
              <a:rPr lang="it-IT" sz="2800" dirty="0"/>
              <a:t>del presente codice, </a:t>
            </a:r>
            <a:r>
              <a:rPr lang="it-IT" sz="2800" u="sng" dirty="0"/>
              <a:t>le stazioni appaltanti  </a:t>
            </a:r>
            <a:r>
              <a:rPr lang="it-IT" sz="2800" u="sng" dirty="0" smtClean="0"/>
              <a:t>trasmettono al     </a:t>
            </a:r>
            <a:r>
              <a:rPr lang="it-IT" sz="2800" u="sng" dirty="0"/>
              <a:t>soprintendente     territorialmente     competente</a:t>
            </a:r>
            <a:r>
              <a:rPr lang="it-IT" sz="2800" dirty="0"/>
              <a:t>,      </a:t>
            </a:r>
            <a:r>
              <a:rPr lang="it-IT" sz="2800" dirty="0" smtClean="0"/>
              <a:t>prima dell'approvazione</a:t>
            </a:r>
            <a:r>
              <a:rPr lang="it-IT" sz="2800" dirty="0"/>
              <a:t>, </a:t>
            </a:r>
            <a:r>
              <a:rPr lang="it-IT" sz="2800" u="sng" dirty="0"/>
              <a:t>copia del progetto di </a:t>
            </a:r>
            <a:r>
              <a:rPr lang="it-IT" sz="2800" u="sng" dirty="0" smtClean="0"/>
              <a:t>fattibilità </a:t>
            </a:r>
            <a:r>
              <a:rPr lang="it-IT" sz="2800" dirty="0" smtClean="0"/>
              <a:t>dell'intervento o </a:t>
            </a:r>
            <a:r>
              <a:rPr lang="it-IT" sz="2800" dirty="0"/>
              <a:t>di uno stralcio di  esso  sufficiente  ai  fini  archeologici,  </a:t>
            </a:r>
            <a:r>
              <a:rPr lang="it-IT" sz="2800" dirty="0" smtClean="0"/>
              <a:t>ivi compresi  </a:t>
            </a:r>
            <a:r>
              <a:rPr lang="it-IT" sz="2800" dirty="0"/>
              <a:t>gli  esiti  delle  indagini  geologiche   e   </a:t>
            </a:r>
            <a:r>
              <a:rPr lang="it-IT" sz="2800" dirty="0" smtClean="0"/>
              <a:t>archeologiche preliminari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4176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il </a:t>
            </a:r>
            <a:r>
              <a:rPr lang="it-IT" sz="2800" dirty="0" smtClean="0"/>
              <a:t>responsabile del procedimento </a:t>
            </a:r>
            <a:r>
              <a:rPr lang="it-IT" sz="2800" dirty="0" smtClean="0"/>
              <a:t>stabilisce </a:t>
            </a:r>
            <a:r>
              <a:rPr lang="it-IT" sz="2800" dirty="0" smtClean="0"/>
              <a:t>criteri, contenuti e momenti di verifica tecnica dei vari livelli di progettazione; disciplina inoltre le modalità di accesso per l’espletamento delle indagini e delle ricerche necessarie all’attività di progettazione.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191420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Celestiale</Template>
  <TotalTime>45</TotalTime>
  <Words>1270</Words>
  <Application>Microsoft Office PowerPoint</Application>
  <PresentationFormat>Personalizzato</PresentationFormat>
  <Paragraphs>50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Celestiale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Progettazione livelli</vt:lpstr>
      <vt:lpstr>I livelli di progettazione devono assicurare:  </vt:lpstr>
      <vt:lpstr>Diapositiva 13</vt:lpstr>
      <vt:lpstr>Il progetto di fattibilita' tecnica ed economica </vt:lpstr>
      <vt:lpstr>Diapositiva 15</vt:lpstr>
      <vt:lpstr>Progetto definitivo</vt:lpstr>
      <vt:lpstr>Progetto esecutivo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SerenaG</dc:creator>
  <cp:lastModifiedBy>Windows User</cp:lastModifiedBy>
  <cp:revision>4</cp:revision>
  <dcterms:created xsi:type="dcterms:W3CDTF">2016-05-03T09:52:51Z</dcterms:created>
  <dcterms:modified xsi:type="dcterms:W3CDTF">2018-03-13T12:52:36Z</dcterms:modified>
</cp:coreProperties>
</file>